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D1C5D178-A800-4E23-8B6A-9C73529B6A1C}">
          <p14:sldIdLst>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Lst>
        </p14:section>
      </p14:sectionLst>
    </p:ex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2C1CBCF-5A3F-47B2-AFA9-FF9D15A76029}"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FE399C-83DD-4D10-BE49-742D787E35EF}" type="slidenum">
              <a:rPr lang="en-GB" smtClean="0"/>
              <a:t>‹#›</a:t>
            </a:fld>
            <a:endParaRPr lang="en-GB"/>
          </a:p>
        </p:txBody>
      </p:sp>
    </p:spTree>
    <p:extLst>
      <p:ext uri="{BB962C8B-B14F-4D97-AF65-F5344CB8AC3E}">
        <p14:creationId xmlns:p14="http://schemas.microsoft.com/office/powerpoint/2010/main" val="3918644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C1CBCF-5A3F-47B2-AFA9-FF9D15A76029}"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FE399C-83DD-4D10-BE49-742D787E35EF}" type="slidenum">
              <a:rPr lang="en-GB" smtClean="0"/>
              <a:t>‹#›</a:t>
            </a:fld>
            <a:endParaRPr lang="en-GB"/>
          </a:p>
        </p:txBody>
      </p:sp>
    </p:spTree>
    <p:extLst>
      <p:ext uri="{BB962C8B-B14F-4D97-AF65-F5344CB8AC3E}">
        <p14:creationId xmlns:p14="http://schemas.microsoft.com/office/powerpoint/2010/main" val="57945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C1CBCF-5A3F-47B2-AFA9-FF9D15A76029}"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FE399C-83DD-4D10-BE49-742D787E35EF}" type="slidenum">
              <a:rPr lang="en-GB" smtClean="0"/>
              <a:t>‹#›</a:t>
            </a:fld>
            <a:endParaRPr lang="en-GB"/>
          </a:p>
        </p:txBody>
      </p:sp>
    </p:spTree>
    <p:extLst>
      <p:ext uri="{BB962C8B-B14F-4D97-AF65-F5344CB8AC3E}">
        <p14:creationId xmlns:p14="http://schemas.microsoft.com/office/powerpoint/2010/main" val="1377240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C1CBCF-5A3F-47B2-AFA9-FF9D15A76029}"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FE399C-83DD-4D10-BE49-742D787E35EF}" type="slidenum">
              <a:rPr lang="en-GB" smtClean="0"/>
              <a:t>‹#›</a:t>
            </a:fld>
            <a:endParaRPr lang="en-GB"/>
          </a:p>
        </p:txBody>
      </p:sp>
    </p:spTree>
    <p:extLst>
      <p:ext uri="{BB962C8B-B14F-4D97-AF65-F5344CB8AC3E}">
        <p14:creationId xmlns:p14="http://schemas.microsoft.com/office/powerpoint/2010/main" val="1018431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C1CBCF-5A3F-47B2-AFA9-FF9D15A76029}"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FE399C-83DD-4D10-BE49-742D787E35EF}" type="slidenum">
              <a:rPr lang="en-GB" smtClean="0"/>
              <a:t>‹#›</a:t>
            </a:fld>
            <a:endParaRPr lang="en-GB"/>
          </a:p>
        </p:txBody>
      </p:sp>
    </p:spTree>
    <p:extLst>
      <p:ext uri="{BB962C8B-B14F-4D97-AF65-F5344CB8AC3E}">
        <p14:creationId xmlns:p14="http://schemas.microsoft.com/office/powerpoint/2010/main" val="2660778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2C1CBCF-5A3F-47B2-AFA9-FF9D15A76029}"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FE399C-83DD-4D10-BE49-742D787E35EF}" type="slidenum">
              <a:rPr lang="en-GB" smtClean="0"/>
              <a:t>‹#›</a:t>
            </a:fld>
            <a:endParaRPr lang="en-GB"/>
          </a:p>
        </p:txBody>
      </p:sp>
    </p:spTree>
    <p:extLst>
      <p:ext uri="{BB962C8B-B14F-4D97-AF65-F5344CB8AC3E}">
        <p14:creationId xmlns:p14="http://schemas.microsoft.com/office/powerpoint/2010/main" val="1825138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2C1CBCF-5A3F-47B2-AFA9-FF9D15A76029}" type="datetimeFigureOut">
              <a:rPr lang="en-GB" smtClean="0"/>
              <a:t>04/02/2021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3FE399C-83DD-4D10-BE49-742D787E35EF}" type="slidenum">
              <a:rPr lang="en-GB" smtClean="0"/>
              <a:t>‹#›</a:t>
            </a:fld>
            <a:endParaRPr lang="en-GB"/>
          </a:p>
        </p:txBody>
      </p:sp>
    </p:spTree>
    <p:extLst>
      <p:ext uri="{BB962C8B-B14F-4D97-AF65-F5344CB8AC3E}">
        <p14:creationId xmlns:p14="http://schemas.microsoft.com/office/powerpoint/2010/main" val="194143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2C1CBCF-5A3F-47B2-AFA9-FF9D15A76029}" type="datetimeFigureOut">
              <a:rPr lang="en-GB" smtClean="0"/>
              <a:t>04/02/2021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3FE399C-83DD-4D10-BE49-742D787E35EF}" type="slidenum">
              <a:rPr lang="en-GB" smtClean="0"/>
              <a:t>‹#›</a:t>
            </a:fld>
            <a:endParaRPr lang="en-GB"/>
          </a:p>
        </p:txBody>
      </p:sp>
    </p:spTree>
    <p:extLst>
      <p:ext uri="{BB962C8B-B14F-4D97-AF65-F5344CB8AC3E}">
        <p14:creationId xmlns:p14="http://schemas.microsoft.com/office/powerpoint/2010/main" val="1586575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C1CBCF-5A3F-47B2-AFA9-FF9D15A76029}" type="datetimeFigureOut">
              <a:rPr lang="en-GB" smtClean="0"/>
              <a:t>04/02/2021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3FE399C-83DD-4D10-BE49-742D787E35EF}" type="slidenum">
              <a:rPr lang="en-GB" smtClean="0"/>
              <a:t>‹#›</a:t>
            </a:fld>
            <a:endParaRPr lang="en-GB"/>
          </a:p>
        </p:txBody>
      </p:sp>
    </p:spTree>
    <p:extLst>
      <p:ext uri="{BB962C8B-B14F-4D97-AF65-F5344CB8AC3E}">
        <p14:creationId xmlns:p14="http://schemas.microsoft.com/office/powerpoint/2010/main" val="817702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C1CBCF-5A3F-47B2-AFA9-FF9D15A76029}"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FE399C-83DD-4D10-BE49-742D787E35EF}" type="slidenum">
              <a:rPr lang="en-GB" smtClean="0"/>
              <a:t>‹#›</a:t>
            </a:fld>
            <a:endParaRPr lang="en-GB"/>
          </a:p>
        </p:txBody>
      </p:sp>
    </p:spTree>
    <p:extLst>
      <p:ext uri="{BB962C8B-B14F-4D97-AF65-F5344CB8AC3E}">
        <p14:creationId xmlns:p14="http://schemas.microsoft.com/office/powerpoint/2010/main" val="1348565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C1CBCF-5A3F-47B2-AFA9-FF9D15A76029}"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FE399C-83DD-4D10-BE49-742D787E35EF}" type="slidenum">
              <a:rPr lang="en-GB" smtClean="0"/>
              <a:t>‹#›</a:t>
            </a:fld>
            <a:endParaRPr lang="en-GB"/>
          </a:p>
        </p:txBody>
      </p:sp>
    </p:spTree>
    <p:extLst>
      <p:ext uri="{BB962C8B-B14F-4D97-AF65-F5344CB8AC3E}">
        <p14:creationId xmlns:p14="http://schemas.microsoft.com/office/powerpoint/2010/main" val="561076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C1CBCF-5A3F-47B2-AFA9-FF9D15A76029}" type="datetimeFigureOut">
              <a:rPr lang="en-GB" smtClean="0"/>
              <a:t>04/02/2021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FE399C-83DD-4D10-BE49-742D787E35EF}" type="slidenum">
              <a:rPr lang="en-GB" smtClean="0"/>
              <a:t>‹#›</a:t>
            </a:fld>
            <a:endParaRPr lang="en-GB"/>
          </a:p>
        </p:txBody>
      </p:sp>
    </p:spTree>
    <p:extLst>
      <p:ext uri="{BB962C8B-B14F-4D97-AF65-F5344CB8AC3E}">
        <p14:creationId xmlns:p14="http://schemas.microsoft.com/office/powerpoint/2010/main" val="2941535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uneca.org/sites/default/files/uploaded-documents/Statistics/CRMC3/making_everyone_visible_en.pdf" TargetMode="External"/><Relationship Id="rId2" Type="http://schemas.openxmlformats.org/officeDocument/2006/relationships/hyperlink" Target="http://www.emro.who.int/civil-registration-statistics/about/what-are-civil-registration-and-vital-statistics-crvs-system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84160"/>
          </a:xfrm>
        </p:spPr>
        <p:txBody>
          <a:bodyPr>
            <a:normAutofit/>
          </a:bodyPr>
          <a:lstStyle/>
          <a:p>
            <a:pPr algn="ctr"/>
            <a:r>
              <a:rPr lang="en-GB" sz="3600" b="1" dirty="0" smtClean="0">
                <a:latin typeface="Comic Sans MS" panose="030F0702030302020204" pitchFamily="66" charset="0"/>
              </a:rPr>
              <a:t>IMPORTANCE OF CIVIL REGISTRATION AND VITAL STATISTICS TO ROAD SAFETY DATA</a:t>
            </a:r>
            <a:r>
              <a:rPr lang="en-GB" sz="3600" dirty="0" smtClean="0">
                <a:latin typeface="Comic Sans MS" panose="030F0702030302020204" pitchFamily="66" charset="0"/>
              </a:rPr>
              <a:t/>
            </a:r>
            <a:br>
              <a:rPr lang="en-GB" sz="3600" dirty="0" smtClean="0">
                <a:latin typeface="Comic Sans MS" panose="030F0702030302020204" pitchFamily="66" charset="0"/>
              </a:rPr>
            </a:br>
            <a:endParaRPr lang="en-GB" sz="3600" dirty="0"/>
          </a:p>
        </p:txBody>
      </p:sp>
    </p:spTree>
    <p:extLst>
      <p:ext uri="{BB962C8B-B14F-4D97-AF65-F5344CB8AC3E}">
        <p14:creationId xmlns:p14="http://schemas.microsoft.com/office/powerpoint/2010/main" val="2784601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anose="030F0702030302020204" pitchFamily="66" charset="0"/>
              </a:rPr>
              <a:t>INTRO CONTD</a:t>
            </a:r>
            <a:endParaRPr lang="en-GB" dirty="0">
              <a:latin typeface="Comic Sans MS" panose="030F0702030302020204" pitchFamily="66" charset="0"/>
            </a:endParaRPr>
          </a:p>
        </p:txBody>
      </p:sp>
      <p:sp>
        <p:nvSpPr>
          <p:cNvPr id="3" name="Content Placeholder 2"/>
          <p:cNvSpPr>
            <a:spLocks noGrp="1"/>
          </p:cNvSpPr>
          <p:nvPr>
            <p:ph idx="1"/>
          </p:nvPr>
        </p:nvSpPr>
        <p:spPr/>
        <p:txBody>
          <a:bodyPr/>
          <a:lstStyle/>
          <a:p>
            <a:pPr marL="0" indent="0" algn="just">
              <a:lnSpc>
                <a:spcPct val="200000"/>
              </a:lnSpc>
              <a:spcAft>
                <a:spcPts val="1000"/>
              </a:spcAft>
              <a:buNone/>
            </a:pPr>
            <a:r>
              <a:rPr lang="en-GB" dirty="0">
                <a:latin typeface="Comic Sans MS" panose="030F0702030302020204" pitchFamily="66" charset="0"/>
                <a:ea typeface="Calibri" panose="020F0502020204030204" pitchFamily="34" charset="0"/>
                <a:cs typeface="Arial" panose="020B0604020202020204" pitchFamily="34" charset="0"/>
              </a:rPr>
              <a:t>recommending works and infrastructures to eliminate or minimize accidents on the highways and educating motorists and members of the public on the importance of road discipline on the highways. </a:t>
            </a:r>
            <a:endParaRPr lang="en-GB" sz="2000" dirty="0">
              <a:latin typeface="Calibri" panose="020F0502020204030204" pitchFamily="34" charset="0"/>
              <a:ea typeface="Calibri" panose="020F0502020204030204" pitchFamily="34" charset="0"/>
              <a:cs typeface="SimSun" panose="02010600030101010101" pitchFamily="2" charset="-122"/>
            </a:endParaRPr>
          </a:p>
          <a:p>
            <a:pPr marL="0" indent="0">
              <a:buNone/>
            </a:pPr>
            <a:endParaRPr lang="en-GB" dirty="0"/>
          </a:p>
        </p:txBody>
      </p:sp>
    </p:spTree>
    <p:extLst>
      <p:ext uri="{BB962C8B-B14F-4D97-AF65-F5344CB8AC3E}">
        <p14:creationId xmlns:p14="http://schemas.microsoft.com/office/powerpoint/2010/main" val="3481054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latin typeface="Comic Sans MS" panose="030F0702030302020204" pitchFamily="66" charset="0"/>
              </a:rPr>
              <a:t>AIM</a:t>
            </a:r>
            <a:endParaRPr lang="en-GB" sz="2800" dirty="0">
              <a:latin typeface="Comic Sans MS" panose="030F0702030302020204" pitchFamily="66" charset="0"/>
            </a:endParaRPr>
          </a:p>
        </p:txBody>
      </p:sp>
      <p:sp>
        <p:nvSpPr>
          <p:cNvPr id="3" name="Content Placeholder 2"/>
          <p:cNvSpPr>
            <a:spLocks noGrp="1"/>
          </p:cNvSpPr>
          <p:nvPr>
            <p:ph idx="1"/>
          </p:nvPr>
        </p:nvSpPr>
        <p:spPr/>
        <p:txBody>
          <a:bodyPr/>
          <a:lstStyle/>
          <a:p>
            <a:pPr marL="0" indent="0" algn="ctr">
              <a:lnSpc>
                <a:spcPct val="200000"/>
              </a:lnSpc>
              <a:spcAft>
                <a:spcPts val="1000"/>
              </a:spcAft>
              <a:buNone/>
            </a:pPr>
            <a:r>
              <a:rPr lang="en-US" dirty="0">
                <a:latin typeface="Comic Sans MS" panose="030F0702030302020204" pitchFamily="66" charset="0"/>
                <a:ea typeface="Calibri" panose="020F0502020204030204" pitchFamily="34" charset="0"/>
                <a:cs typeface="Microsoft Tai Le" panose="020B0502040204020203" pitchFamily="34" charset="0"/>
              </a:rPr>
              <a:t>This lecture is to acquit participants to the relevance of Civil Registration and Vital Statistics to Road Safety Data.</a:t>
            </a:r>
            <a:endParaRPr lang="en-GB" sz="2000" dirty="0">
              <a:latin typeface="Comic Sans MS" panose="030F0702030302020204" pitchFamily="66" charset="0"/>
              <a:ea typeface="Calibri" panose="020F0502020204030204" pitchFamily="34" charset="0"/>
              <a:cs typeface="Microsoft Tai Le" panose="020B0502040204020203" pitchFamily="34" charset="0"/>
            </a:endParaRPr>
          </a:p>
          <a:p>
            <a:pPr marL="0" indent="0">
              <a:buNone/>
            </a:pPr>
            <a:endParaRPr lang="en-GB" dirty="0"/>
          </a:p>
        </p:txBody>
      </p:sp>
    </p:spTree>
    <p:extLst>
      <p:ext uri="{BB962C8B-B14F-4D97-AF65-F5344CB8AC3E}">
        <p14:creationId xmlns:p14="http://schemas.microsoft.com/office/powerpoint/2010/main" val="736915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latin typeface="Comic Sans MS" panose="030F0702030302020204" pitchFamily="66" charset="0"/>
              </a:rPr>
              <a:t>OBJECTIVE</a:t>
            </a:r>
            <a:endParaRPr lang="en-GB" sz="3600" dirty="0">
              <a:latin typeface="Comic Sans MS" panose="030F0702030302020204" pitchFamily="66" charset="0"/>
            </a:endParaRPr>
          </a:p>
        </p:txBody>
      </p:sp>
      <p:sp>
        <p:nvSpPr>
          <p:cNvPr id="3" name="Content Placeholder 2"/>
          <p:cNvSpPr>
            <a:spLocks noGrp="1"/>
          </p:cNvSpPr>
          <p:nvPr>
            <p:ph idx="1"/>
          </p:nvPr>
        </p:nvSpPr>
        <p:spPr/>
        <p:txBody>
          <a:bodyPr>
            <a:normAutofit fontScale="70000" lnSpcReduction="20000"/>
          </a:bodyPr>
          <a:lstStyle/>
          <a:p>
            <a:pPr marL="0" indent="0" algn="just">
              <a:lnSpc>
                <a:spcPct val="200000"/>
              </a:lnSpc>
              <a:spcAft>
                <a:spcPts val="1000"/>
              </a:spcAft>
              <a:buNone/>
            </a:pPr>
            <a:r>
              <a:rPr lang="en-US" sz="3100" dirty="0">
                <a:latin typeface="Comic Sans MS" panose="030F0702030302020204" pitchFamily="66" charset="0"/>
                <a:ea typeface="Calibri" panose="020F0502020204030204" pitchFamily="34" charset="0"/>
                <a:cs typeface="Arial" panose="020B0604020202020204" pitchFamily="34" charset="0"/>
              </a:rPr>
              <a:t>At the end of this lecture, participants should be able to know the following:</a:t>
            </a:r>
            <a:endParaRPr lang="en-GB" sz="3100" dirty="0">
              <a:latin typeface="Comic Sans MS" panose="030F0702030302020204" pitchFamily="66" charset="0"/>
              <a:ea typeface="Calibri" panose="020F0502020204030204" pitchFamily="34" charset="0"/>
              <a:cs typeface="SimSun" panose="02010600030101010101" pitchFamily="2" charset="-122"/>
            </a:endParaRPr>
          </a:p>
          <a:p>
            <a:pPr marL="0" indent="0" algn="just">
              <a:lnSpc>
                <a:spcPct val="200000"/>
              </a:lnSpc>
              <a:spcAft>
                <a:spcPts val="1000"/>
              </a:spcAft>
              <a:buNone/>
            </a:pPr>
            <a:r>
              <a:rPr lang="en-US" sz="3100" dirty="0">
                <a:latin typeface="Comic Sans MS" panose="030F0702030302020204" pitchFamily="66" charset="0"/>
                <a:ea typeface="Calibri" panose="020F0502020204030204" pitchFamily="34" charset="0"/>
                <a:cs typeface="Arial" panose="020B0604020202020204" pitchFamily="34" charset="0"/>
              </a:rPr>
              <a:t>1. What Civil Registration and Vital Statistics is all about</a:t>
            </a:r>
            <a:endParaRPr lang="en-GB" sz="3100" dirty="0">
              <a:latin typeface="Comic Sans MS" panose="030F0702030302020204" pitchFamily="66" charset="0"/>
              <a:ea typeface="Calibri" panose="020F0502020204030204" pitchFamily="34" charset="0"/>
              <a:cs typeface="SimSun" panose="02010600030101010101" pitchFamily="2" charset="-122"/>
            </a:endParaRPr>
          </a:p>
          <a:p>
            <a:pPr marL="0" indent="0" algn="just">
              <a:lnSpc>
                <a:spcPct val="200000"/>
              </a:lnSpc>
              <a:spcAft>
                <a:spcPts val="1000"/>
              </a:spcAft>
              <a:buNone/>
            </a:pPr>
            <a:r>
              <a:rPr lang="en-US" sz="3100" dirty="0">
                <a:latin typeface="Comic Sans MS" panose="030F0702030302020204" pitchFamily="66" charset="0"/>
                <a:ea typeface="Calibri" panose="020F0502020204030204" pitchFamily="34" charset="0"/>
                <a:cs typeface="Arial" panose="020B0604020202020204" pitchFamily="34" charset="0"/>
              </a:rPr>
              <a:t>2. The Nexus between CRVS and road safety practices in Nigeria</a:t>
            </a:r>
            <a:endParaRPr lang="en-GB" sz="3100" dirty="0">
              <a:latin typeface="Comic Sans MS" panose="030F0702030302020204" pitchFamily="66" charset="0"/>
              <a:ea typeface="Calibri" panose="020F0502020204030204" pitchFamily="34" charset="0"/>
              <a:cs typeface="SimSun" panose="02010600030101010101" pitchFamily="2" charset="-122"/>
            </a:endParaRPr>
          </a:p>
          <a:p>
            <a:pPr marL="0" indent="0" algn="just">
              <a:lnSpc>
                <a:spcPct val="200000"/>
              </a:lnSpc>
              <a:spcAft>
                <a:spcPts val="1000"/>
              </a:spcAft>
              <a:buNone/>
            </a:pPr>
            <a:r>
              <a:rPr lang="en-US" sz="3100" dirty="0">
                <a:latin typeface="Comic Sans MS" panose="030F0702030302020204" pitchFamily="66" charset="0"/>
                <a:ea typeface="Calibri" panose="020F0502020204030204" pitchFamily="34" charset="0"/>
                <a:cs typeface="Arial" panose="020B0604020202020204" pitchFamily="34" charset="0"/>
              </a:rPr>
              <a:t>3.  Importance of CRVS to Road Safety Data</a:t>
            </a:r>
            <a:endParaRPr lang="en-GB" sz="3100" dirty="0">
              <a:latin typeface="Comic Sans MS" panose="030F0702030302020204" pitchFamily="66" charset="0"/>
              <a:ea typeface="Calibri" panose="020F0502020204030204" pitchFamily="34" charset="0"/>
              <a:cs typeface="SimSun" panose="02010600030101010101" pitchFamily="2" charset="-122"/>
            </a:endParaRPr>
          </a:p>
          <a:p>
            <a:pPr marL="0" indent="0" algn="just">
              <a:lnSpc>
                <a:spcPct val="200000"/>
              </a:lnSpc>
              <a:spcAft>
                <a:spcPts val="1000"/>
              </a:spcAft>
              <a:buNone/>
            </a:pPr>
            <a:r>
              <a:rPr lang="en-US" sz="3100" dirty="0">
                <a:latin typeface="Comic Sans MS" panose="030F0702030302020204" pitchFamily="66" charset="0"/>
                <a:ea typeface="Calibri" panose="020F0502020204030204" pitchFamily="34" charset="0"/>
                <a:cs typeface="Arial" panose="020B0604020202020204" pitchFamily="34" charset="0"/>
              </a:rPr>
              <a:t>4.  Challenges of CRVS and Road safety data.</a:t>
            </a:r>
            <a:endParaRPr lang="en-GB" sz="3100" dirty="0">
              <a:latin typeface="Comic Sans MS" panose="030F0702030302020204" pitchFamily="66" charset="0"/>
              <a:ea typeface="Calibri" panose="020F0502020204030204" pitchFamily="34" charset="0"/>
              <a:cs typeface="SimSun" panose="02010600030101010101" pitchFamily="2" charset="-122"/>
            </a:endParaRPr>
          </a:p>
          <a:p>
            <a:pPr marL="0" indent="0">
              <a:buNone/>
            </a:pPr>
            <a:endParaRPr lang="en-GB" dirty="0"/>
          </a:p>
        </p:txBody>
      </p:sp>
    </p:spTree>
    <p:extLst>
      <p:ext uri="{BB962C8B-B14F-4D97-AF65-F5344CB8AC3E}">
        <p14:creationId xmlns:p14="http://schemas.microsoft.com/office/powerpoint/2010/main" val="906951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153"/>
            <a:ext cx="10515600" cy="1600536"/>
          </a:xfrm>
        </p:spPr>
        <p:txBody>
          <a:bodyPr>
            <a:normAutofit fontScale="90000"/>
          </a:bodyPr>
          <a:lstStyle/>
          <a:p>
            <a:pPr>
              <a:lnSpc>
                <a:spcPct val="200000"/>
              </a:lnSpc>
              <a:spcAft>
                <a:spcPts val="1000"/>
              </a:spcAft>
            </a:pPr>
            <a:r>
              <a:rPr lang="en-GB" sz="2700" b="1" dirty="0">
                <a:latin typeface="Comic Sans MS" panose="030F0702030302020204" pitchFamily="66" charset="0"/>
                <a:ea typeface="Calibri" panose="020F0502020204030204" pitchFamily="34" charset="0"/>
                <a:cs typeface="Arial" panose="020B0604020202020204" pitchFamily="34" charset="0"/>
              </a:rPr>
              <a:t>THE NEXUS BETWEEN CIVIL REGISTRATION AND VITAL STATISTICS AND ROAD SAFETY PRACTICES IN NIGERIA</a:t>
            </a:r>
            <a:r>
              <a:rPr lang="en-GB" sz="1800" dirty="0">
                <a:latin typeface="Calibri" panose="020F0502020204030204" pitchFamily="34" charset="0"/>
                <a:ea typeface="Calibri" panose="020F0502020204030204" pitchFamily="34" charset="0"/>
                <a:cs typeface="SimSun" panose="02010600030101010101" pitchFamily="2" charset="-122"/>
              </a:rPr>
              <a:t/>
            </a:r>
            <a:br>
              <a:rPr lang="en-GB" sz="1800" dirty="0">
                <a:latin typeface="Calibri" panose="020F0502020204030204" pitchFamily="34" charset="0"/>
                <a:ea typeface="Calibri" panose="020F0502020204030204" pitchFamily="34" charset="0"/>
                <a:cs typeface="SimSun" panose="02010600030101010101" pitchFamily="2" charset="-122"/>
              </a:rPr>
            </a:br>
            <a:endParaRPr lang="en-GB" sz="2400" dirty="0"/>
          </a:p>
        </p:txBody>
      </p:sp>
      <p:sp>
        <p:nvSpPr>
          <p:cNvPr id="3" name="Content Placeholder 2"/>
          <p:cNvSpPr>
            <a:spLocks noGrp="1"/>
          </p:cNvSpPr>
          <p:nvPr>
            <p:ph idx="1"/>
          </p:nvPr>
        </p:nvSpPr>
        <p:spPr>
          <a:xfrm>
            <a:off x="838200" y="1690688"/>
            <a:ext cx="10515600" cy="4941932"/>
          </a:xfrm>
        </p:spPr>
        <p:txBody>
          <a:bodyPr>
            <a:normAutofit fontScale="70000" lnSpcReduction="20000"/>
          </a:bodyPr>
          <a:lstStyle/>
          <a:p>
            <a:pPr algn="just">
              <a:lnSpc>
                <a:spcPct val="200000"/>
              </a:lnSpc>
              <a:spcAft>
                <a:spcPts val="1000"/>
              </a:spcAft>
            </a:pPr>
            <a:r>
              <a:rPr lang="en-GB" sz="2900" dirty="0">
                <a:latin typeface="Comic Sans MS" panose="030F0702030302020204" pitchFamily="66" charset="0"/>
                <a:ea typeface="Calibri" panose="020F0502020204030204" pitchFamily="34" charset="0"/>
                <a:cs typeface="Arial" panose="020B0604020202020204" pitchFamily="34" charset="0"/>
              </a:rPr>
              <a:t>With the already established point at the introduction of this paper, we can therefore say that Civil Registration and Vital Statistics is a key foundation to the collection of road safety data in Nigeria.  One of the key data of the FRSC is the “drivers’ licence” which is one of the vital means of Civil Registration in Nigeria. Another means of civil registration which the FRSC have is the vehicle plate number registration. Beyond the record of RTCs, causes, </a:t>
            </a:r>
            <a:r>
              <a:rPr lang="en-GB" sz="2900" dirty="0" err="1">
                <a:latin typeface="Comic Sans MS" panose="030F0702030302020204" pitchFamily="66" charset="0"/>
                <a:ea typeface="Calibri" panose="020F0502020204030204" pitchFamily="34" charset="0"/>
                <a:cs typeface="Arial" panose="020B0604020202020204" pitchFamily="34" charset="0"/>
              </a:rPr>
              <a:t>vitims</a:t>
            </a:r>
            <a:r>
              <a:rPr lang="en-GB" sz="2900" dirty="0">
                <a:latin typeface="Comic Sans MS" panose="030F0702030302020204" pitchFamily="66" charset="0"/>
                <a:ea typeface="Calibri" panose="020F0502020204030204" pitchFamily="34" charset="0"/>
                <a:cs typeface="Arial" panose="020B0604020202020204" pitchFamily="34" charset="0"/>
              </a:rPr>
              <a:t> </a:t>
            </a:r>
            <a:r>
              <a:rPr lang="en-GB" sz="2900" dirty="0" err="1">
                <a:latin typeface="Comic Sans MS" panose="030F0702030302020204" pitchFamily="66" charset="0"/>
                <a:ea typeface="Calibri" panose="020F0502020204030204" pitchFamily="34" charset="0"/>
                <a:cs typeface="Arial" panose="020B0604020202020204" pitchFamily="34" charset="0"/>
              </a:rPr>
              <a:t>etc</a:t>
            </a:r>
            <a:r>
              <a:rPr lang="en-GB" sz="2900" dirty="0">
                <a:latin typeface="Comic Sans MS" panose="030F0702030302020204" pitchFamily="66" charset="0"/>
                <a:ea typeface="Calibri" panose="020F0502020204030204" pitchFamily="34" charset="0"/>
                <a:cs typeface="Arial" panose="020B0604020202020204" pitchFamily="34" charset="0"/>
              </a:rPr>
              <a:t>, road safety data spans into proper record on vehicles and road users and so on.</a:t>
            </a:r>
            <a:endParaRPr lang="en-GB" sz="2900" dirty="0">
              <a:latin typeface="Calibri" panose="020F0502020204030204" pitchFamily="34" charset="0"/>
              <a:ea typeface="Calibri" panose="020F0502020204030204" pitchFamily="34" charset="0"/>
              <a:cs typeface="SimSun" panose="02010600030101010101" pitchFamily="2" charset="-122"/>
            </a:endParaRPr>
          </a:p>
          <a:p>
            <a:pPr marL="0" indent="0">
              <a:buNone/>
            </a:pPr>
            <a:endParaRPr lang="en-GB" dirty="0"/>
          </a:p>
        </p:txBody>
      </p:sp>
    </p:spTree>
    <p:extLst>
      <p:ext uri="{BB962C8B-B14F-4D97-AF65-F5344CB8AC3E}">
        <p14:creationId xmlns:p14="http://schemas.microsoft.com/office/powerpoint/2010/main" val="1027476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0456"/>
            <a:ext cx="10515600" cy="1609859"/>
          </a:xfrm>
        </p:spPr>
        <p:txBody>
          <a:bodyPr>
            <a:noAutofit/>
          </a:bodyPr>
          <a:lstStyle/>
          <a:p>
            <a:pPr>
              <a:lnSpc>
                <a:spcPct val="200000"/>
              </a:lnSpc>
              <a:spcAft>
                <a:spcPts val="1000"/>
              </a:spcAft>
            </a:pPr>
            <a:r>
              <a:rPr lang="en-GB" sz="2400" b="1" dirty="0">
                <a:latin typeface="Comic Sans MS" panose="030F0702030302020204" pitchFamily="66" charset="0"/>
                <a:ea typeface="Calibri" panose="020F0502020204030204" pitchFamily="34" charset="0"/>
                <a:cs typeface="Arial" panose="020B0604020202020204" pitchFamily="34" charset="0"/>
              </a:rPr>
              <a:t>IMPORTANCE OF CIVIL REGISTRATIO</a:t>
            </a:r>
            <a:r>
              <a:rPr lang="en-US" sz="2400" b="1" dirty="0">
                <a:latin typeface="Calibri" panose="020F0502020204030204" pitchFamily="34" charset="0"/>
                <a:ea typeface="Calibri" panose="020F0502020204030204" pitchFamily="34" charset="0"/>
                <a:cs typeface="Arial" panose="020B0604020202020204" pitchFamily="34" charset="0"/>
              </a:rPr>
              <a:t>N</a:t>
            </a:r>
            <a:r>
              <a:rPr lang="en-GB" sz="2400" b="1" dirty="0">
                <a:latin typeface="Comic Sans MS" panose="030F0702030302020204" pitchFamily="66" charset="0"/>
                <a:ea typeface="Calibri" panose="020F0502020204030204" pitchFamily="34" charset="0"/>
                <a:cs typeface="Arial" panose="020B0604020202020204" pitchFamily="34" charset="0"/>
              </a:rPr>
              <a:t> AND VITAL STATISTICS TO ROAD SAFETY DATA</a:t>
            </a:r>
            <a:r>
              <a:rPr lang="en-GB" sz="2400" dirty="0">
                <a:latin typeface="Calibri" panose="020F0502020204030204" pitchFamily="34" charset="0"/>
                <a:ea typeface="Calibri" panose="020F0502020204030204" pitchFamily="34" charset="0"/>
                <a:cs typeface="SimSun" panose="02010600030101010101" pitchFamily="2" charset="-122"/>
              </a:rPr>
              <a:t/>
            </a:r>
            <a:br>
              <a:rPr lang="en-GB" sz="2400" dirty="0">
                <a:latin typeface="Calibri" panose="020F0502020204030204" pitchFamily="34" charset="0"/>
                <a:ea typeface="Calibri" panose="020F0502020204030204" pitchFamily="34" charset="0"/>
                <a:cs typeface="SimSun" panose="02010600030101010101" pitchFamily="2" charset="-122"/>
              </a:rPr>
            </a:br>
            <a:endParaRPr lang="en-GB" sz="2400" dirty="0"/>
          </a:p>
        </p:txBody>
      </p:sp>
      <p:sp>
        <p:nvSpPr>
          <p:cNvPr id="3" name="Content Placeholder 2"/>
          <p:cNvSpPr>
            <a:spLocks noGrp="1"/>
          </p:cNvSpPr>
          <p:nvPr>
            <p:ph idx="1"/>
          </p:nvPr>
        </p:nvSpPr>
        <p:spPr>
          <a:xfrm>
            <a:off x="838200" y="1880315"/>
            <a:ext cx="10515600" cy="4752305"/>
          </a:xfrm>
        </p:spPr>
        <p:txBody>
          <a:bodyPr>
            <a:normAutofit/>
          </a:bodyPr>
          <a:lstStyle/>
          <a:p>
            <a:pPr marL="0" indent="0">
              <a:buNone/>
            </a:pPr>
            <a:r>
              <a:rPr lang="en-GB" dirty="0">
                <a:latin typeface="Comic Sans MS" panose="030F0702030302020204" pitchFamily="66" charset="0"/>
                <a:ea typeface="Calibri" panose="020F0502020204030204" pitchFamily="34" charset="0"/>
                <a:cs typeface="SimSun" panose="02010600030101010101" pitchFamily="2" charset="-122"/>
              </a:rPr>
              <a:t>Civil registration is the source and foundation of Road Safety Data. It establishes the legal identity of individuals and the legal relationship between FRSC and the citizens. Civil registration also helps to </a:t>
            </a:r>
            <a:r>
              <a:rPr lang="en-GB" dirty="0" smtClean="0">
                <a:latin typeface="Comic Sans MS" panose="030F0702030302020204" pitchFamily="66" charset="0"/>
                <a:ea typeface="Calibri" panose="020F0502020204030204" pitchFamily="34" charset="0"/>
                <a:cs typeface="SimSun" panose="02010600030101010101" pitchFamily="2" charset="-122"/>
              </a:rPr>
              <a:t>sharpen </a:t>
            </a:r>
            <a:r>
              <a:rPr lang="en-GB" dirty="0">
                <a:latin typeface="Comic Sans MS" panose="030F0702030302020204" pitchFamily="66" charset="0"/>
                <a:ea typeface="Calibri" panose="020F0502020204030204" pitchFamily="34" charset="0"/>
                <a:cs typeface="SimSun" panose="02010600030101010101" pitchFamily="2" charset="-122"/>
              </a:rPr>
              <a:t>the efficacy and fairness in terms of dispensation of justice in FRSC as it concerns offenders and offences. For instance, civil registration records help to avoid identity fraud and ensure that services are correctly targeted. Vital statistics sourced from civil registration and vital statistics systems enable Governments to adequately plan for the present and future road safety needs of the population. </a:t>
            </a:r>
            <a:endParaRPr lang="en-GB" dirty="0"/>
          </a:p>
        </p:txBody>
      </p:sp>
    </p:spTree>
    <p:extLst>
      <p:ext uri="{BB962C8B-B14F-4D97-AF65-F5344CB8AC3E}">
        <p14:creationId xmlns:p14="http://schemas.microsoft.com/office/powerpoint/2010/main" val="1285417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200000"/>
              </a:lnSpc>
              <a:spcAft>
                <a:spcPts val="1000"/>
              </a:spcAft>
            </a:pPr>
            <a:r>
              <a:rPr lang="en-GB" dirty="0">
                <a:latin typeface="Comic Sans MS" panose="030F0702030302020204" pitchFamily="66" charset="0"/>
                <a:ea typeface="Calibri" panose="020F0502020204030204" pitchFamily="34" charset="0"/>
                <a:cs typeface="Arial" panose="020B0604020202020204" pitchFamily="34" charset="0"/>
              </a:rPr>
              <a:t> </a:t>
            </a:r>
            <a:r>
              <a:rPr lang="en-GB" sz="3600" dirty="0">
                <a:latin typeface="Calibri" panose="020F0502020204030204" pitchFamily="34" charset="0"/>
                <a:ea typeface="Calibri" panose="020F0502020204030204" pitchFamily="34" charset="0"/>
                <a:cs typeface="SimSun" panose="02010600030101010101" pitchFamily="2" charset="-122"/>
              </a:rPr>
              <a:t/>
            </a:r>
            <a:br>
              <a:rPr lang="en-GB" sz="3600" dirty="0">
                <a:latin typeface="Calibri" panose="020F0502020204030204" pitchFamily="34" charset="0"/>
                <a:ea typeface="Calibri" panose="020F0502020204030204" pitchFamily="34" charset="0"/>
                <a:cs typeface="SimSun" panose="02010600030101010101" pitchFamily="2" charset="-122"/>
              </a:rPr>
            </a:br>
            <a:r>
              <a:rPr lang="en-GB" sz="2700" b="1" dirty="0" smtClean="0">
                <a:latin typeface="Comic Sans MS" panose="030F0702030302020204" pitchFamily="66" charset="0"/>
                <a:ea typeface="Calibri" panose="020F0502020204030204" pitchFamily="34" charset="0"/>
                <a:cs typeface="Arial" panose="020B0604020202020204" pitchFamily="34" charset="0"/>
              </a:rPr>
              <a:t>IMPORTANCE OF CIVIL REGISTRATIO</a:t>
            </a:r>
            <a:r>
              <a:rPr lang="en-US" sz="2700" b="1" dirty="0">
                <a:latin typeface="Calibri" panose="020F0502020204030204" pitchFamily="34" charset="0"/>
                <a:ea typeface="Calibri" panose="020F0502020204030204" pitchFamily="34" charset="0"/>
                <a:cs typeface="Arial" panose="020B0604020202020204" pitchFamily="34" charset="0"/>
              </a:rPr>
              <a:t>N</a:t>
            </a:r>
            <a:r>
              <a:rPr lang="en-GB" sz="2700" b="1" dirty="0">
                <a:latin typeface="Comic Sans MS" panose="030F0702030302020204" pitchFamily="66" charset="0"/>
                <a:ea typeface="Calibri" panose="020F0502020204030204" pitchFamily="34" charset="0"/>
                <a:cs typeface="Arial" panose="020B0604020202020204" pitchFamily="34" charset="0"/>
              </a:rPr>
              <a:t> AND </a:t>
            </a:r>
            <a:r>
              <a:rPr lang="en-GB" sz="2700" b="1" dirty="0" smtClean="0">
                <a:latin typeface="Comic Sans MS" panose="030F0702030302020204" pitchFamily="66" charset="0"/>
                <a:ea typeface="Calibri" panose="020F0502020204030204" pitchFamily="34" charset="0"/>
                <a:cs typeface="Arial" panose="020B0604020202020204" pitchFamily="34" charset="0"/>
              </a:rPr>
              <a:t>VITAL </a:t>
            </a:r>
            <a:r>
              <a:rPr lang="en-GB" sz="2700" b="1" dirty="0">
                <a:latin typeface="Comic Sans MS" panose="030F0702030302020204" pitchFamily="66" charset="0"/>
                <a:ea typeface="Calibri" panose="020F0502020204030204" pitchFamily="34" charset="0"/>
                <a:cs typeface="Arial" panose="020B0604020202020204" pitchFamily="34" charset="0"/>
              </a:rPr>
              <a:t>STATISTICS TO ROAD SAFETY </a:t>
            </a:r>
            <a:r>
              <a:rPr lang="en-GB" sz="2700" b="1" dirty="0" smtClean="0">
                <a:latin typeface="Comic Sans MS" panose="030F0702030302020204" pitchFamily="66" charset="0"/>
                <a:ea typeface="Calibri" panose="020F0502020204030204" pitchFamily="34" charset="0"/>
                <a:cs typeface="Arial" panose="020B0604020202020204" pitchFamily="34" charset="0"/>
              </a:rPr>
              <a:t>DATA CONTD</a:t>
            </a:r>
            <a:r>
              <a:rPr lang="en-GB" sz="3600" dirty="0">
                <a:latin typeface="Calibri" panose="020F0502020204030204" pitchFamily="34" charset="0"/>
                <a:ea typeface="Calibri" panose="020F0502020204030204" pitchFamily="34" charset="0"/>
                <a:cs typeface="SimSun" panose="02010600030101010101" pitchFamily="2" charset="-122"/>
              </a:rPr>
              <a:t/>
            </a:r>
            <a:br>
              <a:rPr lang="en-GB" sz="3600" dirty="0">
                <a:latin typeface="Calibri" panose="020F0502020204030204" pitchFamily="34" charset="0"/>
                <a:ea typeface="Calibri" panose="020F0502020204030204" pitchFamily="34" charset="0"/>
                <a:cs typeface="SimSun" panose="02010600030101010101" pitchFamily="2" charset="-122"/>
              </a:rPr>
            </a:br>
            <a:endParaRPr lang="en-GB" dirty="0"/>
          </a:p>
        </p:txBody>
      </p:sp>
      <p:sp>
        <p:nvSpPr>
          <p:cNvPr id="3" name="Content Placeholder 2"/>
          <p:cNvSpPr>
            <a:spLocks noGrp="1"/>
          </p:cNvSpPr>
          <p:nvPr>
            <p:ph idx="1"/>
          </p:nvPr>
        </p:nvSpPr>
        <p:spPr>
          <a:xfrm>
            <a:off x="838200" y="1825624"/>
            <a:ext cx="10515600" cy="4845631"/>
          </a:xfrm>
        </p:spPr>
        <p:txBody>
          <a:bodyPr/>
          <a:lstStyle/>
          <a:p>
            <a:pPr marL="0" indent="0">
              <a:buNone/>
            </a:pPr>
            <a:r>
              <a:rPr lang="en-GB" dirty="0">
                <a:latin typeface="Comic Sans MS" panose="030F0702030302020204" pitchFamily="66" charset="0"/>
                <a:ea typeface="Calibri" panose="020F0502020204030204" pitchFamily="34" charset="0"/>
                <a:cs typeface="SimSun" panose="02010600030101010101" pitchFamily="2" charset="-122"/>
              </a:rPr>
              <a:t>It helps the FRSC to develop and implement evidence-based policies and programmes, and to deliver services to the population especially in terms of rescue, drivers licence, plate number registration and matters relating to offenders and offences. Trustworthy statistics on levels and trends in mortality and causes of death as a result of RTCs help to identify public health threats and high-risk groups. Complete civil registration and vital statistics systems and the improved statistics they generate support the health sector and FRSC in determining what interventions and resources are needed and where as far as road safety is concerned. </a:t>
            </a:r>
            <a:endParaRPr lang="en-GB" dirty="0"/>
          </a:p>
        </p:txBody>
      </p:sp>
    </p:spTree>
    <p:extLst>
      <p:ext uri="{BB962C8B-B14F-4D97-AF65-F5344CB8AC3E}">
        <p14:creationId xmlns:p14="http://schemas.microsoft.com/office/powerpoint/2010/main" val="3160543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3183"/>
            <a:ext cx="10515600" cy="1523263"/>
          </a:xfrm>
        </p:spPr>
        <p:txBody>
          <a:bodyPr>
            <a:noAutofit/>
          </a:bodyPr>
          <a:lstStyle/>
          <a:p>
            <a:pPr>
              <a:lnSpc>
                <a:spcPct val="200000"/>
              </a:lnSpc>
              <a:spcAft>
                <a:spcPts val="1000"/>
              </a:spcAft>
            </a:pPr>
            <a:r>
              <a:rPr lang="en-GB" sz="2400" b="1" dirty="0">
                <a:latin typeface="Comic Sans MS" panose="030F0702030302020204" pitchFamily="66" charset="0"/>
                <a:ea typeface="Calibri" panose="020F0502020204030204" pitchFamily="34" charset="0"/>
                <a:cs typeface="Arial" panose="020B0604020202020204" pitchFamily="34" charset="0"/>
              </a:rPr>
              <a:t>IMPORTANCE OF CIVIL REGISTRATIO</a:t>
            </a:r>
            <a:r>
              <a:rPr lang="en-US" sz="2400" b="1" dirty="0">
                <a:latin typeface="Calibri" panose="020F0502020204030204" pitchFamily="34" charset="0"/>
                <a:ea typeface="Calibri" panose="020F0502020204030204" pitchFamily="34" charset="0"/>
                <a:cs typeface="Arial" panose="020B0604020202020204" pitchFamily="34" charset="0"/>
              </a:rPr>
              <a:t>N</a:t>
            </a:r>
            <a:r>
              <a:rPr lang="en-GB" sz="2400" b="1" dirty="0">
                <a:latin typeface="Comic Sans MS" panose="030F0702030302020204" pitchFamily="66" charset="0"/>
                <a:ea typeface="Calibri" panose="020F0502020204030204" pitchFamily="34" charset="0"/>
                <a:cs typeface="Arial" panose="020B0604020202020204" pitchFamily="34" charset="0"/>
              </a:rPr>
              <a:t> AND VITAL STATISTICS TO ROAD SAFETY </a:t>
            </a:r>
            <a:r>
              <a:rPr lang="en-GB" sz="2400" b="1" dirty="0" smtClean="0">
                <a:latin typeface="Comic Sans MS" panose="030F0702030302020204" pitchFamily="66" charset="0"/>
                <a:ea typeface="Calibri" panose="020F0502020204030204" pitchFamily="34" charset="0"/>
                <a:cs typeface="Arial" panose="020B0604020202020204" pitchFamily="34" charset="0"/>
              </a:rPr>
              <a:t>DATA CONTD</a:t>
            </a:r>
            <a:r>
              <a:rPr lang="en-GB" sz="2400" dirty="0">
                <a:latin typeface="Calibri" panose="020F0502020204030204" pitchFamily="34" charset="0"/>
                <a:ea typeface="Calibri" panose="020F0502020204030204" pitchFamily="34" charset="0"/>
                <a:cs typeface="SimSun" panose="02010600030101010101" pitchFamily="2" charset="-122"/>
              </a:rPr>
              <a:t/>
            </a:r>
            <a:br>
              <a:rPr lang="en-GB" sz="2400" dirty="0">
                <a:latin typeface="Calibri" panose="020F0502020204030204" pitchFamily="34" charset="0"/>
                <a:ea typeface="Calibri" panose="020F0502020204030204" pitchFamily="34" charset="0"/>
                <a:cs typeface="SimSun" panose="02010600030101010101" pitchFamily="2" charset="-122"/>
              </a:rPr>
            </a:br>
            <a:r>
              <a:rPr lang="en-GB" sz="2000" dirty="0" smtClean="0">
                <a:latin typeface="Calibri" panose="020F0502020204030204" pitchFamily="34" charset="0"/>
                <a:ea typeface="Calibri" panose="020F0502020204030204" pitchFamily="34" charset="0"/>
                <a:cs typeface="SimSun" panose="02010600030101010101" pitchFamily="2" charset="-122"/>
              </a:rPr>
              <a:t> </a:t>
            </a:r>
            <a:endParaRPr lang="en-GB" sz="2000" dirty="0"/>
          </a:p>
        </p:txBody>
      </p:sp>
      <p:sp>
        <p:nvSpPr>
          <p:cNvPr id="3" name="Content Placeholder 2"/>
          <p:cNvSpPr>
            <a:spLocks noGrp="1"/>
          </p:cNvSpPr>
          <p:nvPr>
            <p:ph idx="1"/>
          </p:nvPr>
        </p:nvSpPr>
        <p:spPr>
          <a:xfrm>
            <a:off x="838200" y="1825625"/>
            <a:ext cx="10515600" cy="4858510"/>
          </a:xfrm>
        </p:spPr>
        <p:txBody>
          <a:bodyPr>
            <a:normAutofit fontScale="92500" lnSpcReduction="20000"/>
          </a:bodyPr>
          <a:lstStyle/>
          <a:p>
            <a:pPr marL="0" indent="0" algn="just">
              <a:lnSpc>
                <a:spcPct val="200000"/>
              </a:lnSpc>
              <a:spcAft>
                <a:spcPts val="1000"/>
              </a:spcAft>
              <a:buNone/>
            </a:pPr>
            <a:r>
              <a:rPr lang="en-GB" dirty="0">
                <a:latin typeface="Comic Sans MS" panose="030F0702030302020204" pitchFamily="66" charset="0"/>
                <a:ea typeface="Calibri" panose="020F0502020204030204" pitchFamily="34" charset="0"/>
                <a:cs typeface="SimSun" panose="02010600030101010101" pitchFamily="2" charset="-122"/>
              </a:rPr>
              <a:t>T</a:t>
            </a:r>
            <a:r>
              <a:rPr lang="en-GB" sz="3000" dirty="0">
                <a:latin typeface="Comic Sans MS" panose="030F0702030302020204" pitchFamily="66" charset="0"/>
                <a:ea typeface="Calibri" panose="020F0502020204030204" pitchFamily="34" charset="0"/>
                <a:cs typeface="SimSun" panose="02010600030101010101" pitchFamily="2" charset="-122"/>
              </a:rPr>
              <a:t>he data on road safety from civil registration and vital statistics systems are also essential for calculating the indicators needed to track progress in road safety programmes. A well-functioning civil registration and vital statistics system can provide valuable information that is essential for tackling road safety issues. </a:t>
            </a:r>
            <a:endParaRPr lang="en-GB" sz="3000" dirty="0">
              <a:latin typeface="Calibri" panose="020F0502020204030204" pitchFamily="34" charset="0"/>
              <a:ea typeface="Calibri" panose="020F0502020204030204" pitchFamily="34" charset="0"/>
              <a:cs typeface="SimSun" panose="02010600030101010101" pitchFamily="2" charset="-122"/>
            </a:endParaRPr>
          </a:p>
          <a:p>
            <a:endParaRPr lang="en-GB" dirty="0"/>
          </a:p>
        </p:txBody>
      </p:sp>
      <p:sp>
        <p:nvSpPr>
          <p:cNvPr id="4" name="Title 1"/>
          <p:cNvSpPr txBox="1">
            <a:spLocks/>
          </p:cNvSpPr>
          <p:nvPr/>
        </p:nvSpPr>
        <p:spPr>
          <a:xfrm>
            <a:off x="990600" y="390883"/>
            <a:ext cx="10515600" cy="14779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200000"/>
              </a:lnSpc>
              <a:spcAft>
                <a:spcPts val="1000"/>
              </a:spcAft>
            </a:pPr>
            <a:r>
              <a:rPr lang="en-GB" sz="2000" dirty="0" smtClean="0">
                <a:latin typeface="Calibri" panose="020F0502020204030204" pitchFamily="34" charset="0"/>
                <a:ea typeface="Calibri" panose="020F0502020204030204" pitchFamily="34" charset="0"/>
                <a:cs typeface="SimSun" panose="02010600030101010101" pitchFamily="2" charset="-122"/>
              </a:rPr>
              <a:t/>
            </a:r>
            <a:br>
              <a:rPr lang="en-GB" sz="2000" dirty="0" smtClean="0">
                <a:latin typeface="Calibri" panose="020F0502020204030204" pitchFamily="34" charset="0"/>
                <a:ea typeface="Calibri" panose="020F0502020204030204" pitchFamily="34" charset="0"/>
                <a:cs typeface="SimSun" panose="02010600030101010101" pitchFamily="2" charset="-122"/>
              </a:rPr>
            </a:br>
            <a:r>
              <a:rPr lang="en-GB" sz="2000" dirty="0" smtClean="0">
                <a:latin typeface="Calibri" panose="020F0502020204030204" pitchFamily="34" charset="0"/>
                <a:ea typeface="Calibri" panose="020F0502020204030204" pitchFamily="34" charset="0"/>
                <a:cs typeface="SimSun" panose="02010600030101010101" pitchFamily="2" charset="-122"/>
              </a:rPr>
              <a:t> </a:t>
            </a:r>
            <a:endParaRPr lang="en-GB" sz="2000" dirty="0"/>
          </a:p>
        </p:txBody>
      </p:sp>
    </p:spTree>
    <p:extLst>
      <p:ext uri="{BB962C8B-B14F-4D97-AF65-F5344CB8AC3E}">
        <p14:creationId xmlns:p14="http://schemas.microsoft.com/office/powerpoint/2010/main" val="335263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394" y="463641"/>
            <a:ext cx="10515600" cy="1574778"/>
          </a:xfrm>
        </p:spPr>
        <p:txBody>
          <a:bodyPr>
            <a:normAutofit fontScale="90000"/>
          </a:bodyPr>
          <a:lstStyle/>
          <a:p>
            <a:pPr>
              <a:lnSpc>
                <a:spcPct val="200000"/>
              </a:lnSpc>
              <a:spcAft>
                <a:spcPts val="1000"/>
              </a:spcAft>
            </a:pPr>
            <a:r>
              <a:rPr lang="en-GB" b="1" dirty="0">
                <a:latin typeface="Comic Sans MS" panose="030F0702030302020204" pitchFamily="66" charset="0"/>
                <a:ea typeface="Calibri" panose="020F0502020204030204" pitchFamily="34" charset="0"/>
                <a:cs typeface="SimSun" panose="02010600030101010101" pitchFamily="2" charset="-122"/>
              </a:rPr>
              <a:t>CHALLENGES</a:t>
            </a:r>
            <a:r>
              <a:rPr lang="en-GB" sz="3600" dirty="0">
                <a:latin typeface="Calibri" panose="020F0502020204030204" pitchFamily="34" charset="0"/>
                <a:ea typeface="Calibri" panose="020F0502020204030204" pitchFamily="34" charset="0"/>
                <a:cs typeface="SimSun" panose="02010600030101010101" pitchFamily="2" charset="-122"/>
              </a:rPr>
              <a:t/>
            </a:r>
            <a:br>
              <a:rPr lang="en-GB" sz="3600" dirty="0">
                <a:latin typeface="Calibri" panose="020F0502020204030204" pitchFamily="34" charset="0"/>
                <a:ea typeface="Calibri" panose="020F0502020204030204" pitchFamily="34" charset="0"/>
                <a:cs typeface="SimSun" panose="02010600030101010101" pitchFamily="2" charset="-122"/>
              </a:rPr>
            </a:br>
            <a:endParaRPr lang="en-GB" dirty="0"/>
          </a:p>
        </p:txBody>
      </p:sp>
      <p:sp>
        <p:nvSpPr>
          <p:cNvPr id="3" name="Content Placeholder 2"/>
          <p:cNvSpPr>
            <a:spLocks noGrp="1"/>
          </p:cNvSpPr>
          <p:nvPr>
            <p:ph idx="1"/>
          </p:nvPr>
        </p:nvSpPr>
        <p:spPr>
          <a:xfrm>
            <a:off x="838200" y="2038419"/>
            <a:ext cx="10515600" cy="4619958"/>
          </a:xfrm>
        </p:spPr>
        <p:txBody>
          <a:bodyPr/>
          <a:lstStyle/>
          <a:p>
            <a:pPr marL="0" indent="0" algn="just">
              <a:lnSpc>
                <a:spcPct val="200000"/>
              </a:lnSpc>
              <a:spcAft>
                <a:spcPts val="1000"/>
              </a:spcAft>
              <a:buNone/>
            </a:pPr>
            <a:r>
              <a:rPr lang="en-GB" b="1" dirty="0">
                <a:latin typeface="Comic Sans MS" panose="030F0702030302020204" pitchFamily="66" charset="0"/>
                <a:ea typeface="Calibri" panose="020F0502020204030204" pitchFamily="34" charset="0"/>
                <a:cs typeface="SimSun" panose="02010600030101010101" pitchFamily="2" charset="-122"/>
              </a:rPr>
              <a:t>Weak country ownership and leadership in national civil registration and vital statistics systems</a:t>
            </a:r>
            <a:r>
              <a:rPr lang="en-GB" dirty="0">
                <a:latin typeface="Comic Sans MS" panose="030F0702030302020204" pitchFamily="66" charset="0"/>
                <a:ea typeface="Calibri" panose="020F0502020204030204" pitchFamily="34" charset="0"/>
                <a:cs typeface="SimSun" panose="02010600030101010101" pitchFamily="2" charset="-122"/>
              </a:rPr>
              <a:t>: Many policymakers are still unaware of the value and importance of civil registration records to road safety data and nation building. </a:t>
            </a:r>
            <a:endParaRPr lang="en-GB" sz="2000" dirty="0">
              <a:latin typeface="Calibri" panose="020F0502020204030204" pitchFamily="34" charset="0"/>
              <a:ea typeface="Calibri" panose="020F0502020204030204" pitchFamily="34" charset="0"/>
              <a:cs typeface="SimSun" panose="02010600030101010101" pitchFamily="2" charset="-122"/>
            </a:endParaRPr>
          </a:p>
          <a:p>
            <a:pPr marL="0" indent="0">
              <a:buNone/>
            </a:pPr>
            <a:endParaRPr lang="en-GB" dirty="0"/>
          </a:p>
        </p:txBody>
      </p:sp>
    </p:spTree>
    <p:extLst>
      <p:ext uri="{BB962C8B-B14F-4D97-AF65-F5344CB8AC3E}">
        <p14:creationId xmlns:p14="http://schemas.microsoft.com/office/powerpoint/2010/main" val="32392548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normAutofit fontScale="90000"/>
          </a:bodyPr>
          <a:lstStyle/>
          <a:p>
            <a:pPr>
              <a:lnSpc>
                <a:spcPct val="200000"/>
              </a:lnSpc>
              <a:spcAft>
                <a:spcPts val="1000"/>
              </a:spcAft>
            </a:pPr>
            <a:r>
              <a:rPr lang="en-GB" b="1" dirty="0" smtClean="0">
                <a:latin typeface="Comic Sans MS" panose="030F0702030302020204" pitchFamily="66" charset="0"/>
                <a:ea typeface="Calibri" panose="020F0502020204030204" pitchFamily="34" charset="0"/>
                <a:cs typeface="SimSun" panose="02010600030101010101" pitchFamily="2" charset="-122"/>
              </a:rPr>
              <a:t>CHALLENGES CONTD</a:t>
            </a:r>
            <a:r>
              <a:rPr lang="en-GB" sz="3600" dirty="0">
                <a:latin typeface="Calibri" panose="020F0502020204030204" pitchFamily="34" charset="0"/>
                <a:ea typeface="Calibri" panose="020F0502020204030204" pitchFamily="34" charset="0"/>
                <a:cs typeface="SimSun" panose="02010600030101010101" pitchFamily="2" charset="-122"/>
              </a:rPr>
              <a:t/>
            </a:r>
            <a:br>
              <a:rPr lang="en-GB" sz="3600" dirty="0">
                <a:latin typeface="Calibri" panose="020F0502020204030204" pitchFamily="34" charset="0"/>
                <a:ea typeface="Calibri" panose="020F0502020204030204" pitchFamily="34" charset="0"/>
                <a:cs typeface="SimSun" panose="02010600030101010101" pitchFamily="2" charset="-122"/>
              </a:rPr>
            </a:br>
            <a:endParaRPr lang="en-GB" dirty="0">
              <a:latin typeface="Comic Sans MS" panose="030F0702030302020204" pitchFamily="66" charset="0"/>
            </a:endParaRPr>
          </a:p>
        </p:txBody>
      </p:sp>
      <p:sp>
        <p:nvSpPr>
          <p:cNvPr id="3" name="Content Placeholder 2"/>
          <p:cNvSpPr>
            <a:spLocks noGrp="1"/>
          </p:cNvSpPr>
          <p:nvPr>
            <p:ph idx="1"/>
          </p:nvPr>
        </p:nvSpPr>
        <p:spPr>
          <a:xfrm>
            <a:off x="838200" y="1287887"/>
            <a:ext cx="10515600" cy="5306095"/>
          </a:xfrm>
        </p:spPr>
        <p:txBody>
          <a:bodyPr>
            <a:noAutofit/>
          </a:bodyPr>
          <a:lstStyle/>
          <a:p>
            <a:pPr marL="0" indent="0" algn="just">
              <a:lnSpc>
                <a:spcPct val="200000"/>
              </a:lnSpc>
              <a:spcAft>
                <a:spcPts val="1000"/>
              </a:spcAft>
              <a:buNone/>
            </a:pPr>
            <a:r>
              <a:rPr lang="en-GB" dirty="0">
                <a:latin typeface="Calibri" panose="020F0502020204030204" pitchFamily="34" charset="0"/>
                <a:ea typeface="Calibri" panose="020F0502020204030204" pitchFamily="34" charset="0"/>
                <a:cs typeface="SimSun" panose="02010600030101010101" pitchFamily="2" charset="-122"/>
              </a:rPr>
              <a:t>→</a:t>
            </a:r>
            <a:r>
              <a:rPr lang="en-GB" dirty="0">
                <a:latin typeface="Comic Sans MS" panose="030F0702030302020204" pitchFamily="66" charset="0"/>
                <a:ea typeface="Calibri" panose="020F0502020204030204" pitchFamily="34" charset="0"/>
                <a:cs typeface="SimSun" panose="02010600030101010101" pitchFamily="2" charset="-122"/>
              </a:rPr>
              <a:t> </a:t>
            </a:r>
            <a:r>
              <a:rPr lang="en-GB" b="1" dirty="0">
                <a:latin typeface="Comic Sans MS" panose="030F0702030302020204" pitchFamily="66" charset="0"/>
                <a:ea typeface="Calibri" panose="020F0502020204030204" pitchFamily="34" charset="0"/>
                <a:cs typeface="SimSun" panose="02010600030101010101" pitchFamily="2" charset="-122"/>
              </a:rPr>
              <a:t>Outdated laws and registration procedures</a:t>
            </a:r>
            <a:r>
              <a:rPr lang="en-GB" dirty="0">
                <a:latin typeface="Comic Sans MS" panose="030F0702030302020204" pitchFamily="66" charset="0"/>
                <a:ea typeface="Calibri" panose="020F0502020204030204" pitchFamily="34" charset="0"/>
                <a:cs typeface="SimSun" panose="02010600030101010101" pitchFamily="2" charset="-122"/>
              </a:rPr>
              <a:t>: Many African countries still have laws inherited from colonial times that are no longer relevant to contemporary Africa. Registration procedures in the majority of countries are based on these outdated laws and regulations, which affects road safety data collection negatively.</a:t>
            </a:r>
            <a:endParaRPr lang="en-GB" dirty="0">
              <a:latin typeface="Calibri" panose="020F0502020204030204" pitchFamily="34" charset="0"/>
              <a:ea typeface="Calibri" panose="020F0502020204030204" pitchFamily="34" charset="0"/>
              <a:cs typeface="SimSun" panose="02010600030101010101" pitchFamily="2" charset="-122"/>
            </a:endParaRPr>
          </a:p>
          <a:p>
            <a:endParaRPr lang="en-GB" dirty="0"/>
          </a:p>
        </p:txBody>
      </p:sp>
    </p:spTree>
    <p:extLst>
      <p:ext uri="{BB962C8B-B14F-4D97-AF65-F5344CB8AC3E}">
        <p14:creationId xmlns:p14="http://schemas.microsoft.com/office/powerpoint/2010/main" val="849055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200000"/>
              </a:lnSpc>
              <a:spcAft>
                <a:spcPts val="1000"/>
              </a:spcAft>
            </a:pPr>
            <a:r>
              <a:rPr lang="en-GB" b="1" dirty="0" smtClean="0">
                <a:latin typeface="Comic Sans MS" panose="030F0702030302020204" pitchFamily="66" charset="0"/>
                <a:ea typeface="Calibri" panose="020F0502020204030204" pitchFamily="34" charset="0"/>
                <a:cs typeface="SimSun" panose="02010600030101010101" pitchFamily="2" charset="-122"/>
              </a:rPr>
              <a:t>CHALLENGES CONTD</a:t>
            </a:r>
            <a:r>
              <a:rPr lang="en-GB" sz="3600" dirty="0">
                <a:latin typeface="Calibri" panose="020F0502020204030204" pitchFamily="34" charset="0"/>
                <a:ea typeface="Calibri" panose="020F0502020204030204" pitchFamily="34" charset="0"/>
                <a:cs typeface="SimSun" panose="02010600030101010101" pitchFamily="2" charset="-122"/>
              </a:rPr>
              <a:t/>
            </a:r>
            <a:br>
              <a:rPr lang="en-GB" sz="3600" dirty="0">
                <a:latin typeface="Calibri" panose="020F0502020204030204" pitchFamily="34" charset="0"/>
                <a:ea typeface="Calibri" panose="020F0502020204030204" pitchFamily="34" charset="0"/>
                <a:cs typeface="SimSun" panose="02010600030101010101" pitchFamily="2" charset="-122"/>
              </a:rPr>
            </a:br>
            <a:endParaRPr lang="en-GB" dirty="0"/>
          </a:p>
        </p:txBody>
      </p:sp>
      <p:sp>
        <p:nvSpPr>
          <p:cNvPr id="3" name="Content Placeholder 2"/>
          <p:cNvSpPr>
            <a:spLocks noGrp="1"/>
          </p:cNvSpPr>
          <p:nvPr>
            <p:ph idx="1"/>
          </p:nvPr>
        </p:nvSpPr>
        <p:spPr>
          <a:xfrm>
            <a:off x="477591" y="1159099"/>
            <a:ext cx="10515600" cy="5473521"/>
          </a:xfrm>
        </p:spPr>
        <p:txBody>
          <a:bodyPr>
            <a:normAutofit fontScale="47500" lnSpcReduction="20000"/>
          </a:bodyPr>
          <a:lstStyle/>
          <a:p>
            <a:pPr marL="0" indent="0" algn="just">
              <a:lnSpc>
                <a:spcPct val="200000"/>
              </a:lnSpc>
              <a:spcAft>
                <a:spcPts val="1000"/>
              </a:spcAft>
              <a:buNone/>
            </a:pPr>
            <a:r>
              <a:rPr lang="en-GB" sz="5100" dirty="0">
                <a:latin typeface="Comic Sans MS" panose="030F0702030302020204" pitchFamily="66" charset="0"/>
                <a:ea typeface="Calibri" panose="020F0502020204030204" pitchFamily="34" charset="0"/>
                <a:cs typeface="SimSun" panose="02010600030101010101" pitchFamily="2" charset="-122"/>
              </a:rPr>
              <a:t> </a:t>
            </a:r>
            <a:r>
              <a:rPr lang="en-GB" sz="5100" dirty="0">
                <a:latin typeface="Calibri" panose="020F0502020204030204" pitchFamily="34" charset="0"/>
                <a:ea typeface="Calibri" panose="020F0502020204030204" pitchFamily="34" charset="0"/>
                <a:cs typeface="SimSun" panose="02010600030101010101" pitchFamily="2" charset="-122"/>
              </a:rPr>
              <a:t>→</a:t>
            </a:r>
            <a:r>
              <a:rPr lang="en-GB" sz="5100" dirty="0">
                <a:latin typeface="Comic Sans MS" panose="030F0702030302020204" pitchFamily="66" charset="0"/>
                <a:ea typeface="Calibri" panose="020F0502020204030204" pitchFamily="34" charset="0"/>
                <a:cs typeface="SimSun" panose="02010600030101010101" pitchFamily="2" charset="-122"/>
              </a:rPr>
              <a:t> </a:t>
            </a:r>
            <a:r>
              <a:rPr lang="en-GB" sz="5100" b="1" dirty="0">
                <a:latin typeface="Comic Sans MS" panose="030F0702030302020204" pitchFamily="66" charset="0"/>
                <a:ea typeface="Calibri" panose="020F0502020204030204" pitchFamily="34" charset="0"/>
                <a:cs typeface="SimSun" panose="02010600030101010101" pitchFamily="2" charset="-122"/>
              </a:rPr>
              <a:t>Organizational and infrastructure challenges</a:t>
            </a:r>
            <a:r>
              <a:rPr lang="en-GB" sz="5100" dirty="0">
                <a:latin typeface="Comic Sans MS" panose="030F0702030302020204" pitchFamily="66" charset="0"/>
                <a:ea typeface="Calibri" panose="020F0502020204030204" pitchFamily="34" charset="0"/>
                <a:cs typeface="SimSun" panose="02010600030101010101" pitchFamily="2" charset="-122"/>
              </a:rPr>
              <a:t>: In most countries on the continent, registration structures date from the colonial era. At the time, registration records were narrowly defined following the traditions of colonial practice. Registration offices also tend to be based in urban areas, making them inaccessible to the majority of rural people. </a:t>
            </a:r>
            <a:r>
              <a:rPr lang="en-GB" sz="5100" dirty="0" err="1">
                <a:latin typeface="Comic Sans MS" panose="030F0702030302020204" pitchFamily="66" charset="0"/>
                <a:ea typeface="Calibri" panose="020F0502020204030204" pitchFamily="34" charset="0"/>
                <a:cs typeface="SimSun" panose="02010600030101010101" pitchFamily="2" charset="-122"/>
              </a:rPr>
              <a:t>E.g</a:t>
            </a:r>
            <a:r>
              <a:rPr lang="en-GB" sz="5100" dirty="0">
                <a:latin typeface="Comic Sans MS" panose="030F0702030302020204" pitchFamily="66" charset="0"/>
                <a:ea typeface="Calibri" panose="020F0502020204030204" pitchFamily="34" charset="0"/>
                <a:cs typeface="SimSun" panose="02010600030101010101" pitchFamily="2" charset="-122"/>
              </a:rPr>
              <a:t> Drivers </a:t>
            </a:r>
            <a:r>
              <a:rPr lang="en-GB" sz="5100" dirty="0" err="1">
                <a:latin typeface="Comic Sans MS" panose="030F0702030302020204" pitchFamily="66" charset="0"/>
                <a:ea typeface="Calibri" panose="020F0502020204030204" pitchFamily="34" charset="0"/>
                <a:cs typeface="SimSun" panose="02010600030101010101" pitchFamily="2" charset="-122"/>
              </a:rPr>
              <a:t>lincence</a:t>
            </a:r>
            <a:r>
              <a:rPr lang="en-GB" sz="5100" dirty="0">
                <a:latin typeface="Comic Sans MS" panose="030F0702030302020204" pitchFamily="66" charset="0"/>
                <a:ea typeface="Calibri" panose="020F0502020204030204" pitchFamily="34" charset="0"/>
                <a:cs typeface="SimSun" panose="02010600030101010101" pitchFamily="2" charset="-122"/>
              </a:rPr>
              <a:t>, vehicle </a:t>
            </a:r>
            <a:r>
              <a:rPr lang="en-GB" sz="5100" dirty="0" err="1">
                <a:latin typeface="Comic Sans MS" panose="030F0702030302020204" pitchFamily="66" charset="0"/>
                <a:ea typeface="Calibri" panose="020F0502020204030204" pitchFamily="34" charset="0"/>
                <a:cs typeface="SimSun" panose="02010600030101010101" pitchFamily="2" charset="-122"/>
              </a:rPr>
              <a:t>reg</a:t>
            </a:r>
            <a:r>
              <a:rPr lang="en-GB" sz="5100" dirty="0">
                <a:latin typeface="Comic Sans MS" panose="030F0702030302020204" pitchFamily="66" charset="0"/>
                <a:ea typeface="Calibri" panose="020F0502020204030204" pitchFamily="34" charset="0"/>
                <a:cs typeface="SimSun" panose="02010600030101010101" pitchFamily="2" charset="-122"/>
              </a:rPr>
              <a:t>, rescue, bookings and RTCs as it relates to road safety.</a:t>
            </a:r>
            <a:endParaRPr lang="en-GB" sz="5100" dirty="0">
              <a:latin typeface="Calibri" panose="020F0502020204030204" pitchFamily="34" charset="0"/>
              <a:ea typeface="Calibri" panose="020F0502020204030204" pitchFamily="34" charset="0"/>
              <a:cs typeface="SimSun" panose="02010600030101010101" pitchFamily="2" charset="-122"/>
            </a:endParaRPr>
          </a:p>
          <a:p>
            <a:pPr marL="0" indent="0">
              <a:buNone/>
            </a:pPr>
            <a:endParaRPr lang="en-GB" sz="5100" dirty="0"/>
          </a:p>
        </p:txBody>
      </p:sp>
    </p:spTree>
    <p:extLst>
      <p:ext uri="{BB962C8B-B14F-4D97-AF65-F5344CB8AC3E}">
        <p14:creationId xmlns:p14="http://schemas.microsoft.com/office/powerpoint/2010/main" val="4288153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200000"/>
              </a:lnSpc>
              <a:spcAft>
                <a:spcPts val="1000"/>
              </a:spcAft>
            </a:pPr>
            <a:r>
              <a:rPr lang="en-GB" b="1" dirty="0">
                <a:latin typeface="Comic Sans MS" panose="030F0702030302020204" pitchFamily="66" charset="0"/>
                <a:ea typeface="Calibri" panose="020F0502020204030204" pitchFamily="34" charset="0"/>
                <a:cs typeface="SimSun" panose="02010600030101010101" pitchFamily="2" charset="-122"/>
              </a:rPr>
              <a:t>INTRODUCTION</a:t>
            </a:r>
            <a:r>
              <a:rPr lang="en-GB" sz="3600" dirty="0">
                <a:latin typeface="Calibri" panose="020F0502020204030204" pitchFamily="34" charset="0"/>
                <a:ea typeface="Calibri" panose="020F0502020204030204" pitchFamily="34" charset="0"/>
                <a:cs typeface="SimSun" panose="02010600030101010101" pitchFamily="2" charset="-122"/>
              </a:rPr>
              <a:t/>
            </a:r>
            <a:br>
              <a:rPr lang="en-GB" sz="3600" dirty="0">
                <a:latin typeface="Calibri" panose="020F0502020204030204" pitchFamily="34" charset="0"/>
                <a:ea typeface="Calibri" panose="020F0502020204030204" pitchFamily="34" charset="0"/>
                <a:cs typeface="SimSun" panose="02010600030101010101" pitchFamily="2" charset="-122"/>
              </a:rPr>
            </a:br>
            <a:endParaRPr lang="en-GB" dirty="0"/>
          </a:p>
        </p:txBody>
      </p:sp>
      <p:sp>
        <p:nvSpPr>
          <p:cNvPr id="3" name="Content Placeholder 2"/>
          <p:cNvSpPr>
            <a:spLocks noGrp="1"/>
          </p:cNvSpPr>
          <p:nvPr>
            <p:ph idx="1"/>
          </p:nvPr>
        </p:nvSpPr>
        <p:spPr/>
        <p:txBody>
          <a:bodyPr>
            <a:normAutofit lnSpcReduction="10000"/>
          </a:bodyPr>
          <a:lstStyle/>
          <a:p>
            <a:pPr marL="0" indent="0" algn="just">
              <a:lnSpc>
                <a:spcPct val="200000"/>
              </a:lnSpc>
              <a:spcAft>
                <a:spcPts val="0"/>
              </a:spcAft>
              <a:buNone/>
            </a:pPr>
            <a:r>
              <a:rPr lang="en-US" dirty="0">
                <a:latin typeface="Comic Sans MS" panose="030F0702030302020204" pitchFamily="66" charset="0"/>
                <a:ea typeface="Times New Roman" panose="02020603050405020304" pitchFamily="18" charset="0"/>
                <a:cs typeface="Arial" panose="020B0604020202020204" pitchFamily="34" charset="0"/>
              </a:rPr>
              <a:t>In most countries, a civil registration system is used to record statistics on vital events, such as births, deaths, marriages, divorces and fetal deaths (RTCs, disasters, epidemic, terrorist attacks). This government administrative system creates a permanent record of each event.</a:t>
            </a:r>
            <a:endParaRPr lang="en-GB" sz="2000" dirty="0">
              <a:latin typeface="Calibri" panose="020F0502020204030204" pitchFamily="34" charset="0"/>
              <a:ea typeface="Calibri" panose="020F0502020204030204" pitchFamily="34" charset="0"/>
              <a:cs typeface="SimSun" panose="02010600030101010101" pitchFamily="2" charset="-122"/>
            </a:endParaRPr>
          </a:p>
          <a:p>
            <a:endParaRPr lang="en-GB" dirty="0"/>
          </a:p>
        </p:txBody>
      </p:sp>
    </p:spTree>
    <p:extLst>
      <p:ext uri="{BB962C8B-B14F-4D97-AF65-F5344CB8AC3E}">
        <p14:creationId xmlns:p14="http://schemas.microsoft.com/office/powerpoint/2010/main" val="15732004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6510"/>
            <a:ext cx="10515600" cy="1539114"/>
          </a:xfrm>
        </p:spPr>
        <p:txBody>
          <a:bodyPr>
            <a:normAutofit fontScale="90000"/>
          </a:bodyPr>
          <a:lstStyle/>
          <a:p>
            <a:pPr>
              <a:lnSpc>
                <a:spcPct val="200000"/>
              </a:lnSpc>
              <a:spcAft>
                <a:spcPts val="1000"/>
              </a:spcAft>
            </a:pPr>
            <a:r>
              <a:rPr lang="en-GB" b="1" dirty="0" smtClean="0">
                <a:latin typeface="Comic Sans MS" panose="030F0702030302020204" pitchFamily="66" charset="0"/>
                <a:ea typeface="Calibri" panose="020F0502020204030204" pitchFamily="34" charset="0"/>
                <a:cs typeface="SimSun" panose="02010600030101010101" pitchFamily="2" charset="-122"/>
              </a:rPr>
              <a:t>CHALLENGES CONTD</a:t>
            </a:r>
            <a:r>
              <a:rPr lang="en-GB" sz="3600" dirty="0">
                <a:latin typeface="Calibri" panose="020F0502020204030204" pitchFamily="34" charset="0"/>
                <a:ea typeface="Calibri" panose="020F0502020204030204" pitchFamily="34" charset="0"/>
                <a:cs typeface="SimSun" panose="02010600030101010101" pitchFamily="2" charset="-122"/>
              </a:rPr>
              <a:t/>
            </a:r>
            <a:br>
              <a:rPr lang="en-GB" sz="3600" dirty="0">
                <a:latin typeface="Calibri" panose="020F0502020204030204" pitchFamily="34" charset="0"/>
                <a:ea typeface="Calibri" panose="020F0502020204030204" pitchFamily="34" charset="0"/>
                <a:cs typeface="SimSun" panose="02010600030101010101" pitchFamily="2" charset="-122"/>
              </a:rPr>
            </a:br>
            <a:endParaRPr lang="en-GB" dirty="0">
              <a:latin typeface="Comic Sans MS" panose="030F0702030302020204" pitchFamily="66" charset="0"/>
            </a:endParaRPr>
          </a:p>
        </p:txBody>
      </p:sp>
      <p:sp>
        <p:nvSpPr>
          <p:cNvPr id="3" name="Content Placeholder 2"/>
          <p:cNvSpPr>
            <a:spLocks noGrp="1"/>
          </p:cNvSpPr>
          <p:nvPr>
            <p:ph idx="1"/>
          </p:nvPr>
        </p:nvSpPr>
        <p:spPr>
          <a:xfrm>
            <a:off x="838200" y="1825624"/>
            <a:ext cx="10515600" cy="4665327"/>
          </a:xfrm>
        </p:spPr>
        <p:txBody>
          <a:bodyPr>
            <a:normAutofit/>
          </a:bodyPr>
          <a:lstStyle/>
          <a:p>
            <a:pPr marL="0" indent="0" algn="just">
              <a:lnSpc>
                <a:spcPct val="200000"/>
              </a:lnSpc>
              <a:spcAft>
                <a:spcPts val="1000"/>
              </a:spcAft>
              <a:buNone/>
            </a:pPr>
            <a:r>
              <a:rPr lang="en-GB" sz="2400" dirty="0" smtClean="0">
                <a:latin typeface="Calibri" panose="020F0502020204030204" pitchFamily="34" charset="0"/>
                <a:ea typeface="Calibri" panose="020F0502020204030204" pitchFamily="34" charset="0"/>
                <a:cs typeface="SimSun" panose="02010600030101010101" pitchFamily="2" charset="-122"/>
              </a:rPr>
              <a:t>→</a:t>
            </a:r>
            <a:r>
              <a:rPr lang="en-GB" sz="2400" dirty="0" smtClean="0">
                <a:latin typeface="Comic Sans MS" panose="030F0702030302020204" pitchFamily="66" charset="0"/>
                <a:ea typeface="Calibri" panose="020F0502020204030204" pitchFamily="34" charset="0"/>
                <a:cs typeface="SimSun" panose="02010600030101010101" pitchFamily="2" charset="-122"/>
              </a:rPr>
              <a:t> </a:t>
            </a:r>
            <a:r>
              <a:rPr lang="en-GB" sz="2400" b="1" dirty="0">
                <a:latin typeface="Comic Sans MS" panose="030F0702030302020204" pitchFamily="66" charset="0"/>
                <a:ea typeface="Calibri" panose="020F0502020204030204" pitchFamily="34" charset="0"/>
                <a:cs typeface="SimSun" panose="02010600030101010101" pitchFamily="2" charset="-122"/>
              </a:rPr>
              <a:t>Limited expertise</a:t>
            </a:r>
            <a:r>
              <a:rPr lang="en-GB" sz="2400" dirty="0">
                <a:latin typeface="Comic Sans MS" panose="030F0702030302020204" pitchFamily="66" charset="0"/>
                <a:ea typeface="Calibri" panose="020F0502020204030204" pitchFamily="34" charset="0"/>
                <a:cs typeface="SimSun" panose="02010600030101010101" pitchFamily="2" charset="-122"/>
              </a:rPr>
              <a:t>: There is limited opportunity for formal education in civil registration and vital statistics in Africa. The civil servants that operate and manage civil registration and vital statistics systems on the continent have no formal training except through their exposure to civil registration laws and regulations. </a:t>
            </a:r>
            <a:endParaRPr lang="en-GB" sz="2400" dirty="0">
              <a:latin typeface="Calibri" panose="020F0502020204030204" pitchFamily="34" charset="0"/>
              <a:ea typeface="Calibri" panose="020F0502020204030204" pitchFamily="34" charset="0"/>
              <a:cs typeface="SimSun" panose="02010600030101010101" pitchFamily="2" charset="-122"/>
            </a:endParaRPr>
          </a:p>
          <a:p>
            <a:endParaRPr lang="en-GB" sz="2400" dirty="0"/>
          </a:p>
        </p:txBody>
      </p:sp>
    </p:spTree>
    <p:extLst>
      <p:ext uri="{BB962C8B-B14F-4D97-AF65-F5344CB8AC3E}">
        <p14:creationId xmlns:p14="http://schemas.microsoft.com/office/powerpoint/2010/main" val="3670519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latin typeface="Comic Sans MS" panose="030F0702030302020204" pitchFamily="66" charset="0"/>
              </a:rPr>
              <a:t>CHALLENGES CONTD</a:t>
            </a:r>
            <a:endParaRPr lang="en-GB" sz="3600" dirty="0">
              <a:latin typeface="Comic Sans MS" panose="030F0702030302020204" pitchFamily="66" charset="0"/>
            </a:endParaRPr>
          </a:p>
        </p:txBody>
      </p:sp>
      <p:sp>
        <p:nvSpPr>
          <p:cNvPr id="3" name="Content Placeholder 2"/>
          <p:cNvSpPr>
            <a:spLocks noGrp="1"/>
          </p:cNvSpPr>
          <p:nvPr>
            <p:ph idx="1"/>
          </p:nvPr>
        </p:nvSpPr>
        <p:spPr>
          <a:xfrm>
            <a:off x="838200" y="1455314"/>
            <a:ext cx="10515600" cy="5177306"/>
          </a:xfrm>
        </p:spPr>
        <p:txBody>
          <a:bodyPr>
            <a:normAutofit fontScale="77500" lnSpcReduction="20000"/>
          </a:bodyPr>
          <a:lstStyle/>
          <a:p>
            <a:pPr marL="0" indent="0" algn="just">
              <a:lnSpc>
                <a:spcPct val="200000"/>
              </a:lnSpc>
              <a:spcAft>
                <a:spcPts val="1000"/>
              </a:spcAft>
              <a:buNone/>
            </a:pPr>
            <a:r>
              <a:rPr lang="en-GB" sz="3100" dirty="0">
                <a:latin typeface="Calibri" panose="020F0502020204030204" pitchFamily="34" charset="0"/>
                <a:ea typeface="Calibri" panose="020F0502020204030204" pitchFamily="34" charset="0"/>
                <a:cs typeface="SimSun" panose="02010600030101010101" pitchFamily="2" charset="-122"/>
              </a:rPr>
              <a:t>→</a:t>
            </a:r>
            <a:r>
              <a:rPr lang="en-GB" sz="3100" dirty="0">
                <a:latin typeface="Comic Sans MS" panose="030F0702030302020204" pitchFamily="66" charset="0"/>
                <a:ea typeface="Calibri" panose="020F0502020204030204" pitchFamily="34" charset="0"/>
                <a:cs typeface="SimSun" panose="02010600030101010101" pitchFamily="2" charset="-122"/>
              </a:rPr>
              <a:t> </a:t>
            </a:r>
            <a:r>
              <a:rPr lang="en-GB" sz="3100" b="1" dirty="0">
                <a:latin typeface="Comic Sans MS" panose="030F0702030302020204" pitchFamily="66" charset="0"/>
                <a:ea typeface="Calibri" panose="020F0502020204030204" pitchFamily="34" charset="0"/>
                <a:cs typeface="SimSun" panose="02010600030101010101" pitchFamily="2" charset="-122"/>
              </a:rPr>
              <a:t>Underdeveloped public administration infrastructure</a:t>
            </a:r>
            <a:r>
              <a:rPr lang="en-GB" sz="3100" dirty="0">
                <a:latin typeface="Comic Sans MS" panose="030F0702030302020204" pitchFamily="66" charset="0"/>
                <a:ea typeface="Calibri" panose="020F0502020204030204" pitchFamily="34" charset="0"/>
                <a:cs typeface="SimSun" panose="02010600030101010101" pitchFamily="2" charset="-122"/>
              </a:rPr>
              <a:t>: Availability of services at the local administration level is the first requirement for sustainable development and cost-effectiveness of civil registration and vital statistics in a country. However, many African countries are still biased towards urban-based public institutions and services. Nevertheless, recent decentralization programmes under way in the majority of African countries are a step in the right direction.</a:t>
            </a:r>
            <a:endParaRPr lang="en-GB" sz="3100" dirty="0">
              <a:latin typeface="Calibri" panose="020F0502020204030204" pitchFamily="34" charset="0"/>
              <a:ea typeface="Calibri" panose="020F0502020204030204" pitchFamily="34" charset="0"/>
              <a:cs typeface="SimSun" panose="02010600030101010101" pitchFamily="2" charset="-122"/>
            </a:endParaRPr>
          </a:p>
          <a:p>
            <a:endParaRPr lang="en-GB" dirty="0"/>
          </a:p>
        </p:txBody>
      </p:sp>
    </p:spTree>
    <p:extLst>
      <p:ext uri="{BB962C8B-B14F-4D97-AF65-F5344CB8AC3E}">
        <p14:creationId xmlns:p14="http://schemas.microsoft.com/office/powerpoint/2010/main" val="28085749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latin typeface="Comic Sans MS" panose="030F0702030302020204" pitchFamily="66" charset="0"/>
              </a:rPr>
              <a:t>CHALLENGES CONTD</a:t>
            </a:r>
            <a:endParaRPr lang="en-GB" sz="3600" dirty="0">
              <a:latin typeface="Comic Sans MS" panose="030F0702030302020204" pitchFamily="66" charset="0"/>
            </a:endParaRPr>
          </a:p>
        </p:txBody>
      </p:sp>
      <p:sp>
        <p:nvSpPr>
          <p:cNvPr id="3" name="Content Placeholder 2"/>
          <p:cNvSpPr>
            <a:spLocks noGrp="1"/>
          </p:cNvSpPr>
          <p:nvPr>
            <p:ph idx="1"/>
          </p:nvPr>
        </p:nvSpPr>
        <p:spPr>
          <a:xfrm>
            <a:off x="838200" y="1825624"/>
            <a:ext cx="10515600" cy="4935783"/>
          </a:xfrm>
        </p:spPr>
        <p:txBody>
          <a:bodyPr/>
          <a:lstStyle/>
          <a:p>
            <a:pPr marL="0" indent="0" algn="just">
              <a:lnSpc>
                <a:spcPct val="200000"/>
              </a:lnSpc>
              <a:spcAft>
                <a:spcPts val="1000"/>
              </a:spcAft>
              <a:buNone/>
            </a:pPr>
            <a:r>
              <a:rPr lang="en-GB" dirty="0">
                <a:latin typeface="Calibri" panose="020F0502020204030204" pitchFamily="34" charset="0"/>
                <a:ea typeface="Calibri" panose="020F0502020204030204" pitchFamily="34" charset="0"/>
                <a:cs typeface="SimSun" panose="02010600030101010101" pitchFamily="2" charset="-122"/>
              </a:rPr>
              <a:t>→ </a:t>
            </a:r>
            <a:r>
              <a:rPr lang="en-GB" b="1" dirty="0">
                <a:latin typeface="Comic Sans MS" panose="030F0702030302020204" pitchFamily="66" charset="0"/>
                <a:ea typeface="Calibri" panose="020F0502020204030204" pitchFamily="34" charset="0"/>
                <a:cs typeface="SimSun" panose="02010600030101010101" pitchFamily="2" charset="-122"/>
              </a:rPr>
              <a:t>Lack of properly articulated national standards, operational manuals and guidelines</a:t>
            </a:r>
            <a:r>
              <a:rPr lang="en-GB" dirty="0">
                <a:latin typeface="Comic Sans MS" panose="030F0702030302020204" pitchFamily="66" charset="0"/>
                <a:ea typeface="Calibri" panose="020F0502020204030204" pitchFamily="34" charset="0"/>
                <a:cs typeface="SimSun" panose="02010600030101010101" pitchFamily="2" charset="-122"/>
              </a:rPr>
              <a:t>: The majority of African countries do not have operational and management guidelines that provide systematic procedures and directives to the registrars and practitioners of civil registration. </a:t>
            </a:r>
            <a:endParaRPr lang="en-GB" dirty="0">
              <a:latin typeface="Calibri" panose="020F0502020204030204" pitchFamily="34" charset="0"/>
              <a:ea typeface="Calibri" panose="020F0502020204030204" pitchFamily="34" charset="0"/>
              <a:cs typeface="SimSun" panose="02010600030101010101" pitchFamily="2" charset="-122"/>
            </a:endParaRPr>
          </a:p>
          <a:p>
            <a:endParaRPr lang="en-GB" dirty="0"/>
          </a:p>
        </p:txBody>
      </p:sp>
    </p:spTree>
    <p:extLst>
      <p:ext uri="{BB962C8B-B14F-4D97-AF65-F5344CB8AC3E}">
        <p14:creationId xmlns:p14="http://schemas.microsoft.com/office/powerpoint/2010/main" val="457083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latin typeface="Comic Sans MS" panose="030F0702030302020204" pitchFamily="66" charset="0"/>
              </a:rPr>
              <a:t>CHALLENGES CONTD</a:t>
            </a:r>
            <a:endParaRPr lang="en-GB" sz="3600" dirty="0">
              <a:latin typeface="Comic Sans MS" panose="030F0702030302020204" pitchFamily="66" charset="0"/>
            </a:endParaRPr>
          </a:p>
        </p:txBody>
      </p:sp>
      <p:sp>
        <p:nvSpPr>
          <p:cNvPr id="3" name="Content Placeholder 2"/>
          <p:cNvSpPr>
            <a:spLocks noGrp="1"/>
          </p:cNvSpPr>
          <p:nvPr>
            <p:ph idx="1"/>
          </p:nvPr>
        </p:nvSpPr>
        <p:spPr/>
        <p:txBody>
          <a:bodyPr>
            <a:normAutofit fontScale="85000" lnSpcReduction="20000"/>
          </a:bodyPr>
          <a:lstStyle/>
          <a:p>
            <a:pPr marL="0" indent="0" algn="just">
              <a:lnSpc>
                <a:spcPct val="200000"/>
              </a:lnSpc>
              <a:spcAft>
                <a:spcPts val="1000"/>
              </a:spcAft>
              <a:buNone/>
            </a:pPr>
            <a:r>
              <a:rPr lang="en-GB" dirty="0">
                <a:latin typeface="Calibri" panose="020F0502020204030204" pitchFamily="34" charset="0"/>
                <a:ea typeface="Calibri" panose="020F0502020204030204" pitchFamily="34" charset="0"/>
                <a:cs typeface="SimSun" panose="02010600030101010101" pitchFamily="2" charset="-122"/>
              </a:rPr>
              <a:t>→</a:t>
            </a:r>
            <a:r>
              <a:rPr lang="en-GB" dirty="0">
                <a:latin typeface="Comic Sans MS" panose="030F0702030302020204" pitchFamily="66" charset="0"/>
                <a:ea typeface="Calibri" panose="020F0502020204030204" pitchFamily="34" charset="0"/>
                <a:cs typeface="SimSun" panose="02010600030101010101" pitchFamily="2" charset="-122"/>
              </a:rPr>
              <a:t> </a:t>
            </a:r>
            <a:r>
              <a:rPr lang="en-GB" b="1" dirty="0">
                <a:latin typeface="Comic Sans MS" panose="030F0702030302020204" pitchFamily="66" charset="0"/>
                <a:ea typeface="Calibri" panose="020F0502020204030204" pitchFamily="34" charset="0"/>
                <a:cs typeface="SimSun" panose="02010600030101010101" pitchFamily="2" charset="-122"/>
              </a:rPr>
              <a:t>Lack of monitoring and evaluation standards and procedures</a:t>
            </a:r>
            <a:r>
              <a:rPr lang="en-GB" dirty="0">
                <a:latin typeface="Comic Sans MS" panose="030F0702030302020204" pitchFamily="66" charset="0"/>
                <a:ea typeface="Calibri" panose="020F0502020204030204" pitchFamily="34" charset="0"/>
                <a:cs typeface="SimSun" panose="02010600030101010101" pitchFamily="2" charset="-122"/>
              </a:rPr>
              <a:t>: Most African countries, including those with well-developed civil registration and vital statistics systems, do not have systematically developed standards to measure the coverage and completeness of the registration system or the content and quality of the statistics produced. </a:t>
            </a:r>
            <a:endParaRPr lang="en-GB" dirty="0">
              <a:latin typeface="Calibri" panose="020F0502020204030204" pitchFamily="34" charset="0"/>
              <a:ea typeface="Calibri" panose="020F0502020204030204" pitchFamily="34" charset="0"/>
              <a:cs typeface="SimSun" panose="02010600030101010101" pitchFamily="2" charset="-122"/>
            </a:endParaRPr>
          </a:p>
          <a:p>
            <a:endParaRPr lang="en-GB" dirty="0"/>
          </a:p>
        </p:txBody>
      </p:sp>
    </p:spTree>
    <p:extLst>
      <p:ext uri="{BB962C8B-B14F-4D97-AF65-F5344CB8AC3E}">
        <p14:creationId xmlns:p14="http://schemas.microsoft.com/office/powerpoint/2010/main" val="34165377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latin typeface="Comic Sans MS" panose="030F0702030302020204" pitchFamily="66" charset="0"/>
              </a:rPr>
              <a:t>CHALLENGES CONTD</a:t>
            </a:r>
            <a:endParaRPr lang="en-GB" sz="3600" dirty="0">
              <a:latin typeface="Comic Sans MS" panose="030F0702030302020204" pitchFamily="66" charset="0"/>
            </a:endParaRPr>
          </a:p>
        </p:txBody>
      </p:sp>
      <p:sp>
        <p:nvSpPr>
          <p:cNvPr id="3" name="Content Placeholder 2"/>
          <p:cNvSpPr>
            <a:spLocks noGrp="1"/>
          </p:cNvSpPr>
          <p:nvPr>
            <p:ph idx="1"/>
          </p:nvPr>
        </p:nvSpPr>
        <p:spPr/>
        <p:txBody>
          <a:bodyPr>
            <a:normAutofit fontScale="85000" lnSpcReduction="20000"/>
          </a:bodyPr>
          <a:lstStyle/>
          <a:p>
            <a:pPr marL="0" indent="0" algn="just">
              <a:lnSpc>
                <a:spcPct val="200000"/>
              </a:lnSpc>
              <a:spcAft>
                <a:spcPts val="1000"/>
              </a:spcAft>
              <a:buNone/>
            </a:pPr>
            <a:r>
              <a:rPr lang="en-GB" dirty="0">
                <a:latin typeface="Calibri" panose="020F0502020204030204" pitchFamily="34" charset="0"/>
                <a:ea typeface="Calibri" panose="020F0502020204030204" pitchFamily="34" charset="0"/>
                <a:cs typeface="SimSun" panose="02010600030101010101" pitchFamily="2" charset="-122"/>
              </a:rPr>
              <a:t>→</a:t>
            </a:r>
            <a:r>
              <a:rPr lang="en-GB" dirty="0">
                <a:latin typeface="Comic Sans MS" panose="030F0702030302020204" pitchFamily="66" charset="0"/>
                <a:ea typeface="Calibri" panose="020F0502020204030204" pitchFamily="34" charset="0"/>
                <a:cs typeface="SimSun" panose="02010600030101010101" pitchFamily="2" charset="-122"/>
              </a:rPr>
              <a:t> </a:t>
            </a:r>
            <a:r>
              <a:rPr lang="en-GB" b="1" dirty="0">
                <a:latin typeface="Comic Sans MS" panose="030F0702030302020204" pitchFamily="66" charset="0"/>
                <a:ea typeface="Calibri" panose="020F0502020204030204" pitchFamily="34" charset="0"/>
                <a:cs typeface="SimSun" panose="02010600030101010101" pitchFamily="2" charset="-122"/>
              </a:rPr>
              <a:t>Inadequate efforts in mainstreaming civil registration and vital statistics into national statistical systems</a:t>
            </a:r>
            <a:r>
              <a:rPr lang="en-GB" dirty="0">
                <a:latin typeface="Comic Sans MS" panose="030F0702030302020204" pitchFamily="66" charset="0"/>
                <a:ea typeface="Calibri" panose="020F0502020204030204" pitchFamily="34" charset="0"/>
                <a:cs typeface="SimSun" panose="02010600030101010101" pitchFamily="2" charset="-122"/>
              </a:rPr>
              <a:t>: Most African countries have started preparing and implementing national strategies for the development of statistics, but in most instances civil registration and vital statistics have not been included in a comprehensive way or as an integral part of national statistical systems.</a:t>
            </a:r>
            <a:endParaRPr lang="en-GB" sz="2000" dirty="0">
              <a:latin typeface="Calibri" panose="020F0502020204030204" pitchFamily="34" charset="0"/>
              <a:ea typeface="Calibri" panose="020F0502020204030204" pitchFamily="34" charset="0"/>
              <a:cs typeface="SimSun" panose="02010600030101010101" pitchFamily="2" charset="-122"/>
            </a:endParaRPr>
          </a:p>
          <a:p>
            <a:endParaRPr lang="en-GB" dirty="0"/>
          </a:p>
        </p:txBody>
      </p:sp>
    </p:spTree>
    <p:extLst>
      <p:ext uri="{BB962C8B-B14F-4D97-AF65-F5344CB8AC3E}">
        <p14:creationId xmlns:p14="http://schemas.microsoft.com/office/powerpoint/2010/main" val="20912045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latin typeface="Comic Sans MS" panose="030F0702030302020204" pitchFamily="66" charset="0"/>
              </a:rPr>
              <a:t>CONCLUSION</a:t>
            </a:r>
            <a:endParaRPr lang="en-GB" sz="3600" dirty="0">
              <a:latin typeface="Comic Sans MS" panose="030F0702030302020204" pitchFamily="66" charset="0"/>
            </a:endParaRPr>
          </a:p>
        </p:txBody>
      </p:sp>
      <p:sp>
        <p:nvSpPr>
          <p:cNvPr id="3" name="Content Placeholder 2"/>
          <p:cNvSpPr>
            <a:spLocks noGrp="1"/>
          </p:cNvSpPr>
          <p:nvPr>
            <p:ph idx="1"/>
          </p:nvPr>
        </p:nvSpPr>
        <p:spPr/>
        <p:txBody>
          <a:bodyPr>
            <a:normAutofit/>
          </a:bodyPr>
          <a:lstStyle/>
          <a:p>
            <a:pPr marL="0" indent="0">
              <a:buNone/>
            </a:pPr>
            <a:r>
              <a:rPr lang="en-GB" dirty="0">
                <a:latin typeface="Comic Sans MS" panose="030F0702030302020204" pitchFamily="66" charset="0"/>
                <a:ea typeface="Calibri" panose="020F0502020204030204" pitchFamily="34" charset="0"/>
                <a:cs typeface="SimSun" panose="02010600030101010101" pitchFamily="2" charset="-122"/>
              </a:rPr>
              <a:t>It can be inferred from the analysis earlier stated that civil registration and statistics is vital to the </a:t>
            </a:r>
            <a:r>
              <a:rPr lang="en-GB" dirty="0" err="1">
                <a:latin typeface="Comic Sans MS" panose="030F0702030302020204" pitchFamily="66" charset="0"/>
                <a:ea typeface="Calibri" panose="020F0502020204030204" pitchFamily="34" charset="0"/>
                <a:cs typeface="SimSun" panose="02010600030101010101" pitchFamily="2" charset="-122"/>
              </a:rPr>
              <a:t>syncronization</a:t>
            </a:r>
            <a:r>
              <a:rPr lang="en-GB" dirty="0">
                <a:latin typeface="Comic Sans MS" panose="030F0702030302020204" pitchFamily="66" charset="0"/>
                <a:ea typeface="Calibri" panose="020F0502020204030204" pitchFamily="34" charset="0"/>
                <a:cs typeface="SimSun" panose="02010600030101010101" pitchFamily="2" charset="-122"/>
              </a:rPr>
              <a:t> and collection of road safety data for record purpose and to </a:t>
            </a:r>
            <a:r>
              <a:rPr lang="en-GB" dirty="0" err="1">
                <a:latin typeface="Comic Sans MS" panose="030F0702030302020204" pitchFamily="66" charset="0"/>
                <a:ea typeface="Calibri" panose="020F0502020204030204" pitchFamily="34" charset="0"/>
                <a:cs typeface="SimSun" panose="02010600030101010101" pitchFamily="2" charset="-122"/>
              </a:rPr>
              <a:t>shapen</a:t>
            </a:r>
            <a:r>
              <a:rPr lang="en-GB" dirty="0">
                <a:latin typeface="Comic Sans MS" panose="030F0702030302020204" pitchFamily="66" charset="0"/>
                <a:ea typeface="Calibri" panose="020F0502020204030204" pitchFamily="34" charset="0"/>
                <a:cs typeface="SimSun" panose="02010600030101010101" pitchFamily="2" charset="-122"/>
              </a:rPr>
              <a:t> or influence FRSC activities as well as policies. It is the basis for </a:t>
            </a:r>
            <a:r>
              <a:rPr lang="en-GB" dirty="0" smtClean="0">
                <a:latin typeface="Comic Sans MS" panose="030F0702030302020204" pitchFamily="66" charset="0"/>
                <a:ea typeface="Calibri" panose="020F0502020204030204" pitchFamily="34" charset="0"/>
                <a:cs typeface="SimSun" panose="02010600030101010101" pitchFamily="2" charset="-122"/>
              </a:rPr>
              <a:t>which </a:t>
            </a:r>
            <a:r>
              <a:rPr lang="en-GB" dirty="0">
                <a:latin typeface="Comic Sans MS" panose="030F0702030302020204" pitchFamily="66" charset="0"/>
                <a:ea typeface="Calibri" panose="020F0502020204030204" pitchFamily="34" charset="0"/>
                <a:cs typeface="SimSun" panose="02010600030101010101" pitchFamily="2" charset="-122"/>
              </a:rPr>
              <a:t>plans for the present and the future can be achieved in consideration of the yearly target of the </a:t>
            </a:r>
            <a:r>
              <a:rPr lang="en-GB" dirty="0" smtClean="0">
                <a:latin typeface="Comic Sans MS" panose="030F0702030302020204" pitchFamily="66" charset="0"/>
                <a:ea typeface="Calibri" panose="020F0502020204030204" pitchFamily="34" charset="0"/>
                <a:cs typeface="SimSun" panose="02010600030101010101" pitchFamily="2" charset="-122"/>
              </a:rPr>
              <a:t>corps.</a:t>
            </a:r>
            <a:endParaRPr lang="en-GB" dirty="0"/>
          </a:p>
        </p:txBody>
      </p:sp>
    </p:spTree>
    <p:extLst>
      <p:ext uri="{BB962C8B-B14F-4D97-AF65-F5344CB8AC3E}">
        <p14:creationId xmlns:p14="http://schemas.microsoft.com/office/powerpoint/2010/main" val="14228193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latin typeface="Comic Sans MS" panose="030F0702030302020204" pitchFamily="66" charset="0"/>
              </a:rPr>
              <a:t>CONCLUSION CONTD</a:t>
            </a:r>
            <a:endParaRPr lang="en-GB" sz="3600" dirty="0">
              <a:latin typeface="Comic Sans MS" panose="030F0702030302020204" pitchFamily="66" charset="0"/>
            </a:endParaRPr>
          </a:p>
        </p:txBody>
      </p:sp>
      <p:sp>
        <p:nvSpPr>
          <p:cNvPr id="3" name="Content Placeholder 2"/>
          <p:cNvSpPr>
            <a:spLocks noGrp="1"/>
          </p:cNvSpPr>
          <p:nvPr>
            <p:ph idx="1"/>
          </p:nvPr>
        </p:nvSpPr>
        <p:spPr/>
        <p:txBody>
          <a:bodyPr>
            <a:normAutofit lnSpcReduction="10000"/>
          </a:bodyPr>
          <a:lstStyle/>
          <a:p>
            <a:pPr marL="0" indent="0" algn="just">
              <a:lnSpc>
                <a:spcPct val="200000"/>
              </a:lnSpc>
              <a:spcAft>
                <a:spcPts val="1000"/>
              </a:spcAft>
              <a:buNone/>
            </a:pPr>
            <a:r>
              <a:rPr lang="en-GB" dirty="0">
                <a:latin typeface="Comic Sans MS" panose="030F0702030302020204" pitchFamily="66" charset="0"/>
                <a:ea typeface="Calibri" panose="020F0502020204030204" pitchFamily="34" charset="0"/>
                <a:cs typeface="SimSun" panose="02010600030101010101" pitchFamily="2" charset="-122"/>
              </a:rPr>
              <a:t>By extension, the need for civil registration and vital statistics in collection of road safety data is informed by the fact that the Federal Road Safety Corps, being an integral part of the Nigerian security formation, requires an effective data system to efficiently function.</a:t>
            </a:r>
            <a:endParaRPr lang="en-GB" sz="2000" dirty="0">
              <a:latin typeface="Calibri" panose="020F0502020204030204" pitchFamily="34" charset="0"/>
              <a:ea typeface="Calibri" panose="020F0502020204030204" pitchFamily="34" charset="0"/>
              <a:cs typeface="SimSun" panose="02010600030101010101" pitchFamily="2" charset="-122"/>
            </a:endParaRPr>
          </a:p>
          <a:p>
            <a:endParaRPr lang="en-GB" dirty="0"/>
          </a:p>
        </p:txBody>
      </p:sp>
    </p:spTree>
    <p:extLst>
      <p:ext uri="{BB962C8B-B14F-4D97-AF65-F5344CB8AC3E}">
        <p14:creationId xmlns:p14="http://schemas.microsoft.com/office/powerpoint/2010/main" val="40905585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7425"/>
            <a:ext cx="10515600" cy="1523263"/>
          </a:xfrm>
        </p:spPr>
        <p:txBody>
          <a:bodyPr>
            <a:normAutofit fontScale="90000"/>
          </a:bodyPr>
          <a:lstStyle/>
          <a:p>
            <a:pPr>
              <a:lnSpc>
                <a:spcPct val="200000"/>
              </a:lnSpc>
              <a:spcAft>
                <a:spcPts val="1000"/>
              </a:spcAft>
            </a:pPr>
            <a:r>
              <a:rPr lang="en-GB" dirty="0">
                <a:latin typeface="Comic Sans MS" panose="030F0702030302020204" pitchFamily="66" charset="0"/>
                <a:ea typeface="Calibri" panose="020F0502020204030204" pitchFamily="34" charset="0"/>
                <a:cs typeface="SimSun" panose="02010600030101010101" pitchFamily="2" charset="-122"/>
              </a:rPr>
              <a:t>REFERENCE</a:t>
            </a:r>
            <a:r>
              <a:rPr lang="en-GB" sz="3600" dirty="0">
                <a:latin typeface="Calibri" panose="020F0502020204030204" pitchFamily="34" charset="0"/>
                <a:ea typeface="Calibri" panose="020F0502020204030204" pitchFamily="34" charset="0"/>
                <a:cs typeface="SimSun" panose="02010600030101010101" pitchFamily="2" charset="-122"/>
              </a:rPr>
              <a:t/>
            </a:r>
            <a:br>
              <a:rPr lang="en-GB" sz="3600" dirty="0">
                <a:latin typeface="Calibri" panose="020F0502020204030204" pitchFamily="34" charset="0"/>
                <a:ea typeface="Calibri" panose="020F0502020204030204" pitchFamily="34" charset="0"/>
                <a:cs typeface="SimSun" panose="02010600030101010101" pitchFamily="2" charset="-122"/>
              </a:rPr>
            </a:br>
            <a:endParaRPr lang="en-GB" dirty="0"/>
          </a:p>
        </p:txBody>
      </p:sp>
      <p:sp>
        <p:nvSpPr>
          <p:cNvPr id="3" name="Content Placeholder 2"/>
          <p:cNvSpPr>
            <a:spLocks noGrp="1"/>
          </p:cNvSpPr>
          <p:nvPr>
            <p:ph idx="1"/>
          </p:nvPr>
        </p:nvSpPr>
        <p:spPr/>
        <p:txBody>
          <a:bodyPr>
            <a:normAutofit fontScale="77500" lnSpcReduction="20000"/>
          </a:bodyPr>
          <a:lstStyle/>
          <a:p>
            <a:pPr marL="0" indent="0" algn="just">
              <a:lnSpc>
                <a:spcPct val="200000"/>
              </a:lnSpc>
              <a:spcAft>
                <a:spcPts val="1000"/>
              </a:spcAft>
              <a:buNone/>
            </a:pPr>
            <a:r>
              <a:rPr lang="en-GB" dirty="0">
                <a:latin typeface="Comic Sans MS" panose="030F0702030302020204" pitchFamily="66" charset="0"/>
                <a:ea typeface="Calibri" panose="020F0502020204030204" pitchFamily="34" charset="0"/>
                <a:cs typeface="SimSun" panose="02010600030101010101" pitchFamily="2" charset="-122"/>
              </a:rPr>
              <a:t>-Civil Registration and Vital Statistics; WORLD HEALTH ORGANISATION REGIONAL OFFICE FOR THE EASTERN MEDITERRANIAN report from: </a:t>
            </a:r>
            <a:r>
              <a:rPr lang="en-GB" sz="2000" u="sng" dirty="0">
                <a:solidFill>
                  <a:srgbClr val="0000FF"/>
                </a:solidFill>
                <a:latin typeface="Calibri" panose="020F0502020204030204" pitchFamily="34" charset="0"/>
                <a:ea typeface="Calibri" panose="020F0502020204030204" pitchFamily="34" charset="0"/>
                <a:cs typeface="SimSun" panose="02010600030101010101" pitchFamily="2" charset="-122"/>
                <a:hlinkClick r:id="rId2"/>
              </a:rPr>
              <a:t>http://www.emro.who.int/civil-registration-statistics/about/what-are-civil-registration-and-vital-statistics-crvs-systems.html</a:t>
            </a:r>
            <a:endParaRPr lang="en-GB" sz="2000" dirty="0">
              <a:latin typeface="Calibri" panose="020F0502020204030204" pitchFamily="34" charset="0"/>
              <a:ea typeface="Calibri" panose="020F0502020204030204" pitchFamily="34" charset="0"/>
              <a:cs typeface="SimSun" panose="02010600030101010101" pitchFamily="2" charset="-122"/>
            </a:endParaRPr>
          </a:p>
          <a:p>
            <a:pPr marL="0" indent="0" algn="just">
              <a:lnSpc>
                <a:spcPct val="200000"/>
              </a:lnSpc>
              <a:spcAft>
                <a:spcPts val="1000"/>
              </a:spcAft>
              <a:buNone/>
            </a:pPr>
            <a:r>
              <a:rPr lang="en-GB" dirty="0" smtClean="0">
                <a:latin typeface="Comic Sans MS" panose="030F0702030302020204" pitchFamily="66" charset="0"/>
                <a:ea typeface="Calibri" panose="020F0502020204030204" pitchFamily="34" charset="0"/>
                <a:cs typeface="SimSun" panose="02010600030101010101" pitchFamily="2" charset="-122"/>
              </a:rPr>
              <a:t>-</a:t>
            </a:r>
            <a:r>
              <a:rPr lang="en-GB" dirty="0">
                <a:latin typeface="Comic Sans MS" panose="030F0702030302020204" pitchFamily="66" charset="0"/>
                <a:ea typeface="Calibri" panose="020F0502020204030204" pitchFamily="34" charset="0"/>
                <a:cs typeface="SimSun" panose="02010600030101010101" pitchFamily="2" charset="-122"/>
              </a:rPr>
              <a:t>MAKING EVERYONE VISIBLE; Why improving civil registration and vital statistics systems in Africa is important from: </a:t>
            </a:r>
            <a:r>
              <a:rPr lang="en-GB" sz="2000" u="sng" dirty="0">
                <a:solidFill>
                  <a:srgbClr val="0000FF"/>
                </a:solidFill>
                <a:latin typeface="Calibri" panose="020F0502020204030204" pitchFamily="34" charset="0"/>
                <a:ea typeface="Calibri" panose="020F0502020204030204" pitchFamily="34" charset="0"/>
                <a:cs typeface="SimSun" panose="02010600030101010101" pitchFamily="2" charset="-122"/>
                <a:hlinkClick r:id="rId3"/>
              </a:rPr>
              <a:t>https://www.uneca.org/sites/default/files/uploaded-documents/Statistics/CRMC3/making_everyone_visible_en.pdf</a:t>
            </a:r>
            <a:endParaRPr lang="en-GB" sz="2000" dirty="0">
              <a:latin typeface="Calibri" panose="020F0502020204030204" pitchFamily="34" charset="0"/>
              <a:ea typeface="Calibri" panose="020F0502020204030204" pitchFamily="34" charset="0"/>
              <a:cs typeface="SimSun" panose="02010600030101010101" pitchFamily="2" charset="-122"/>
            </a:endParaRPr>
          </a:p>
          <a:p>
            <a:endParaRPr lang="en-GB" dirty="0"/>
          </a:p>
        </p:txBody>
      </p:sp>
    </p:spTree>
    <p:extLst>
      <p:ext uri="{BB962C8B-B14F-4D97-AF65-F5344CB8AC3E}">
        <p14:creationId xmlns:p14="http://schemas.microsoft.com/office/powerpoint/2010/main" val="1436784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anose="030F0702030302020204" pitchFamily="66" charset="0"/>
              </a:rPr>
              <a:t>INTRO CONTD</a:t>
            </a:r>
            <a:endParaRPr lang="en-GB" dirty="0">
              <a:latin typeface="Comic Sans MS" panose="030F0702030302020204" pitchFamily="66" charset="0"/>
            </a:endParaRPr>
          </a:p>
        </p:txBody>
      </p:sp>
      <p:sp>
        <p:nvSpPr>
          <p:cNvPr id="3" name="Content Placeholder 2"/>
          <p:cNvSpPr>
            <a:spLocks noGrp="1"/>
          </p:cNvSpPr>
          <p:nvPr>
            <p:ph idx="1"/>
          </p:nvPr>
        </p:nvSpPr>
        <p:spPr/>
        <p:txBody>
          <a:bodyPr>
            <a:normAutofit/>
          </a:bodyPr>
          <a:lstStyle/>
          <a:p>
            <a:pPr marL="0" indent="0" algn="just">
              <a:lnSpc>
                <a:spcPct val="200000"/>
              </a:lnSpc>
              <a:spcAft>
                <a:spcPts val="0"/>
              </a:spcAft>
              <a:buNone/>
            </a:pPr>
            <a:r>
              <a:rPr lang="en-US" dirty="0">
                <a:latin typeface="Comic Sans MS" panose="030F0702030302020204" pitchFamily="66" charset="0"/>
                <a:ea typeface="Times New Roman" panose="02020603050405020304" pitchFamily="18" charset="0"/>
                <a:cs typeface="Arial" panose="020B0604020202020204" pitchFamily="34" charset="0"/>
              </a:rPr>
              <a:t>Civil registration is defined by the UN as:</a:t>
            </a:r>
            <a:endParaRPr lang="en-GB" sz="2000" dirty="0">
              <a:latin typeface="Calibri" panose="020F0502020204030204" pitchFamily="34" charset="0"/>
              <a:ea typeface="Calibri" panose="020F0502020204030204" pitchFamily="34" charset="0"/>
              <a:cs typeface="SimSun" panose="02010600030101010101" pitchFamily="2" charset="-122"/>
            </a:endParaRPr>
          </a:p>
          <a:p>
            <a:pPr marL="0" indent="0" algn="just">
              <a:lnSpc>
                <a:spcPct val="200000"/>
              </a:lnSpc>
              <a:spcAft>
                <a:spcPts val="0"/>
              </a:spcAft>
              <a:buNone/>
            </a:pPr>
            <a:r>
              <a:rPr lang="en-US" dirty="0">
                <a:latin typeface="Comic Sans MS" panose="030F0702030302020204" pitchFamily="66" charset="0"/>
                <a:ea typeface="Times New Roman" panose="02020603050405020304" pitchFamily="18" charset="0"/>
                <a:cs typeface="Arial" panose="020B0604020202020204" pitchFamily="34" charset="0"/>
              </a:rPr>
              <a:t>… “the continuous, permanent, compulsory, and universal recording of the occurrence an</a:t>
            </a:r>
            <a:r>
              <a:rPr lang="en-US" dirty="0">
                <a:highlight>
                  <a:srgbClr val="FFFF00"/>
                </a:highlight>
                <a:latin typeface="Comic Sans MS" panose="030F0702030302020204" pitchFamily="66" charset="0"/>
                <a:ea typeface="Times New Roman" panose="02020603050405020304" pitchFamily="18" charset="0"/>
                <a:cs typeface="Arial" panose="020B0604020202020204" pitchFamily="34" charset="0"/>
              </a:rPr>
              <a:t>d</a:t>
            </a:r>
            <a:r>
              <a:rPr lang="en-US" dirty="0">
                <a:latin typeface="Comic Sans MS" panose="030F0702030302020204" pitchFamily="66" charset="0"/>
                <a:ea typeface="Times New Roman" panose="02020603050405020304" pitchFamily="18" charset="0"/>
                <a:cs typeface="Arial" panose="020B0604020202020204" pitchFamily="34" charset="0"/>
              </a:rPr>
              <a:t> characteristics of vital </a:t>
            </a:r>
            <a:r>
              <a:rPr lang="en-US" dirty="0" smtClean="0">
                <a:latin typeface="Comic Sans MS" panose="030F0702030302020204" pitchFamily="66" charset="0"/>
                <a:ea typeface="Times New Roman" panose="02020603050405020304" pitchFamily="18" charset="0"/>
                <a:cs typeface="Arial" panose="020B0604020202020204" pitchFamily="34" charset="0"/>
              </a:rPr>
              <a:t>events</a:t>
            </a:r>
            <a:endParaRPr lang="en-GB" sz="2000" dirty="0">
              <a:latin typeface="Calibri" panose="020F0502020204030204" pitchFamily="34" charset="0"/>
              <a:ea typeface="Calibri" panose="020F0502020204030204" pitchFamily="34" charset="0"/>
              <a:cs typeface="SimSun" panose="02010600030101010101" pitchFamily="2" charset="-122"/>
            </a:endParaRPr>
          </a:p>
          <a:p>
            <a:endParaRPr lang="en-GB" dirty="0"/>
          </a:p>
        </p:txBody>
      </p:sp>
    </p:spTree>
    <p:extLst>
      <p:ext uri="{BB962C8B-B14F-4D97-AF65-F5344CB8AC3E}">
        <p14:creationId xmlns:p14="http://schemas.microsoft.com/office/powerpoint/2010/main" val="4020302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anose="030F0702030302020204" pitchFamily="66" charset="0"/>
              </a:rPr>
              <a:t>INTRO CONTD</a:t>
            </a:r>
            <a:endParaRPr lang="en-GB" dirty="0">
              <a:latin typeface="Comic Sans MS" panose="030F0702030302020204" pitchFamily="66" charset="0"/>
            </a:endParaRPr>
          </a:p>
        </p:txBody>
      </p:sp>
      <p:sp>
        <p:nvSpPr>
          <p:cNvPr id="3" name="Content Placeholder 2"/>
          <p:cNvSpPr>
            <a:spLocks noGrp="1"/>
          </p:cNvSpPr>
          <p:nvPr>
            <p:ph idx="1"/>
          </p:nvPr>
        </p:nvSpPr>
        <p:spPr/>
        <p:txBody>
          <a:bodyPr/>
          <a:lstStyle/>
          <a:p>
            <a:pPr marL="0" indent="0" algn="just">
              <a:lnSpc>
                <a:spcPct val="200000"/>
              </a:lnSpc>
              <a:spcAft>
                <a:spcPts val="0"/>
              </a:spcAft>
              <a:buNone/>
            </a:pPr>
            <a:r>
              <a:rPr lang="en-US" dirty="0">
                <a:latin typeface="Comic Sans MS" panose="030F0702030302020204" pitchFamily="66" charset="0"/>
                <a:ea typeface="Times New Roman" panose="02020603050405020304" pitchFamily="18" charset="0"/>
                <a:cs typeface="Arial" panose="020B0604020202020204" pitchFamily="34" charset="0"/>
              </a:rPr>
              <a:t>(live births, deaths, fetal deaths, marriages, and divorces) and other civil status events pertaining to the population as provided by decree, law or regulation, in accordance with the legal requirements in each country.”</a:t>
            </a:r>
            <a:r>
              <a:rPr lang="en-US" baseline="30000" dirty="0">
                <a:latin typeface="Comic Sans MS" panose="030F0702030302020204" pitchFamily="66" charset="0"/>
                <a:ea typeface="Times New Roman" panose="02020603050405020304" pitchFamily="18" charset="0"/>
                <a:cs typeface="Arial" panose="020B0604020202020204" pitchFamily="34" charset="0"/>
              </a:rPr>
              <a:t>1</a:t>
            </a:r>
            <a:endParaRPr lang="en-GB" sz="2000" dirty="0">
              <a:latin typeface="Calibri" panose="020F0502020204030204" pitchFamily="34" charset="0"/>
              <a:ea typeface="Calibri" panose="020F0502020204030204" pitchFamily="34" charset="0"/>
              <a:cs typeface="SimSun" panose="02010600030101010101" pitchFamily="2" charset="-122"/>
            </a:endParaRPr>
          </a:p>
          <a:p>
            <a:endParaRPr lang="en-GB" dirty="0"/>
          </a:p>
        </p:txBody>
      </p:sp>
    </p:spTree>
    <p:extLst>
      <p:ext uri="{BB962C8B-B14F-4D97-AF65-F5344CB8AC3E}">
        <p14:creationId xmlns:p14="http://schemas.microsoft.com/office/powerpoint/2010/main" val="3146796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anose="030F0702030302020204" pitchFamily="66" charset="0"/>
              </a:rPr>
              <a:t>INTRO CONTD</a:t>
            </a:r>
            <a:endParaRPr lang="en-GB" dirty="0">
              <a:latin typeface="Comic Sans MS" panose="030F0702030302020204" pitchFamily="66" charset="0"/>
            </a:endParaRPr>
          </a:p>
        </p:txBody>
      </p:sp>
      <p:sp>
        <p:nvSpPr>
          <p:cNvPr id="3" name="Content Placeholder 2"/>
          <p:cNvSpPr>
            <a:spLocks noGrp="1"/>
          </p:cNvSpPr>
          <p:nvPr>
            <p:ph idx="1"/>
          </p:nvPr>
        </p:nvSpPr>
        <p:spPr/>
        <p:txBody>
          <a:bodyPr>
            <a:normAutofit/>
          </a:bodyPr>
          <a:lstStyle/>
          <a:p>
            <a:pPr marL="0" indent="0" algn="just">
              <a:lnSpc>
                <a:spcPct val="200000"/>
              </a:lnSpc>
              <a:spcAft>
                <a:spcPts val="0"/>
              </a:spcAft>
              <a:buNone/>
            </a:pPr>
            <a:endParaRPr lang="en-GB" sz="2000" dirty="0">
              <a:latin typeface="Calibri" panose="020F0502020204030204" pitchFamily="34" charset="0"/>
              <a:ea typeface="Calibri" panose="020F0502020204030204" pitchFamily="34" charset="0"/>
              <a:cs typeface="SimSun" panose="02010600030101010101" pitchFamily="2" charset="-122"/>
            </a:endParaRPr>
          </a:p>
          <a:p>
            <a:pPr marL="0" indent="0" algn="just">
              <a:lnSpc>
                <a:spcPct val="200000"/>
              </a:lnSpc>
              <a:spcAft>
                <a:spcPts val="0"/>
              </a:spcAft>
              <a:buNone/>
            </a:pPr>
            <a:r>
              <a:rPr lang="en-US" dirty="0">
                <a:latin typeface="Comic Sans MS" panose="030F0702030302020204" pitchFamily="66" charset="0"/>
                <a:ea typeface="Times New Roman" panose="02020603050405020304" pitchFamily="18" charset="0"/>
                <a:cs typeface="Arial" panose="020B0604020202020204" pitchFamily="34" charset="0"/>
              </a:rPr>
              <a:t>Development and strengthening of CRVS systems are important for improving the quality of a country’s vital statistics, and for using this information to guide policies, </a:t>
            </a:r>
            <a:r>
              <a:rPr lang="en-US" dirty="0" err="1">
                <a:latin typeface="Comic Sans MS" panose="030F0702030302020204" pitchFamily="66" charset="0"/>
                <a:ea typeface="Times New Roman" panose="02020603050405020304" pitchFamily="18" charset="0"/>
                <a:cs typeface="Arial" panose="020B0604020202020204" pitchFamily="34" charset="0"/>
              </a:rPr>
              <a:t>programmes</a:t>
            </a:r>
            <a:r>
              <a:rPr lang="en-US" dirty="0">
                <a:latin typeface="Comic Sans MS" panose="030F0702030302020204" pitchFamily="66" charset="0"/>
                <a:ea typeface="Times New Roman" panose="02020603050405020304" pitchFamily="18" charset="0"/>
                <a:cs typeface="Arial" panose="020B0604020202020204" pitchFamily="34" charset="0"/>
              </a:rPr>
              <a:t> and </a:t>
            </a:r>
            <a:r>
              <a:rPr lang="en-US" dirty="0" smtClean="0">
                <a:latin typeface="Comic Sans MS" panose="030F0702030302020204" pitchFamily="66" charset="0"/>
                <a:ea typeface="Times New Roman" panose="02020603050405020304" pitchFamily="18" charset="0"/>
                <a:cs typeface="Arial" panose="020B0604020202020204" pitchFamily="34" charset="0"/>
              </a:rPr>
              <a:t>interventions.</a:t>
            </a:r>
            <a:endParaRPr lang="en-GB" sz="2000" dirty="0">
              <a:latin typeface="Calibri" panose="020F0502020204030204" pitchFamily="34" charset="0"/>
              <a:ea typeface="Calibri" panose="020F0502020204030204" pitchFamily="34" charset="0"/>
              <a:cs typeface="SimSun" panose="02010600030101010101" pitchFamily="2" charset="-122"/>
            </a:endParaRPr>
          </a:p>
          <a:p>
            <a:pPr marL="0" indent="0">
              <a:buNone/>
            </a:pPr>
            <a:endParaRPr lang="en-GB" dirty="0"/>
          </a:p>
        </p:txBody>
      </p:sp>
    </p:spTree>
    <p:extLst>
      <p:ext uri="{BB962C8B-B14F-4D97-AF65-F5344CB8AC3E}">
        <p14:creationId xmlns:p14="http://schemas.microsoft.com/office/powerpoint/2010/main" val="563550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anose="030F0702030302020204" pitchFamily="66" charset="0"/>
              </a:rPr>
              <a:t>INTRO CONTD</a:t>
            </a:r>
            <a:endParaRPr lang="en-GB" dirty="0">
              <a:latin typeface="Comic Sans MS" panose="030F0702030302020204" pitchFamily="66" charset="0"/>
            </a:endParaRPr>
          </a:p>
        </p:txBody>
      </p:sp>
      <p:sp>
        <p:nvSpPr>
          <p:cNvPr id="3" name="Content Placeholder 2"/>
          <p:cNvSpPr>
            <a:spLocks noGrp="1"/>
          </p:cNvSpPr>
          <p:nvPr>
            <p:ph idx="1"/>
          </p:nvPr>
        </p:nvSpPr>
        <p:spPr/>
        <p:txBody>
          <a:bodyPr>
            <a:normAutofit lnSpcReduction="10000"/>
          </a:bodyPr>
          <a:lstStyle/>
          <a:p>
            <a:pPr marL="0" indent="0" algn="just">
              <a:lnSpc>
                <a:spcPct val="200000"/>
              </a:lnSpc>
              <a:spcAft>
                <a:spcPts val="0"/>
              </a:spcAft>
              <a:buNone/>
            </a:pPr>
            <a:endParaRPr lang="en-GB" sz="2000" dirty="0">
              <a:latin typeface="Calibri" panose="020F0502020204030204" pitchFamily="34" charset="0"/>
              <a:ea typeface="Calibri" panose="020F0502020204030204" pitchFamily="34" charset="0"/>
              <a:cs typeface="SimSun" panose="02010600030101010101" pitchFamily="2" charset="-122"/>
            </a:endParaRPr>
          </a:p>
          <a:p>
            <a:pPr algn="just">
              <a:lnSpc>
                <a:spcPct val="200000"/>
              </a:lnSpc>
              <a:spcAft>
                <a:spcPts val="0"/>
              </a:spcAft>
            </a:pPr>
            <a:r>
              <a:rPr lang="en-US" dirty="0">
                <a:latin typeface="Comic Sans MS" panose="030F0702030302020204" pitchFamily="66" charset="0"/>
                <a:ea typeface="Times New Roman" panose="02020603050405020304" pitchFamily="18" charset="0"/>
                <a:cs typeface="Arial" panose="020B0604020202020204" pitchFamily="34" charset="0"/>
              </a:rPr>
              <a:t>This broader concept has been captured in the UN definition of a vital statistics system as:</a:t>
            </a:r>
            <a:endParaRPr lang="en-GB" sz="2000" dirty="0">
              <a:latin typeface="Calibri" panose="020F0502020204030204" pitchFamily="34" charset="0"/>
              <a:ea typeface="Calibri" panose="020F0502020204030204" pitchFamily="34" charset="0"/>
              <a:cs typeface="SimSun" panose="02010600030101010101" pitchFamily="2" charset="-122"/>
            </a:endParaRPr>
          </a:p>
          <a:p>
            <a:pPr algn="just">
              <a:lnSpc>
                <a:spcPct val="200000"/>
              </a:lnSpc>
              <a:spcAft>
                <a:spcPts val="0"/>
              </a:spcAft>
            </a:pPr>
            <a:r>
              <a:rPr lang="en-US" dirty="0">
                <a:latin typeface="Comic Sans MS" panose="030F0702030302020204" pitchFamily="66" charset="0"/>
                <a:ea typeface="Times New Roman" panose="02020603050405020304" pitchFamily="18" charset="0"/>
                <a:cs typeface="Arial" panose="020B0604020202020204" pitchFamily="34" charset="0"/>
              </a:rPr>
              <a:t>… the total process of: 1) collecting information by civil registration or enumeration on the frequency or </a:t>
            </a:r>
            <a:endParaRPr lang="en-GB" sz="2000" dirty="0">
              <a:latin typeface="Calibri" panose="020F0502020204030204" pitchFamily="34" charset="0"/>
              <a:ea typeface="Calibri" panose="020F0502020204030204" pitchFamily="34" charset="0"/>
              <a:cs typeface="SimSun" panose="02010600030101010101" pitchFamily="2" charset="-122"/>
            </a:endParaRPr>
          </a:p>
          <a:p>
            <a:endParaRPr lang="en-GB" dirty="0"/>
          </a:p>
        </p:txBody>
      </p:sp>
    </p:spTree>
    <p:extLst>
      <p:ext uri="{BB962C8B-B14F-4D97-AF65-F5344CB8AC3E}">
        <p14:creationId xmlns:p14="http://schemas.microsoft.com/office/powerpoint/2010/main" val="3829764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anose="030F0702030302020204" pitchFamily="66" charset="0"/>
              </a:rPr>
              <a:t>INTRO CONTD</a:t>
            </a:r>
            <a:endParaRPr lang="en-GB" dirty="0">
              <a:latin typeface="Comic Sans MS" panose="030F0702030302020204" pitchFamily="66" charset="0"/>
            </a:endParaRPr>
          </a:p>
        </p:txBody>
      </p:sp>
      <p:sp>
        <p:nvSpPr>
          <p:cNvPr id="3" name="Content Placeholder 2"/>
          <p:cNvSpPr>
            <a:spLocks noGrp="1"/>
          </p:cNvSpPr>
          <p:nvPr>
            <p:ph idx="1"/>
          </p:nvPr>
        </p:nvSpPr>
        <p:spPr>
          <a:xfrm>
            <a:off x="838200" y="1690688"/>
            <a:ext cx="10515600" cy="4800264"/>
          </a:xfrm>
        </p:spPr>
        <p:txBody>
          <a:bodyPr/>
          <a:lstStyle/>
          <a:p>
            <a:pPr marL="0" indent="0" algn="just">
              <a:lnSpc>
                <a:spcPct val="200000"/>
              </a:lnSpc>
              <a:spcAft>
                <a:spcPts val="0"/>
              </a:spcAft>
              <a:buNone/>
            </a:pPr>
            <a:r>
              <a:rPr lang="en-US" dirty="0">
                <a:latin typeface="Comic Sans MS" panose="030F0702030302020204" pitchFamily="66" charset="0"/>
                <a:ea typeface="Times New Roman" panose="02020603050405020304" pitchFamily="18" charset="0"/>
                <a:cs typeface="Arial" panose="020B0604020202020204" pitchFamily="34" charset="0"/>
              </a:rPr>
              <a:t>occurrence of specified and defined vital events, as well as relevant characteristics of the events themselves and the person or persons concerned; and </a:t>
            </a:r>
            <a:endParaRPr lang="en-GB" sz="2000" dirty="0">
              <a:latin typeface="Calibri" panose="020F0502020204030204" pitchFamily="34" charset="0"/>
              <a:ea typeface="Calibri" panose="020F0502020204030204" pitchFamily="34" charset="0"/>
              <a:cs typeface="SimSun" panose="02010600030101010101" pitchFamily="2" charset="-122"/>
            </a:endParaRPr>
          </a:p>
          <a:p>
            <a:pPr marL="0" indent="0" algn="just">
              <a:lnSpc>
                <a:spcPct val="200000"/>
              </a:lnSpc>
              <a:spcAft>
                <a:spcPts val="0"/>
              </a:spcAft>
              <a:buNone/>
            </a:pPr>
            <a:r>
              <a:rPr lang="en-US" dirty="0">
                <a:latin typeface="Comic Sans MS" panose="030F0702030302020204" pitchFamily="66" charset="0"/>
                <a:ea typeface="Times New Roman" panose="02020603050405020304" pitchFamily="18" charset="0"/>
                <a:cs typeface="Arial" panose="020B0604020202020204" pitchFamily="34" charset="0"/>
              </a:rPr>
              <a:t>2) compiling, processing, analyzing, evaluating, presenting and disseminating these data in statistical form.</a:t>
            </a:r>
            <a:endParaRPr lang="en-GB" sz="2000" dirty="0">
              <a:latin typeface="Calibri" panose="020F0502020204030204" pitchFamily="34" charset="0"/>
              <a:ea typeface="Calibri" panose="020F0502020204030204" pitchFamily="34" charset="0"/>
              <a:cs typeface="SimSun" panose="02010600030101010101" pitchFamily="2" charset="-122"/>
            </a:endParaRPr>
          </a:p>
          <a:p>
            <a:pPr marL="0" indent="0">
              <a:buNone/>
            </a:pPr>
            <a:endParaRPr lang="en-GB" dirty="0"/>
          </a:p>
        </p:txBody>
      </p:sp>
    </p:spTree>
    <p:extLst>
      <p:ext uri="{BB962C8B-B14F-4D97-AF65-F5344CB8AC3E}">
        <p14:creationId xmlns:p14="http://schemas.microsoft.com/office/powerpoint/2010/main" val="2564316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anose="030F0702030302020204" pitchFamily="66" charset="0"/>
              </a:rPr>
              <a:t>INTRO CONTD</a:t>
            </a:r>
            <a:endParaRPr lang="en-GB" dirty="0">
              <a:latin typeface="Comic Sans MS" panose="030F0702030302020204" pitchFamily="66" charset="0"/>
            </a:endParaRPr>
          </a:p>
        </p:txBody>
      </p:sp>
      <p:sp>
        <p:nvSpPr>
          <p:cNvPr id="3" name="Content Placeholder 2"/>
          <p:cNvSpPr>
            <a:spLocks noGrp="1"/>
          </p:cNvSpPr>
          <p:nvPr>
            <p:ph idx="1"/>
          </p:nvPr>
        </p:nvSpPr>
        <p:spPr>
          <a:xfrm>
            <a:off x="838200" y="1690688"/>
            <a:ext cx="10515600" cy="5044963"/>
          </a:xfrm>
        </p:spPr>
        <p:txBody>
          <a:bodyPr>
            <a:normAutofit/>
          </a:bodyPr>
          <a:lstStyle/>
          <a:p>
            <a:pPr marL="0" indent="0">
              <a:buNone/>
            </a:pPr>
            <a:r>
              <a:rPr lang="en-GB" dirty="0">
                <a:latin typeface="Comic Sans MS" panose="030F0702030302020204" pitchFamily="66" charset="0"/>
                <a:ea typeface="Calibri" panose="020F0502020204030204" pitchFamily="34" charset="0"/>
                <a:cs typeface="SimSun" panose="02010600030101010101" pitchFamily="2" charset="-122"/>
              </a:rPr>
              <a:t>Almost 1.25 million people are killed on the world's roads every year, and tens of millions are seriously injured. </a:t>
            </a:r>
            <a:r>
              <a:rPr lang="en-US" dirty="0">
                <a:latin typeface="Comic Sans MS" panose="030F0702030302020204" pitchFamily="66" charset="0"/>
                <a:ea typeface="Times New Roman" panose="02020603050405020304" pitchFamily="18" charset="0"/>
                <a:cs typeface="Arial" panose="020B0604020202020204" pitchFamily="34" charset="0"/>
              </a:rPr>
              <a:t>Against this backdrop, Road Safety Data is not an exception, as Civil Registration and Vital Statistics forms part of the basic framework for the collection of road safety data. </a:t>
            </a:r>
            <a:r>
              <a:rPr lang="en-GB" dirty="0">
                <a:latin typeface="Comic Sans MS" panose="030F0702030302020204" pitchFamily="66" charset="0"/>
                <a:ea typeface="Calibri" panose="020F0502020204030204" pitchFamily="34" charset="0"/>
                <a:cs typeface="SimSun" panose="02010600030101010101" pitchFamily="2" charset="-122"/>
              </a:rPr>
              <a:t>The “Roads kill” project, developed in 2013 by the Pulitzer </a:t>
            </a:r>
            <a:r>
              <a:rPr lang="en-GB" dirty="0" err="1">
                <a:latin typeface="Comic Sans MS" panose="030F0702030302020204" pitchFamily="66" charset="0"/>
                <a:ea typeface="Calibri" panose="020F0502020204030204" pitchFamily="34" charset="0"/>
                <a:cs typeface="SimSun" panose="02010600030101010101" pitchFamily="2" charset="-122"/>
              </a:rPr>
              <a:t>Center</a:t>
            </a:r>
            <a:r>
              <a:rPr lang="en-GB" dirty="0">
                <a:latin typeface="Comic Sans MS" panose="030F0702030302020204" pitchFamily="66" charset="0"/>
                <a:ea typeface="Calibri" panose="020F0502020204030204" pitchFamily="34" charset="0"/>
                <a:cs typeface="SimSun" panose="02010600030101010101" pitchFamily="2" charset="-122"/>
              </a:rPr>
              <a:t> on Crisis Reporting, is a useful example of a long-term reporting initiative in which road safety is considered an on-going public health crisis. </a:t>
            </a:r>
            <a:endParaRPr lang="en-GB" dirty="0">
              <a:latin typeface="Comic Sans MS" panose="030F0702030302020204" pitchFamily="66" charset="0"/>
            </a:endParaRPr>
          </a:p>
        </p:txBody>
      </p:sp>
    </p:spTree>
    <p:extLst>
      <p:ext uri="{BB962C8B-B14F-4D97-AF65-F5344CB8AC3E}">
        <p14:creationId xmlns:p14="http://schemas.microsoft.com/office/powerpoint/2010/main" val="625284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anose="030F0702030302020204" pitchFamily="66" charset="0"/>
              </a:rPr>
              <a:t>INTRO CONTD</a:t>
            </a:r>
            <a:endParaRPr lang="en-GB" dirty="0">
              <a:latin typeface="Comic Sans MS" panose="030F0702030302020204" pitchFamily="66" charset="0"/>
            </a:endParaRPr>
          </a:p>
        </p:txBody>
      </p:sp>
      <p:sp>
        <p:nvSpPr>
          <p:cNvPr id="3" name="Content Placeholder 2"/>
          <p:cNvSpPr>
            <a:spLocks noGrp="1"/>
          </p:cNvSpPr>
          <p:nvPr>
            <p:ph idx="1"/>
          </p:nvPr>
        </p:nvSpPr>
        <p:spPr>
          <a:xfrm>
            <a:off x="838200" y="1690688"/>
            <a:ext cx="10515600" cy="4890416"/>
          </a:xfrm>
        </p:spPr>
        <p:txBody>
          <a:bodyPr>
            <a:normAutofit lnSpcReduction="10000"/>
          </a:bodyPr>
          <a:lstStyle/>
          <a:p>
            <a:pPr marL="0" indent="0" algn="just">
              <a:lnSpc>
                <a:spcPct val="200000"/>
              </a:lnSpc>
              <a:spcAft>
                <a:spcPts val="0"/>
              </a:spcAft>
              <a:buNone/>
            </a:pPr>
            <a:r>
              <a:rPr lang="en-GB" dirty="0">
                <a:latin typeface="Comic Sans MS" panose="030F0702030302020204" pitchFamily="66" charset="0"/>
                <a:ea typeface="Calibri" panose="020F0502020204030204" pitchFamily="34" charset="0"/>
                <a:cs typeface="SimSun" panose="02010600030101010101" pitchFamily="2" charset="-122"/>
              </a:rPr>
              <a:t>The centre-piece of the project is a dynamic interactive map that was built with data from WHO’s Global status report on road safety 2013 and open source tools.</a:t>
            </a:r>
            <a:endParaRPr lang="en-GB" sz="2000" dirty="0">
              <a:latin typeface="Calibri" panose="020F0502020204030204" pitchFamily="34" charset="0"/>
              <a:ea typeface="Calibri" panose="020F0502020204030204" pitchFamily="34" charset="0"/>
              <a:cs typeface="SimSun" panose="02010600030101010101" pitchFamily="2" charset="-122"/>
            </a:endParaRPr>
          </a:p>
          <a:p>
            <a:pPr marL="0" indent="0">
              <a:buNone/>
            </a:pPr>
            <a:r>
              <a:rPr lang="en-GB" dirty="0">
                <a:latin typeface="Comic Sans MS" panose="030F0702030302020204" pitchFamily="66" charset="0"/>
                <a:ea typeface="Calibri" panose="020F0502020204030204" pitchFamily="34" charset="0"/>
                <a:cs typeface="Arial" panose="020B0604020202020204" pitchFamily="34" charset="0"/>
              </a:rPr>
              <a:t>Federal Road Safety Corps is the Government Agency with statutory responsibilities for road safety administration in Nigeria founded in 1988, the statutory functions includes making the highways safe for motorists and other road users as well as checking road worthiness of vehicles, </a:t>
            </a:r>
            <a:endParaRPr lang="en-GB" dirty="0"/>
          </a:p>
        </p:txBody>
      </p:sp>
    </p:spTree>
    <p:extLst>
      <p:ext uri="{BB962C8B-B14F-4D97-AF65-F5344CB8AC3E}">
        <p14:creationId xmlns:p14="http://schemas.microsoft.com/office/powerpoint/2010/main" val="21786635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1408</Words>
  <Application>Microsoft Office PowerPoint</Application>
  <PresentationFormat>Custom</PresentationFormat>
  <Paragraphs>65</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IMPORTANCE OF CIVIL REGISTRATION AND VITAL STATISTICS TO ROAD SAFETY DATA </vt:lpstr>
      <vt:lpstr>INTRODUCTION </vt:lpstr>
      <vt:lpstr>INTRO CONTD</vt:lpstr>
      <vt:lpstr>INTRO CONTD</vt:lpstr>
      <vt:lpstr>INTRO CONTD</vt:lpstr>
      <vt:lpstr>INTRO CONTD</vt:lpstr>
      <vt:lpstr>INTRO CONTD</vt:lpstr>
      <vt:lpstr>INTRO CONTD</vt:lpstr>
      <vt:lpstr>INTRO CONTD</vt:lpstr>
      <vt:lpstr>INTRO CONTD</vt:lpstr>
      <vt:lpstr>AIM</vt:lpstr>
      <vt:lpstr>OBJECTIVE</vt:lpstr>
      <vt:lpstr>THE NEXUS BETWEEN CIVIL REGISTRATION AND VITAL STATISTICS AND ROAD SAFETY PRACTICES IN NIGERIA </vt:lpstr>
      <vt:lpstr>IMPORTANCE OF CIVIL REGISTRATION AND VITAL STATISTICS TO ROAD SAFETY DATA </vt:lpstr>
      <vt:lpstr>  IMPORTANCE OF CIVIL REGISTRATION AND VITAL STATISTICS TO ROAD SAFETY DATA CONTD </vt:lpstr>
      <vt:lpstr>IMPORTANCE OF CIVIL REGISTRATION AND VITAL STATISTICS TO ROAD SAFETY DATA CONTD  </vt:lpstr>
      <vt:lpstr>CHALLENGES </vt:lpstr>
      <vt:lpstr>CHALLENGES CONTD </vt:lpstr>
      <vt:lpstr>CHALLENGES CONTD </vt:lpstr>
      <vt:lpstr>CHALLENGES CONTD </vt:lpstr>
      <vt:lpstr>CHALLENGES CONTD</vt:lpstr>
      <vt:lpstr>CHALLENGES CONTD</vt:lpstr>
      <vt:lpstr>CHALLENGES CONTD</vt:lpstr>
      <vt:lpstr>CHALLENGES CONTD</vt:lpstr>
      <vt:lpstr>CONCLUSION</vt:lpstr>
      <vt:lpstr>CONCLUSION CONTD</vt:lpstr>
      <vt:lpstr>REFERENCE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IMPORTANCE OF CIVIL REGISTRATION AND VITAL STATISTICS TO ROAD SAFETY DATA</dc:title>
  <dc:creator>HP</dc:creator>
  <cp:lastModifiedBy>HP</cp:lastModifiedBy>
  <cp:revision>14</cp:revision>
  <dcterms:created xsi:type="dcterms:W3CDTF">2019-07-25T11:30:41Z</dcterms:created>
  <dcterms:modified xsi:type="dcterms:W3CDTF">2021-02-04T13:31:00Z</dcterms:modified>
</cp:coreProperties>
</file>