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1D11467-6533-4819-A1D0-96A8B3250FAE}" type="datetimeFigureOut">
              <a:rPr lang="en-US" smtClean="0"/>
              <a:pPr/>
              <a:t>2/9/2021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8C2EC6-1929-498B-8E81-F28B2F03568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D11467-6533-4819-A1D0-96A8B3250FAE}" type="datetimeFigureOut">
              <a:rPr lang="en-US" smtClean="0"/>
              <a:pPr/>
              <a:t>2/9/2021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8C2EC6-1929-498B-8E81-F28B2F03568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D11467-6533-4819-A1D0-96A8B3250FAE}" type="datetimeFigureOut">
              <a:rPr lang="en-US" smtClean="0"/>
              <a:pPr/>
              <a:t>2/9/2021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8C2EC6-1929-498B-8E81-F28B2F03568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D11467-6533-4819-A1D0-96A8B3250FAE}" type="datetimeFigureOut">
              <a:rPr lang="en-US" smtClean="0"/>
              <a:pPr/>
              <a:t>2/9/2021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8C2EC6-1929-498B-8E81-F28B2F03568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D11467-6533-4819-A1D0-96A8B3250FAE}" type="datetimeFigureOut">
              <a:rPr lang="en-US" smtClean="0"/>
              <a:pPr/>
              <a:t>2/9/2021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8C2EC6-1929-498B-8E81-F28B2F03568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1D11467-6533-4819-A1D0-96A8B3250FAE}" type="datetimeFigureOut">
              <a:rPr lang="en-US" smtClean="0"/>
              <a:pPr/>
              <a:t>2/9/2021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8C2EC6-1929-498B-8E81-F28B2F03568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1D11467-6533-4819-A1D0-96A8B3250FAE}" type="datetimeFigureOut">
              <a:rPr lang="en-US" smtClean="0"/>
              <a:pPr/>
              <a:t>2/9/2021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8C2EC6-1929-498B-8E81-F28B2F03568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1D11467-6533-4819-A1D0-96A8B3250FAE}" type="datetimeFigureOut">
              <a:rPr lang="en-US" smtClean="0"/>
              <a:pPr/>
              <a:t>2/9/2021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8C2EC6-1929-498B-8E81-F28B2F03568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D11467-6533-4819-A1D0-96A8B3250FAE}" type="datetimeFigureOut">
              <a:rPr lang="en-US" smtClean="0"/>
              <a:pPr/>
              <a:t>2/9/2021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8C2EC6-1929-498B-8E81-F28B2F03568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D11467-6533-4819-A1D0-96A8B3250FAE}" type="datetimeFigureOut">
              <a:rPr lang="en-US" smtClean="0"/>
              <a:pPr/>
              <a:t>2/9/2021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8C2EC6-1929-498B-8E81-F28B2F03568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D11467-6533-4819-A1D0-96A8B3250FAE}" type="datetimeFigureOut">
              <a:rPr lang="en-US" smtClean="0"/>
              <a:pPr/>
              <a:t>2/9/2021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8C2EC6-1929-498B-8E81-F28B2F03568B}"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D11467-6533-4819-A1D0-96A8B3250FAE}" type="datetimeFigureOut">
              <a:rPr lang="en-US" smtClean="0"/>
              <a:pPr/>
              <a:t>2/9/2021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8C2EC6-1929-498B-8E81-F28B2F03568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IMAGE BUILDING AND PUBLIC RELATIONS IN FRSC</a:t>
            </a:r>
            <a:endParaRPr lang="en-GB" dirty="0"/>
          </a:p>
        </p:txBody>
      </p:sp>
      <p:sp>
        <p:nvSpPr>
          <p:cNvPr id="3" name="Subtitle 2"/>
          <p:cNvSpPr>
            <a:spLocks noGrp="1"/>
          </p:cNvSpPr>
          <p:nvPr>
            <p:ph type="subTitle" idx="1"/>
          </p:nvPr>
        </p:nvSpPr>
        <p:spPr/>
        <p:txBody>
          <a:bodyPr/>
          <a:lstStyle/>
          <a:p>
            <a:endParaRPr lang="en-GB"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FACTORS THAT DETERMINE FRSC CORPORATE IMAGE</a:t>
            </a:r>
            <a:endParaRPr lang="en-GB" dirty="0"/>
          </a:p>
        </p:txBody>
      </p:sp>
      <p:sp>
        <p:nvSpPr>
          <p:cNvPr id="3" name="Content Placeholder 2"/>
          <p:cNvSpPr>
            <a:spLocks noGrp="1"/>
          </p:cNvSpPr>
          <p:nvPr>
            <p:ph idx="1"/>
          </p:nvPr>
        </p:nvSpPr>
        <p:spPr/>
        <p:txBody>
          <a:bodyPr/>
          <a:lstStyle/>
          <a:p>
            <a:r>
              <a:rPr lang="en-GB" dirty="0" smtClean="0"/>
              <a:t>Attitude of officers and marshals</a:t>
            </a:r>
          </a:p>
          <a:p>
            <a:r>
              <a:rPr lang="en-GB" dirty="0" smtClean="0"/>
              <a:t>Behaviour of FRSC drivers</a:t>
            </a:r>
          </a:p>
          <a:p>
            <a:r>
              <a:rPr lang="en-GB" dirty="0" smtClean="0"/>
              <a:t>Behaviour of personnel on patrol</a:t>
            </a:r>
          </a:p>
          <a:p>
            <a:r>
              <a:rPr lang="en-GB" dirty="0" smtClean="0"/>
              <a:t>Nature of our turn-out</a:t>
            </a:r>
          </a:p>
          <a:p>
            <a:r>
              <a:rPr lang="en-GB" dirty="0" smtClean="0"/>
              <a:t>Services rendered to public</a:t>
            </a:r>
          </a:p>
          <a:p>
            <a:endParaRPr lang="en-GB" dirty="0" smtClean="0"/>
          </a:p>
          <a:p>
            <a:endParaRPr lang="en-GB" dirty="0" smtClean="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CONT’D</a:t>
            </a:r>
            <a:endParaRPr lang="en-GB" dirty="0"/>
          </a:p>
        </p:txBody>
      </p:sp>
      <p:sp>
        <p:nvSpPr>
          <p:cNvPr id="3" name="Content Placeholder 2"/>
          <p:cNvSpPr>
            <a:spLocks noGrp="1"/>
          </p:cNvSpPr>
          <p:nvPr>
            <p:ph idx="1"/>
          </p:nvPr>
        </p:nvSpPr>
        <p:spPr/>
        <p:txBody>
          <a:bodyPr/>
          <a:lstStyle/>
          <a:p>
            <a:r>
              <a:rPr lang="en-GB" dirty="0" smtClean="0"/>
              <a:t>Good knowledge of our assignments</a:t>
            </a:r>
          </a:p>
          <a:p>
            <a:r>
              <a:rPr lang="en-GB" dirty="0" smtClean="0"/>
              <a:t>Creativity and innovation</a:t>
            </a:r>
          </a:p>
          <a:p>
            <a:r>
              <a:rPr lang="en-GB" dirty="0" smtClean="0"/>
              <a:t>Style of FRSC correspondence</a:t>
            </a:r>
          </a:p>
          <a:p>
            <a:r>
              <a:rPr lang="en-GB" dirty="0" smtClean="0"/>
              <a:t>Lifestyle of top management</a:t>
            </a:r>
          </a:p>
          <a:p>
            <a:r>
              <a:rPr lang="en-GB" dirty="0" smtClean="0"/>
              <a:t>Nature of our environment – buildings, patrol cars, etc</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CHALLENGES AGAINST FRSC CORPORATE IMAGE</a:t>
            </a:r>
            <a:endParaRPr lang="en-GB" dirty="0"/>
          </a:p>
        </p:txBody>
      </p:sp>
      <p:sp>
        <p:nvSpPr>
          <p:cNvPr id="3" name="Content Placeholder 2"/>
          <p:cNvSpPr>
            <a:spLocks noGrp="1"/>
          </p:cNvSpPr>
          <p:nvPr>
            <p:ph idx="1"/>
          </p:nvPr>
        </p:nvSpPr>
        <p:spPr/>
        <p:txBody>
          <a:bodyPr/>
          <a:lstStyle/>
          <a:p>
            <a:r>
              <a:rPr lang="en-GB" dirty="0" smtClean="0"/>
              <a:t>Lack of confidence and trust</a:t>
            </a:r>
          </a:p>
          <a:p>
            <a:r>
              <a:rPr lang="en-GB" dirty="0" smtClean="0"/>
              <a:t>Lack of command and control</a:t>
            </a:r>
          </a:p>
          <a:p>
            <a:r>
              <a:rPr lang="en-GB" dirty="0" smtClean="0"/>
              <a:t>Compromise</a:t>
            </a:r>
          </a:p>
          <a:p>
            <a:r>
              <a:rPr lang="en-GB" dirty="0" smtClean="0"/>
              <a:t>Inadequate funding</a:t>
            </a:r>
          </a:p>
          <a:p>
            <a:r>
              <a:rPr lang="en-GB" dirty="0" smtClean="0"/>
              <a:t>Lack of team </a:t>
            </a:r>
            <a:r>
              <a:rPr lang="en-GB" dirty="0"/>
              <a:t>s</a:t>
            </a:r>
            <a:r>
              <a:rPr lang="en-GB" dirty="0" smtClean="0"/>
              <a:t>pirit</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CONT’D</a:t>
            </a:r>
            <a:endParaRPr lang="en-GB" dirty="0"/>
          </a:p>
        </p:txBody>
      </p:sp>
      <p:sp>
        <p:nvSpPr>
          <p:cNvPr id="3" name="Content Placeholder 2"/>
          <p:cNvSpPr>
            <a:spLocks noGrp="1"/>
          </p:cNvSpPr>
          <p:nvPr>
            <p:ph idx="1"/>
          </p:nvPr>
        </p:nvSpPr>
        <p:spPr/>
        <p:txBody>
          <a:bodyPr/>
          <a:lstStyle/>
          <a:p>
            <a:r>
              <a:rPr lang="en-GB" dirty="0" smtClean="0"/>
              <a:t>Placing personal interest above corporate interest</a:t>
            </a:r>
          </a:p>
          <a:p>
            <a:r>
              <a:rPr lang="en-GB" dirty="0" smtClean="0"/>
              <a:t>Limited creativity and innovation</a:t>
            </a:r>
          </a:p>
          <a:p>
            <a:r>
              <a:rPr lang="en-GB" dirty="0" smtClean="0"/>
              <a:t>Mindset</a:t>
            </a:r>
          </a:p>
          <a:p>
            <a:r>
              <a:rPr lang="en-GB" dirty="0" err="1" smtClean="0"/>
              <a:t>Godfatherism</a:t>
            </a:r>
            <a:endParaRPr lang="en-GB" dirty="0" smtClean="0"/>
          </a:p>
          <a:p>
            <a:r>
              <a:rPr lang="en-GB" dirty="0" smtClean="0"/>
              <a:t>Inadequate or complete absence of feedback</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SOLUTIONS</a:t>
            </a:r>
            <a:endParaRPr lang="en-GB" dirty="0"/>
          </a:p>
        </p:txBody>
      </p:sp>
      <p:sp>
        <p:nvSpPr>
          <p:cNvPr id="3" name="Content Placeholder 2"/>
          <p:cNvSpPr>
            <a:spLocks noGrp="1"/>
          </p:cNvSpPr>
          <p:nvPr>
            <p:ph idx="1"/>
          </p:nvPr>
        </p:nvSpPr>
        <p:spPr/>
        <p:txBody>
          <a:bodyPr/>
          <a:lstStyle/>
          <a:p>
            <a:r>
              <a:rPr lang="en-GB" dirty="0" smtClean="0"/>
              <a:t>Renewal and total commitment to our corporate goals and objectives</a:t>
            </a:r>
          </a:p>
          <a:p>
            <a:r>
              <a:rPr lang="en-GB" dirty="0" smtClean="0"/>
              <a:t>Adequate knowledge of FRSC operations, policies, etc</a:t>
            </a:r>
          </a:p>
          <a:p>
            <a:r>
              <a:rPr lang="en-GB" dirty="0" smtClean="0"/>
              <a:t>Good knowledge of PR</a:t>
            </a:r>
          </a:p>
          <a:p>
            <a:r>
              <a:rPr lang="en-GB" dirty="0" smtClean="0"/>
              <a:t>Exhibit good leadership for best result</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CONT’D</a:t>
            </a:r>
            <a:endParaRPr lang="en-GB" dirty="0"/>
          </a:p>
        </p:txBody>
      </p:sp>
      <p:sp>
        <p:nvSpPr>
          <p:cNvPr id="3" name="Content Placeholder 2"/>
          <p:cNvSpPr>
            <a:spLocks noGrp="1"/>
          </p:cNvSpPr>
          <p:nvPr>
            <p:ph idx="1"/>
          </p:nvPr>
        </p:nvSpPr>
        <p:spPr/>
        <p:txBody>
          <a:bodyPr/>
          <a:lstStyle/>
          <a:p>
            <a:r>
              <a:rPr lang="en-GB" dirty="0" smtClean="0"/>
              <a:t>Live up to expectations</a:t>
            </a:r>
          </a:p>
          <a:p>
            <a:r>
              <a:rPr lang="en-GB" dirty="0" smtClean="0"/>
              <a:t>Be a good ambassador of FRSC</a:t>
            </a:r>
          </a:p>
          <a:p>
            <a:r>
              <a:rPr lang="en-GB" dirty="0" smtClean="0"/>
              <a:t>Learn from the successes of our sister organizations</a:t>
            </a:r>
          </a:p>
          <a:p>
            <a:r>
              <a:rPr lang="en-GB" dirty="0" smtClean="0"/>
              <a:t>Remain committed</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FRSC PERSONNEL AS PUBLIC RELATIONS PRACTIONERS</a:t>
            </a:r>
            <a:endParaRPr lang="en-GB" dirty="0"/>
          </a:p>
        </p:txBody>
      </p:sp>
      <p:sp>
        <p:nvSpPr>
          <p:cNvPr id="3" name="Content Placeholder 2"/>
          <p:cNvSpPr>
            <a:spLocks noGrp="1"/>
          </p:cNvSpPr>
          <p:nvPr>
            <p:ph idx="1"/>
          </p:nvPr>
        </p:nvSpPr>
        <p:spPr/>
        <p:txBody>
          <a:bodyPr/>
          <a:lstStyle/>
          <a:p>
            <a:r>
              <a:rPr lang="en-GB" dirty="0" smtClean="0"/>
              <a:t>Counsel management based on the understanding of human behaviour</a:t>
            </a:r>
          </a:p>
          <a:p>
            <a:r>
              <a:rPr lang="en-GB" dirty="0" smtClean="0"/>
              <a:t>Analyze the trend of affairs and predict consequences</a:t>
            </a:r>
          </a:p>
          <a:p>
            <a:r>
              <a:rPr lang="en-GB" dirty="0" smtClean="0"/>
              <a:t>Research into public attitude and expectations</a:t>
            </a:r>
          </a:p>
          <a:p>
            <a:r>
              <a:rPr lang="en-GB" dirty="0" smtClean="0"/>
              <a:t>Establish and maintain communication on truth and full information</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CONT’D</a:t>
            </a:r>
            <a:endParaRPr lang="en-GB" dirty="0"/>
          </a:p>
        </p:txBody>
      </p:sp>
      <p:sp>
        <p:nvSpPr>
          <p:cNvPr id="3" name="Content Placeholder 2"/>
          <p:cNvSpPr>
            <a:spLocks noGrp="1"/>
          </p:cNvSpPr>
          <p:nvPr>
            <p:ph idx="1"/>
          </p:nvPr>
        </p:nvSpPr>
        <p:spPr/>
        <p:txBody>
          <a:bodyPr/>
          <a:lstStyle/>
          <a:p>
            <a:r>
              <a:rPr lang="en-GB" dirty="0" smtClean="0"/>
              <a:t>Promote mutual respect and social responsibility</a:t>
            </a:r>
          </a:p>
          <a:p>
            <a:r>
              <a:rPr lang="en-GB" dirty="0" smtClean="0"/>
              <a:t>Harmonize private and public interests</a:t>
            </a:r>
          </a:p>
          <a:p>
            <a:r>
              <a:rPr lang="en-GB" dirty="0" smtClean="0"/>
              <a:t>Promote goodwill with external and internal publics</a:t>
            </a:r>
          </a:p>
          <a:p>
            <a:r>
              <a:rPr lang="en-GB" dirty="0" smtClean="0"/>
              <a:t>Promote good employee relations</a:t>
            </a:r>
          </a:p>
          <a:p>
            <a:r>
              <a:rPr lang="en-GB" dirty="0" smtClean="0"/>
              <a:t>Interpret the views of target publics to the Corps and promote correct image of FRSC</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lstStyle/>
          <a:p>
            <a:pPr algn="just"/>
            <a:r>
              <a:rPr lang="en-GB" dirty="0" smtClean="0"/>
              <a:t>From the foregoing it is clear that a good public image is necessary for sustaining the mandate and objectives of FRSC. We must therefore recognise our positions as PR men in the discharge of our responsibilities and do the necessary things to improve the image of FRSC.</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r>
              <a:rPr lang="en-GB" dirty="0" smtClean="0"/>
              <a:t>THANK YOU FOR LISTENING. </a:t>
            </a:r>
            <a:r>
              <a:rPr lang="en-GB" smtClean="0"/>
              <a:t>GOD BLESS</a:t>
            </a: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4" name="Content Placeholder 2"/>
          <p:cNvSpPr>
            <a:spLocks noGrp="1"/>
          </p:cNvSpPr>
          <p:nvPr>
            <p:ph idx="1"/>
          </p:nvPr>
        </p:nvSpPr>
        <p:spPr/>
        <p:txBody>
          <a:bodyPr>
            <a:normAutofit fontScale="92500" lnSpcReduction="10000"/>
          </a:bodyPr>
          <a:lstStyle/>
          <a:p>
            <a:pPr algn="just"/>
            <a:r>
              <a:rPr lang="en-GB" dirty="0" smtClean="0"/>
              <a:t>One of the major responsibilities of FRSC  is to regulate, enforce and coordinate all road traffic and safety management activities through public enlightenment, effective patrol operation and prompt rescue services amongst others</a:t>
            </a:r>
          </a:p>
          <a:p>
            <a:pPr algn="just"/>
            <a:r>
              <a:rPr lang="en-GB" dirty="0" smtClean="0"/>
              <a:t>In order to achieve this mandate, FRSC needs a corporate image that will enhance its operations because public perception is an effective tool in the actualization of its goals. Image building is therefore a function of public relations.</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a:t>
            </a:r>
            <a:endParaRPr lang="en-GB" dirty="0"/>
          </a:p>
        </p:txBody>
      </p:sp>
      <p:sp>
        <p:nvSpPr>
          <p:cNvPr id="3" name="Content Placeholder 2"/>
          <p:cNvSpPr>
            <a:spLocks noGrp="1"/>
          </p:cNvSpPr>
          <p:nvPr>
            <p:ph idx="1"/>
          </p:nvPr>
        </p:nvSpPr>
        <p:spPr/>
        <p:txBody>
          <a:bodyPr/>
          <a:lstStyle/>
          <a:p>
            <a:r>
              <a:rPr lang="en-GB" dirty="0" smtClean="0"/>
              <a:t>The aim of this paper is to discuss the role of effective public relations in building the image of FRSC.</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OBJECTIVES</a:t>
            </a:r>
            <a:endParaRPr lang="en-GB" dirty="0"/>
          </a:p>
        </p:txBody>
      </p:sp>
      <p:sp>
        <p:nvSpPr>
          <p:cNvPr id="3" name="Content Placeholder 2"/>
          <p:cNvSpPr>
            <a:spLocks noGrp="1"/>
          </p:cNvSpPr>
          <p:nvPr>
            <p:ph idx="1"/>
          </p:nvPr>
        </p:nvSpPr>
        <p:spPr/>
        <p:txBody>
          <a:bodyPr>
            <a:normAutofit fontScale="92500" lnSpcReduction="20000"/>
          </a:bodyPr>
          <a:lstStyle/>
          <a:p>
            <a:pPr algn="just"/>
            <a:r>
              <a:rPr lang="en-GB" dirty="0" smtClean="0"/>
              <a:t>At the end of this lecture participants should be able to:</a:t>
            </a:r>
          </a:p>
          <a:p>
            <a:pPr algn="just"/>
            <a:r>
              <a:rPr lang="en-GB" dirty="0" smtClean="0"/>
              <a:t>Define public relations</a:t>
            </a:r>
          </a:p>
          <a:p>
            <a:pPr algn="just"/>
            <a:r>
              <a:rPr lang="en-GB" dirty="0" smtClean="0"/>
              <a:t>Highlight the vision and mission of the Corps</a:t>
            </a:r>
          </a:p>
          <a:p>
            <a:pPr algn="just"/>
            <a:r>
              <a:rPr lang="en-GB" dirty="0" smtClean="0"/>
              <a:t>Overview of road traffic crashes</a:t>
            </a:r>
          </a:p>
          <a:p>
            <a:pPr algn="just"/>
            <a:r>
              <a:rPr lang="en-GB" dirty="0" smtClean="0"/>
              <a:t>Role of mass education in reducing road crashes</a:t>
            </a:r>
          </a:p>
          <a:p>
            <a:pPr algn="just"/>
            <a:r>
              <a:rPr lang="en-GB" dirty="0" smtClean="0"/>
              <a:t>List five factors that determine FRSC corporate image</a:t>
            </a:r>
          </a:p>
          <a:p>
            <a:pPr algn="just"/>
            <a:r>
              <a:rPr lang="en-GB" dirty="0" smtClean="0"/>
              <a:t>List five roles of FRSC personnel as public relations </a:t>
            </a:r>
            <a:r>
              <a:rPr lang="en-GB" dirty="0" err="1" smtClean="0"/>
              <a:t>practioners</a:t>
            </a:r>
            <a:r>
              <a:rPr lang="en-GB" dirty="0" smtClean="0"/>
              <a:t>.</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 OF TERMS</a:t>
            </a:r>
            <a:endParaRPr lang="en-GB" dirty="0"/>
          </a:p>
        </p:txBody>
      </p:sp>
      <p:sp>
        <p:nvSpPr>
          <p:cNvPr id="3" name="Content Placeholder 2"/>
          <p:cNvSpPr>
            <a:spLocks noGrp="1"/>
          </p:cNvSpPr>
          <p:nvPr>
            <p:ph idx="1"/>
          </p:nvPr>
        </p:nvSpPr>
        <p:spPr/>
        <p:txBody>
          <a:bodyPr>
            <a:normAutofit fontScale="92500"/>
          </a:bodyPr>
          <a:lstStyle/>
          <a:p>
            <a:pPr algn="just"/>
            <a:r>
              <a:rPr lang="en-GB" dirty="0" smtClean="0"/>
              <a:t>IMAGE  is the opinion or perception the public have about you or your products and services.</a:t>
            </a:r>
          </a:p>
          <a:p>
            <a:pPr algn="just"/>
            <a:r>
              <a:rPr lang="en-GB" dirty="0" smtClean="0"/>
              <a:t>IMAGE BUILDING is the effort put in place to sustain the positive public perception about you.</a:t>
            </a:r>
          </a:p>
          <a:p>
            <a:pPr algn="just"/>
            <a:r>
              <a:rPr lang="en-GB" dirty="0" smtClean="0"/>
              <a:t>PUBLIC is the people about or for whom you exist.</a:t>
            </a:r>
          </a:p>
          <a:p>
            <a:pPr algn="just"/>
            <a:r>
              <a:rPr lang="en-GB" dirty="0" smtClean="0"/>
              <a:t>PUBLIC RELATIONS is the planned and sustained effort to establish and maintain understanding between an organization and the public.</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OVERVIEW OF ROAD TRAAFFIC CRASHES</a:t>
            </a:r>
            <a:endParaRPr lang="en-GB" dirty="0"/>
          </a:p>
        </p:txBody>
      </p:sp>
      <p:sp>
        <p:nvSpPr>
          <p:cNvPr id="3" name="Content Placeholder 2"/>
          <p:cNvSpPr>
            <a:spLocks noGrp="1"/>
          </p:cNvSpPr>
          <p:nvPr>
            <p:ph idx="1"/>
          </p:nvPr>
        </p:nvSpPr>
        <p:spPr/>
        <p:txBody>
          <a:bodyPr/>
          <a:lstStyle/>
          <a:p>
            <a:pPr algn="just"/>
            <a:r>
              <a:rPr lang="en-GB" dirty="0" smtClean="0"/>
              <a:t>Road crashes destroys lives and properties</a:t>
            </a:r>
          </a:p>
          <a:p>
            <a:pPr algn="just"/>
            <a:r>
              <a:rPr lang="en-GB" dirty="0" smtClean="0"/>
              <a:t>Road crash is the ninth leading cause of injury and death in the global burden of diseases</a:t>
            </a:r>
          </a:p>
          <a:p>
            <a:pPr algn="just"/>
            <a:r>
              <a:rPr lang="en-GB" dirty="0" smtClean="0"/>
              <a:t>If nothing is done by the year 2020, RTC may ascend to number three as the leading cause of injury and death in the world.</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FRSC VISION</a:t>
            </a:r>
            <a:br>
              <a:rPr lang="en-GB" dirty="0" smtClean="0"/>
            </a:br>
            <a:endParaRPr lang="en-GB" dirty="0"/>
          </a:p>
        </p:txBody>
      </p:sp>
      <p:sp>
        <p:nvSpPr>
          <p:cNvPr id="3" name="Content Placeholder 2"/>
          <p:cNvSpPr>
            <a:spLocks noGrp="1"/>
          </p:cNvSpPr>
          <p:nvPr>
            <p:ph idx="1"/>
          </p:nvPr>
        </p:nvSpPr>
        <p:spPr/>
        <p:txBody>
          <a:bodyPr/>
          <a:lstStyle/>
          <a:p>
            <a:r>
              <a:rPr lang="en-GB" dirty="0" smtClean="0"/>
              <a:t>To eradicate road traffic crashes and create a safe motoring environment in Nigeria.</a:t>
            </a:r>
          </a:p>
          <a:p>
            <a:pPr>
              <a:buNone/>
            </a:pP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MISSION</a:t>
            </a:r>
            <a:endParaRPr lang="en-GB" dirty="0"/>
          </a:p>
        </p:txBody>
      </p:sp>
      <p:sp>
        <p:nvSpPr>
          <p:cNvPr id="3" name="Content Placeholder 2"/>
          <p:cNvSpPr>
            <a:spLocks noGrp="1"/>
          </p:cNvSpPr>
          <p:nvPr>
            <p:ph idx="1"/>
          </p:nvPr>
        </p:nvSpPr>
        <p:spPr/>
        <p:txBody>
          <a:bodyPr>
            <a:normAutofit fontScale="92500"/>
          </a:bodyPr>
          <a:lstStyle/>
          <a:p>
            <a:pPr algn="just">
              <a:buNone/>
            </a:pPr>
            <a:r>
              <a:rPr lang="en-GB" dirty="0" smtClean="0"/>
              <a:t>Regulate, enforce and coordinate all road traffic safety and safety management activities through:</a:t>
            </a:r>
          </a:p>
          <a:p>
            <a:pPr algn="just"/>
            <a:r>
              <a:rPr lang="en-GB" dirty="0" smtClean="0"/>
              <a:t>Sustained public enlightenment</a:t>
            </a:r>
          </a:p>
          <a:p>
            <a:pPr algn="just"/>
            <a:r>
              <a:rPr lang="en-GB" dirty="0" smtClean="0"/>
              <a:t>Effective patrol operations</a:t>
            </a:r>
          </a:p>
          <a:p>
            <a:pPr algn="just"/>
            <a:r>
              <a:rPr lang="en-GB" dirty="0" smtClean="0"/>
              <a:t>Prompt rescue services</a:t>
            </a:r>
          </a:p>
          <a:p>
            <a:pPr algn="just"/>
            <a:r>
              <a:rPr lang="en-GB" dirty="0" smtClean="0"/>
              <a:t>Improved vehicle administration</a:t>
            </a:r>
          </a:p>
          <a:p>
            <a:pPr algn="just"/>
            <a:r>
              <a:rPr lang="en-GB" dirty="0" smtClean="0"/>
              <a:t>Robust data management</a:t>
            </a:r>
          </a:p>
          <a:p>
            <a:pPr algn="just"/>
            <a:r>
              <a:rPr lang="en-GB" dirty="0" smtClean="0"/>
              <a:t>Promotion of stakeholder cooperation</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REDUCING RTC: ROLE OF MASS EDUCATION</a:t>
            </a:r>
            <a:endParaRPr lang="en-GB" dirty="0"/>
          </a:p>
        </p:txBody>
      </p:sp>
      <p:sp>
        <p:nvSpPr>
          <p:cNvPr id="3" name="Content Placeholder 2"/>
          <p:cNvSpPr>
            <a:spLocks noGrp="1"/>
          </p:cNvSpPr>
          <p:nvPr>
            <p:ph idx="1"/>
          </p:nvPr>
        </p:nvSpPr>
        <p:spPr/>
        <p:txBody>
          <a:bodyPr/>
          <a:lstStyle/>
          <a:p>
            <a:pPr algn="just"/>
            <a:r>
              <a:rPr lang="en-GB" dirty="0" smtClean="0"/>
              <a:t>To change road user behaviour.</a:t>
            </a:r>
          </a:p>
          <a:p>
            <a:pPr algn="just"/>
            <a:r>
              <a:rPr lang="en-GB" dirty="0" smtClean="0"/>
              <a:t>To increase road user knowledge about safety.</a:t>
            </a:r>
          </a:p>
          <a:p>
            <a:pPr algn="just"/>
            <a:r>
              <a:rPr lang="en-GB" dirty="0" smtClean="0"/>
              <a:t>To reduce the number of RTC casualties through education</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646</Words>
  <Application>Microsoft Office PowerPoint</Application>
  <PresentationFormat>On-screen Show (4:3)</PresentationFormat>
  <Paragraphs>86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IMAGE BUILDING AND PUBLIC RELATIONS IN FRSC</vt:lpstr>
      <vt:lpstr>INTRODUCTION</vt:lpstr>
      <vt:lpstr>AIM</vt:lpstr>
      <vt:lpstr>OBJECTIVES</vt:lpstr>
      <vt:lpstr>DEFINITION OF TERMS</vt:lpstr>
      <vt:lpstr>OVERVIEW OF ROAD TRAAFFIC CRASHES</vt:lpstr>
      <vt:lpstr>FRSC VISION </vt:lpstr>
      <vt:lpstr>MISSION</vt:lpstr>
      <vt:lpstr>REDUCING RTC: ROLE OF MASS EDUCATION</vt:lpstr>
      <vt:lpstr>FACTORS THAT DETERMINE FRSC CORPORATE IMAGE</vt:lpstr>
      <vt:lpstr>CONT’D</vt:lpstr>
      <vt:lpstr>CHALLENGES AGAINST FRSC CORPORATE IMAGE</vt:lpstr>
      <vt:lpstr>CONT’D</vt:lpstr>
      <vt:lpstr>SOLUTIONS</vt:lpstr>
      <vt:lpstr>CONT’D</vt:lpstr>
      <vt:lpstr>FRSC PERSONNEL AS PUBLIC RELATIONS PRACTIONERS</vt:lpstr>
      <vt:lpstr>CONT’D</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IMAGE BUILDING AND PUBLIC RELATIONS IN FRSC</dc:title>
  <dc:creator>Jatau</dc:creator>
  <cp:lastModifiedBy>HP</cp:lastModifiedBy>
  <cp:revision>26</cp:revision>
  <dcterms:created xsi:type="dcterms:W3CDTF">2016-09-27T12:05:29Z</dcterms:created>
  <dcterms:modified xsi:type="dcterms:W3CDTF">2021-02-09T11:20:07Z</dcterms:modified>
</cp:coreProperties>
</file>