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2" r:id="rId7"/>
    <p:sldId id="261"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34B1267-A0B9-42EC-BD05-3A4FCE8F7433}" type="datetimeFigureOut">
              <a:rPr lang="en-US" smtClean="0"/>
              <a:t>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DE6705-484D-49D4-9CF8-D54F26E7EED0}" type="slidenum">
              <a:rPr lang="en-US" smtClean="0"/>
              <a:t>‹#›</a:t>
            </a:fld>
            <a:endParaRPr lang="en-US"/>
          </a:p>
        </p:txBody>
      </p:sp>
    </p:spTree>
    <p:extLst>
      <p:ext uri="{BB962C8B-B14F-4D97-AF65-F5344CB8AC3E}">
        <p14:creationId xmlns:p14="http://schemas.microsoft.com/office/powerpoint/2010/main" val="19787758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34B1267-A0B9-42EC-BD05-3A4FCE8F7433}" type="datetimeFigureOut">
              <a:rPr lang="en-US" smtClean="0"/>
              <a:t>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DE6705-484D-49D4-9CF8-D54F26E7EED0}" type="slidenum">
              <a:rPr lang="en-US" smtClean="0"/>
              <a:t>‹#›</a:t>
            </a:fld>
            <a:endParaRPr lang="en-US"/>
          </a:p>
        </p:txBody>
      </p:sp>
    </p:spTree>
    <p:extLst>
      <p:ext uri="{BB962C8B-B14F-4D97-AF65-F5344CB8AC3E}">
        <p14:creationId xmlns:p14="http://schemas.microsoft.com/office/powerpoint/2010/main" val="24301711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34B1267-A0B9-42EC-BD05-3A4FCE8F7433}" type="datetimeFigureOut">
              <a:rPr lang="en-US" smtClean="0"/>
              <a:t>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DE6705-484D-49D4-9CF8-D54F26E7EED0}" type="slidenum">
              <a:rPr lang="en-US" smtClean="0"/>
              <a:t>‹#›</a:t>
            </a:fld>
            <a:endParaRPr lang="en-US"/>
          </a:p>
        </p:txBody>
      </p:sp>
    </p:spTree>
    <p:extLst>
      <p:ext uri="{BB962C8B-B14F-4D97-AF65-F5344CB8AC3E}">
        <p14:creationId xmlns:p14="http://schemas.microsoft.com/office/powerpoint/2010/main" val="35152787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34B1267-A0B9-42EC-BD05-3A4FCE8F7433}" type="datetimeFigureOut">
              <a:rPr lang="en-US" smtClean="0"/>
              <a:t>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DE6705-484D-49D4-9CF8-D54F26E7EED0}" type="slidenum">
              <a:rPr lang="en-US" smtClean="0"/>
              <a:t>‹#›</a:t>
            </a:fld>
            <a:endParaRPr lang="en-US"/>
          </a:p>
        </p:txBody>
      </p:sp>
    </p:spTree>
    <p:extLst>
      <p:ext uri="{BB962C8B-B14F-4D97-AF65-F5344CB8AC3E}">
        <p14:creationId xmlns:p14="http://schemas.microsoft.com/office/powerpoint/2010/main" val="24192929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34B1267-A0B9-42EC-BD05-3A4FCE8F7433}" type="datetimeFigureOut">
              <a:rPr lang="en-US" smtClean="0"/>
              <a:t>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DE6705-484D-49D4-9CF8-D54F26E7EED0}" type="slidenum">
              <a:rPr lang="en-US" smtClean="0"/>
              <a:t>‹#›</a:t>
            </a:fld>
            <a:endParaRPr lang="en-US"/>
          </a:p>
        </p:txBody>
      </p:sp>
    </p:spTree>
    <p:extLst>
      <p:ext uri="{BB962C8B-B14F-4D97-AF65-F5344CB8AC3E}">
        <p14:creationId xmlns:p14="http://schemas.microsoft.com/office/powerpoint/2010/main" val="40692248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34B1267-A0B9-42EC-BD05-3A4FCE8F7433}" type="datetimeFigureOut">
              <a:rPr lang="en-US" smtClean="0"/>
              <a:t>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DE6705-484D-49D4-9CF8-D54F26E7EED0}" type="slidenum">
              <a:rPr lang="en-US" smtClean="0"/>
              <a:t>‹#›</a:t>
            </a:fld>
            <a:endParaRPr lang="en-US"/>
          </a:p>
        </p:txBody>
      </p:sp>
    </p:spTree>
    <p:extLst>
      <p:ext uri="{BB962C8B-B14F-4D97-AF65-F5344CB8AC3E}">
        <p14:creationId xmlns:p14="http://schemas.microsoft.com/office/powerpoint/2010/main" val="14699296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34B1267-A0B9-42EC-BD05-3A4FCE8F7433}" type="datetimeFigureOut">
              <a:rPr lang="en-US" smtClean="0"/>
              <a:t>2/4/2021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9DE6705-484D-49D4-9CF8-D54F26E7EED0}" type="slidenum">
              <a:rPr lang="en-US" smtClean="0"/>
              <a:t>‹#›</a:t>
            </a:fld>
            <a:endParaRPr lang="en-US"/>
          </a:p>
        </p:txBody>
      </p:sp>
    </p:spTree>
    <p:extLst>
      <p:ext uri="{BB962C8B-B14F-4D97-AF65-F5344CB8AC3E}">
        <p14:creationId xmlns:p14="http://schemas.microsoft.com/office/powerpoint/2010/main" val="24572393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34B1267-A0B9-42EC-BD05-3A4FCE8F7433}" type="datetimeFigureOut">
              <a:rPr lang="en-US" smtClean="0"/>
              <a:t>2/4/2021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9DE6705-484D-49D4-9CF8-D54F26E7EED0}" type="slidenum">
              <a:rPr lang="en-US" smtClean="0"/>
              <a:t>‹#›</a:t>
            </a:fld>
            <a:endParaRPr lang="en-US"/>
          </a:p>
        </p:txBody>
      </p:sp>
    </p:spTree>
    <p:extLst>
      <p:ext uri="{BB962C8B-B14F-4D97-AF65-F5344CB8AC3E}">
        <p14:creationId xmlns:p14="http://schemas.microsoft.com/office/powerpoint/2010/main" val="37121358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4B1267-A0B9-42EC-BD05-3A4FCE8F7433}" type="datetimeFigureOut">
              <a:rPr lang="en-US" smtClean="0"/>
              <a:t>2/4/2021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9DE6705-484D-49D4-9CF8-D54F26E7EED0}" type="slidenum">
              <a:rPr lang="en-US" smtClean="0"/>
              <a:t>‹#›</a:t>
            </a:fld>
            <a:endParaRPr lang="en-US"/>
          </a:p>
        </p:txBody>
      </p:sp>
    </p:spTree>
    <p:extLst>
      <p:ext uri="{BB962C8B-B14F-4D97-AF65-F5344CB8AC3E}">
        <p14:creationId xmlns:p14="http://schemas.microsoft.com/office/powerpoint/2010/main" val="13342303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34B1267-A0B9-42EC-BD05-3A4FCE8F7433}" type="datetimeFigureOut">
              <a:rPr lang="en-US" smtClean="0"/>
              <a:t>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DE6705-484D-49D4-9CF8-D54F26E7EED0}" type="slidenum">
              <a:rPr lang="en-US" smtClean="0"/>
              <a:t>‹#›</a:t>
            </a:fld>
            <a:endParaRPr lang="en-US"/>
          </a:p>
        </p:txBody>
      </p:sp>
    </p:spTree>
    <p:extLst>
      <p:ext uri="{BB962C8B-B14F-4D97-AF65-F5344CB8AC3E}">
        <p14:creationId xmlns:p14="http://schemas.microsoft.com/office/powerpoint/2010/main" val="33906424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34B1267-A0B9-42EC-BD05-3A4FCE8F7433}" type="datetimeFigureOut">
              <a:rPr lang="en-US" smtClean="0"/>
              <a:t>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DE6705-484D-49D4-9CF8-D54F26E7EED0}" type="slidenum">
              <a:rPr lang="en-US" smtClean="0"/>
              <a:t>‹#›</a:t>
            </a:fld>
            <a:endParaRPr lang="en-US"/>
          </a:p>
        </p:txBody>
      </p:sp>
    </p:spTree>
    <p:extLst>
      <p:ext uri="{BB962C8B-B14F-4D97-AF65-F5344CB8AC3E}">
        <p14:creationId xmlns:p14="http://schemas.microsoft.com/office/powerpoint/2010/main" val="30508401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34B1267-A0B9-42EC-BD05-3A4FCE8F7433}" type="datetimeFigureOut">
              <a:rPr lang="en-US" smtClean="0"/>
              <a:t>2/4/2021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9DE6705-484D-49D4-9CF8-D54F26E7EED0}" type="slidenum">
              <a:rPr lang="en-US" smtClean="0"/>
              <a:t>‹#›</a:t>
            </a:fld>
            <a:endParaRPr lang="en-US"/>
          </a:p>
        </p:txBody>
      </p:sp>
    </p:spTree>
    <p:extLst>
      <p:ext uri="{BB962C8B-B14F-4D97-AF65-F5344CB8AC3E}">
        <p14:creationId xmlns:p14="http://schemas.microsoft.com/office/powerpoint/2010/main" val="14093274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2286000"/>
            <a:ext cx="7772400" cy="1470025"/>
          </a:xfrm>
        </p:spPr>
        <p:txBody>
          <a:bodyPr>
            <a:noAutofit/>
          </a:bodyPr>
          <a:lstStyle/>
          <a:p>
            <a:r>
              <a:rPr lang="en-US" sz="4800" b="1" dirty="0" smtClean="0">
                <a:solidFill>
                  <a:srgbClr val="C00000"/>
                </a:solidFill>
                <a:latin typeface="Comic Sans MS" pitchFamily="66" charset="0"/>
              </a:rPr>
              <a:t>FRSC </a:t>
            </a:r>
            <a:r>
              <a:rPr lang="en-US" sz="4800" b="1" dirty="0">
                <a:solidFill>
                  <a:srgbClr val="C00000"/>
                </a:solidFill>
                <a:latin typeface="Comic Sans MS" pitchFamily="66" charset="0"/>
              </a:rPr>
              <a:t>REGULATIONS ON DISCIPLINE, </a:t>
            </a:r>
            <a:r>
              <a:rPr lang="en-US" sz="4800" b="1" dirty="0" smtClean="0">
                <a:solidFill>
                  <a:srgbClr val="C00000"/>
                </a:solidFill>
                <a:latin typeface="Comic Sans MS" pitchFamily="66" charset="0"/>
              </a:rPr>
              <a:t>2018 AS AMENDED</a:t>
            </a:r>
            <a:r>
              <a:rPr lang="en-US" sz="4800" dirty="0">
                <a:solidFill>
                  <a:srgbClr val="C00000"/>
                </a:solidFill>
              </a:rPr>
              <a:t/>
            </a:r>
            <a:br>
              <a:rPr lang="en-US" sz="4800" dirty="0">
                <a:solidFill>
                  <a:srgbClr val="C00000"/>
                </a:solidFill>
              </a:rPr>
            </a:br>
            <a:endParaRPr lang="en-US" sz="4800" dirty="0">
              <a:solidFill>
                <a:srgbClr val="C00000"/>
              </a:solidFill>
            </a:endParaRPr>
          </a:p>
        </p:txBody>
      </p:sp>
    </p:spTree>
    <p:extLst>
      <p:ext uri="{BB962C8B-B14F-4D97-AF65-F5344CB8AC3E}">
        <p14:creationId xmlns:p14="http://schemas.microsoft.com/office/powerpoint/2010/main" val="345263359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2400" y="173111"/>
            <a:ext cx="8686800" cy="5632311"/>
          </a:xfrm>
          <a:prstGeom prst="rect">
            <a:avLst/>
          </a:prstGeom>
        </p:spPr>
        <p:txBody>
          <a:bodyPr wrap="square">
            <a:spAutoFit/>
          </a:bodyPr>
          <a:lstStyle/>
          <a:p>
            <a:r>
              <a:rPr lang="en-US" sz="3600" dirty="0"/>
              <a:t>(d)	While on patrol on sighting a surveillance team attempts to escape or escapes or refuses to make a statement </a:t>
            </a:r>
            <a:r>
              <a:rPr lang="en-US" sz="3600" b="1" dirty="0"/>
              <a:t>after being duly cautioned</a:t>
            </a:r>
            <a:r>
              <a:rPr lang="en-US" sz="3600" dirty="0"/>
              <a:t> when requested to do so by any member of the surveillance team; or</a:t>
            </a:r>
          </a:p>
          <a:p>
            <a:r>
              <a:rPr lang="en-GB" sz="3600" dirty="0"/>
              <a:t>(e)	While on patrol, engages the services of an unscheduled person to collect, keep or hide money or any other item; or</a:t>
            </a:r>
            <a:endParaRPr lang="en-US" sz="3600" dirty="0"/>
          </a:p>
          <a:p>
            <a:pPr algn="just"/>
            <a:endParaRPr lang="en-US" sz="3600" dirty="0"/>
          </a:p>
        </p:txBody>
      </p:sp>
    </p:spTree>
    <p:extLst>
      <p:ext uri="{BB962C8B-B14F-4D97-AF65-F5344CB8AC3E}">
        <p14:creationId xmlns:p14="http://schemas.microsoft.com/office/powerpoint/2010/main" val="127434438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2400" y="173111"/>
            <a:ext cx="8686800" cy="6740307"/>
          </a:xfrm>
          <a:prstGeom prst="rect">
            <a:avLst/>
          </a:prstGeom>
        </p:spPr>
        <p:txBody>
          <a:bodyPr wrap="square">
            <a:spAutoFit/>
          </a:bodyPr>
          <a:lstStyle/>
          <a:p>
            <a:pPr algn="just"/>
            <a:r>
              <a:rPr lang="en-GB" sz="3600" b="1" dirty="0"/>
              <a:t>(f)	pursues any motorist or any suspected road traffic offender while on patrol or in any other official or personal capacity;</a:t>
            </a:r>
            <a:endParaRPr lang="en-US" sz="3600" dirty="0"/>
          </a:p>
          <a:p>
            <a:pPr algn="just"/>
            <a:r>
              <a:rPr lang="en-GB" sz="3600" b="1" dirty="0"/>
              <a:t> </a:t>
            </a:r>
            <a:endParaRPr lang="en-US" sz="3600" dirty="0"/>
          </a:p>
          <a:p>
            <a:pPr algn="just"/>
            <a:r>
              <a:rPr lang="en-GB" sz="3600" dirty="0"/>
              <a:t>shall be suspended from service pending the outcome of investigation by the FRSC Disciplinary Panel and the final determination of the case by the Board or the Corps Marshal as the case may be. Where a member of the Corps is found culpable, his/her appointment shall be terminated. </a:t>
            </a:r>
            <a:endParaRPr lang="en-US" sz="3600" dirty="0"/>
          </a:p>
          <a:p>
            <a:pPr algn="just"/>
            <a:endParaRPr lang="en-US" sz="3600" dirty="0"/>
          </a:p>
        </p:txBody>
      </p:sp>
    </p:spTree>
    <p:extLst>
      <p:ext uri="{BB962C8B-B14F-4D97-AF65-F5344CB8AC3E}">
        <p14:creationId xmlns:p14="http://schemas.microsoft.com/office/powerpoint/2010/main" val="429447310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80109" y="838200"/>
            <a:ext cx="8686800" cy="4524315"/>
          </a:xfrm>
          <a:prstGeom prst="rect">
            <a:avLst/>
          </a:prstGeom>
        </p:spPr>
        <p:txBody>
          <a:bodyPr wrap="square">
            <a:spAutoFit/>
          </a:bodyPr>
          <a:lstStyle/>
          <a:p>
            <a:pPr algn="just"/>
            <a:r>
              <a:rPr lang="en-GB" sz="3600" dirty="0"/>
              <a:t>Note that in the case of an unscheduled person who is a member of the Corps, he shall also be liable to termination of appointment while in the case of an unscheduled person who is not a member of the Corps he shall be handed over to the police for prosecution.</a:t>
            </a:r>
            <a:endParaRPr lang="en-US" sz="3600" dirty="0"/>
          </a:p>
          <a:p>
            <a:pPr algn="just"/>
            <a:endParaRPr lang="en-US" sz="3600" dirty="0"/>
          </a:p>
        </p:txBody>
      </p:sp>
    </p:spTree>
    <p:extLst>
      <p:ext uri="{BB962C8B-B14F-4D97-AF65-F5344CB8AC3E}">
        <p14:creationId xmlns:p14="http://schemas.microsoft.com/office/powerpoint/2010/main" val="7280762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80109" y="-152400"/>
            <a:ext cx="8686800" cy="7294305"/>
          </a:xfrm>
          <a:prstGeom prst="rect">
            <a:avLst/>
          </a:prstGeom>
        </p:spPr>
        <p:txBody>
          <a:bodyPr wrap="square">
            <a:spAutoFit/>
          </a:bodyPr>
          <a:lstStyle/>
          <a:p>
            <a:pPr algn="just"/>
            <a:r>
              <a:rPr lang="en-US" sz="3600" dirty="0"/>
              <a:t>(2)(a)	where any undeclared money in excess of the declared </a:t>
            </a:r>
            <a:r>
              <a:rPr lang="en-US" sz="3600" b="1" dirty="0"/>
              <a:t>One Thousand Naira (N1,000)</a:t>
            </a:r>
            <a:r>
              <a:rPr lang="en-US" sz="3600" dirty="0"/>
              <a:t> or any other undeclared money is found on the person of any member of a patrol team such a person shall be </a:t>
            </a:r>
            <a:r>
              <a:rPr lang="en-US" sz="3600" b="1" dirty="0"/>
              <a:t>suspended from service pending the outcome of investigation by the FRSC Disciplinary Panel and the final determination of the case by the Board or the Corps Marshal as the case may be; and if found culpable shall have his/her appointment terminated.</a:t>
            </a:r>
            <a:endParaRPr lang="en-US" sz="3600" dirty="0"/>
          </a:p>
          <a:p>
            <a:pPr algn="just"/>
            <a:endParaRPr lang="en-US" sz="3600" dirty="0"/>
          </a:p>
        </p:txBody>
      </p:sp>
    </p:spTree>
    <p:extLst>
      <p:ext uri="{BB962C8B-B14F-4D97-AF65-F5344CB8AC3E}">
        <p14:creationId xmlns:p14="http://schemas.microsoft.com/office/powerpoint/2010/main" val="62877935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80109" y="0"/>
            <a:ext cx="8686800" cy="6740307"/>
          </a:xfrm>
          <a:prstGeom prst="rect">
            <a:avLst/>
          </a:prstGeom>
        </p:spPr>
        <p:txBody>
          <a:bodyPr wrap="square">
            <a:spAutoFit/>
          </a:bodyPr>
          <a:lstStyle/>
          <a:p>
            <a:pPr algn="just"/>
            <a:r>
              <a:rPr lang="en-US" sz="3600" dirty="0"/>
              <a:t>(b)	where any undeclared money in excess of the declared </a:t>
            </a:r>
            <a:r>
              <a:rPr lang="en-US" sz="3600" b="1" dirty="0"/>
              <a:t>One Thousand Naira (N1,000)</a:t>
            </a:r>
            <a:r>
              <a:rPr lang="en-US" sz="3600" dirty="0"/>
              <a:t> or any other undeclared money is found in the patrol vehicle or within 20 </a:t>
            </a:r>
            <a:r>
              <a:rPr lang="en-US" sz="3600" dirty="0" err="1"/>
              <a:t>metres</a:t>
            </a:r>
            <a:r>
              <a:rPr lang="en-US" sz="3600" dirty="0"/>
              <a:t> radius of the patrol point the entire team shall be </a:t>
            </a:r>
            <a:r>
              <a:rPr lang="en-US" sz="3600" b="1" dirty="0"/>
              <a:t>suspended from service pending the outcome of investigation by the FRSC Disciplinary Panel and the final determination of the case by the Board or the Corps Marshal as the case may be; and if found culpable shall have their appointments terminated.</a:t>
            </a:r>
            <a:r>
              <a:rPr lang="en-US" sz="3600" dirty="0"/>
              <a:t>  </a:t>
            </a:r>
          </a:p>
        </p:txBody>
      </p:sp>
    </p:spTree>
    <p:extLst>
      <p:ext uri="{BB962C8B-B14F-4D97-AF65-F5344CB8AC3E}">
        <p14:creationId xmlns:p14="http://schemas.microsoft.com/office/powerpoint/2010/main" val="321532595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07818" y="381000"/>
            <a:ext cx="8686800" cy="5632311"/>
          </a:xfrm>
          <a:prstGeom prst="rect">
            <a:avLst/>
          </a:prstGeom>
        </p:spPr>
        <p:txBody>
          <a:bodyPr wrap="square">
            <a:spAutoFit/>
          </a:bodyPr>
          <a:lstStyle/>
          <a:p>
            <a:pPr algn="just"/>
            <a:r>
              <a:rPr lang="en-US" sz="3600" dirty="0"/>
              <a:t>Provided that if any member of the team claims ownership of the money, only that person shall be suspended from service and if found culpable shall be liable to termination of appointment. Where no member of the team claims ownership or responsibility of the money and same cannot be traced to any member of the team, the entire team shall be suspended from service and if found culpable their appointments shall be terminated.</a:t>
            </a:r>
          </a:p>
        </p:txBody>
      </p:sp>
    </p:spTree>
    <p:extLst>
      <p:ext uri="{BB962C8B-B14F-4D97-AF65-F5344CB8AC3E}">
        <p14:creationId xmlns:p14="http://schemas.microsoft.com/office/powerpoint/2010/main" val="391294971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07818" y="381000"/>
            <a:ext cx="8686800" cy="4524315"/>
          </a:xfrm>
          <a:prstGeom prst="rect">
            <a:avLst/>
          </a:prstGeom>
        </p:spPr>
        <p:txBody>
          <a:bodyPr wrap="square">
            <a:spAutoFit/>
          </a:bodyPr>
          <a:lstStyle/>
          <a:p>
            <a:pPr algn="just"/>
            <a:r>
              <a:rPr lang="en-US" sz="3600" dirty="0"/>
              <a:t>(c)	No member of a patrol team shall declare any money in excess of </a:t>
            </a:r>
            <a:r>
              <a:rPr lang="en-US" sz="3600" b="1" dirty="0"/>
              <a:t>One Thousand Naira (N1, 000) </a:t>
            </a:r>
            <a:r>
              <a:rPr lang="en-US" sz="3600" dirty="0"/>
              <a:t>except same is approved by the Commanding Officer or Head of Operations. Any member of a patrol team who fails to comply with this provision commits a gross misconduct and shall be liable to reduction in rank.”</a:t>
            </a:r>
          </a:p>
        </p:txBody>
      </p:sp>
    </p:spTree>
    <p:extLst>
      <p:ext uri="{BB962C8B-B14F-4D97-AF65-F5344CB8AC3E}">
        <p14:creationId xmlns:p14="http://schemas.microsoft.com/office/powerpoint/2010/main" val="254638101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07818" y="381000"/>
            <a:ext cx="8686800" cy="5632311"/>
          </a:xfrm>
          <a:prstGeom prst="rect">
            <a:avLst/>
          </a:prstGeom>
        </p:spPr>
        <p:txBody>
          <a:bodyPr wrap="square">
            <a:spAutoFit/>
          </a:bodyPr>
          <a:lstStyle/>
          <a:p>
            <a:pPr marL="571500" lvl="0" indent="-571500">
              <a:buFont typeface="Wingdings" pitchFamily="2" charset="2"/>
              <a:buChar char="v"/>
            </a:pPr>
            <a:r>
              <a:rPr lang="en-GB" sz="3600" b="1" dirty="0"/>
              <a:t>Regulations 42, 43 and 45 are merged as Regulation 42;  </a:t>
            </a:r>
            <a:endParaRPr lang="en-US" sz="3600" dirty="0"/>
          </a:p>
          <a:p>
            <a:r>
              <a:rPr lang="en-GB" sz="3600" dirty="0"/>
              <a:t> </a:t>
            </a:r>
            <a:endParaRPr lang="en-US" sz="3600" dirty="0"/>
          </a:p>
          <a:p>
            <a:r>
              <a:rPr lang="en-US" sz="3600" dirty="0"/>
              <a:t>“42.	Any member of the Corps who is </a:t>
            </a:r>
            <a:r>
              <a:rPr lang="en-US" sz="3600" b="1" dirty="0"/>
              <a:t>accused of manslaughter, murder, rape, criminal felony or serious misdemeanor shall be handed over to the Police for prosecution in a competent court of law and suspended from service</a:t>
            </a:r>
            <a:r>
              <a:rPr lang="en-US" sz="3600" dirty="0"/>
              <a:t> and if convicted, shall be dismissed from service.</a:t>
            </a:r>
          </a:p>
        </p:txBody>
      </p:sp>
    </p:spTree>
    <p:extLst>
      <p:ext uri="{BB962C8B-B14F-4D97-AF65-F5344CB8AC3E}">
        <p14:creationId xmlns:p14="http://schemas.microsoft.com/office/powerpoint/2010/main" val="417098937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07818" y="381000"/>
            <a:ext cx="8686800" cy="6186309"/>
          </a:xfrm>
          <a:prstGeom prst="rect">
            <a:avLst/>
          </a:prstGeom>
        </p:spPr>
        <p:txBody>
          <a:bodyPr wrap="square">
            <a:spAutoFit/>
          </a:bodyPr>
          <a:lstStyle/>
          <a:p>
            <a:pPr lvl="0"/>
            <a:r>
              <a:rPr lang="en-US" sz="3600" b="1" dirty="0"/>
              <a:t>Regulation 44 is merged with Regulation 46 and renumbered as Regulation 43;</a:t>
            </a:r>
            <a:endParaRPr lang="en-US" sz="3600" dirty="0"/>
          </a:p>
          <a:p>
            <a:r>
              <a:rPr lang="en-US" sz="3600" b="1" dirty="0"/>
              <a:t> </a:t>
            </a:r>
            <a:r>
              <a:rPr lang="en-GB" sz="3600" dirty="0"/>
              <a:t> </a:t>
            </a:r>
            <a:endParaRPr lang="en-US" sz="3600" dirty="0"/>
          </a:p>
          <a:p>
            <a:r>
              <a:rPr lang="en-US" sz="3600" dirty="0"/>
              <a:t>“43. Any member of the Corps who:</a:t>
            </a:r>
            <a:r>
              <a:rPr lang="en-US" sz="3600" dirty="0" smtClean="0">
                <a:effectLst/>
              </a:rPr>
              <a:t> </a:t>
            </a:r>
            <a:r>
              <a:rPr lang="en-US" sz="3600" dirty="0"/>
              <a:t>(a)	Takes part in an open demonstration, rebellion or riot against any lawful authority or employs the use of force and threat of violence in such circumstances as to make the disobedience subversive of discipline or having as its objective avoidance of any duty or services; or</a:t>
            </a:r>
          </a:p>
        </p:txBody>
      </p:sp>
    </p:spTree>
    <p:extLst>
      <p:ext uri="{BB962C8B-B14F-4D97-AF65-F5344CB8AC3E}">
        <p14:creationId xmlns:p14="http://schemas.microsoft.com/office/powerpoint/2010/main" val="280605171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07818" y="381000"/>
            <a:ext cx="8686800" cy="6186309"/>
          </a:xfrm>
          <a:prstGeom prst="rect">
            <a:avLst/>
          </a:prstGeom>
        </p:spPr>
        <p:txBody>
          <a:bodyPr wrap="square">
            <a:spAutoFit/>
          </a:bodyPr>
          <a:lstStyle/>
          <a:p>
            <a:r>
              <a:rPr lang="en-US" sz="3600" dirty="0"/>
              <a:t>(b)	Incites any member of the Corps to take part in such misconduct as provided above, whether actual or intended; or </a:t>
            </a:r>
          </a:p>
          <a:p>
            <a:r>
              <a:rPr lang="en-US" sz="3600" dirty="0"/>
              <a:t>(c)	</a:t>
            </a:r>
            <a:r>
              <a:rPr lang="en-US" sz="3600" b="1" dirty="0"/>
              <a:t>accused of treason or treasonable felony;</a:t>
            </a:r>
            <a:endParaRPr lang="en-US" sz="3600" dirty="0"/>
          </a:p>
          <a:p>
            <a:r>
              <a:rPr lang="en-US" sz="3600" b="1" dirty="0"/>
              <a:t>shall be handed over to the Police for prosecution in a competent court of law and be suspended from service</a:t>
            </a:r>
            <a:r>
              <a:rPr lang="en-US" sz="3600" dirty="0"/>
              <a:t> and if convicted shall be liable to dismissal from service. </a:t>
            </a:r>
          </a:p>
          <a:p>
            <a:r>
              <a:rPr lang="en-GB" sz="3600" dirty="0"/>
              <a:t> </a:t>
            </a:r>
            <a:endParaRPr lang="en-US" sz="3600" dirty="0"/>
          </a:p>
          <a:p>
            <a:r>
              <a:rPr lang="en-US" sz="3600" dirty="0"/>
              <a:t>”</a:t>
            </a:r>
            <a:r>
              <a:rPr lang="en-US" sz="3600" dirty="0" smtClean="0">
                <a:effectLst/>
              </a:rPr>
              <a:t> </a:t>
            </a:r>
            <a:endParaRPr lang="en-US" sz="3600" dirty="0"/>
          </a:p>
        </p:txBody>
      </p:sp>
    </p:spTree>
    <p:extLst>
      <p:ext uri="{BB962C8B-B14F-4D97-AF65-F5344CB8AC3E}">
        <p14:creationId xmlns:p14="http://schemas.microsoft.com/office/powerpoint/2010/main" val="16645564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143000" y="1628507"/>
            <a:ext cx="6858000" cy="2862322"/>
          </a:xfrm>
          <a:prstGeom prst="rect">
            <a:avLst/>
          </a:prstGeom>
        </p:spPr>
        <p:txBody>
          <a:bodyPr wrap="square">
            <a:spAutoFit/>
          </a:bodyPr>
          <a:lstStyle/>
          <a:p>
            <a:pPr algn="just"/>
            <a:r>
              <a:rPr lang="en-GB" sz="3600" dirty="0"/>
              <a:t>At the sitting of FRSC Board on Wednesday, 11</a:t>
            </a:r>
            <a:r>
              <a:rPr lang="en-GB" sz="3600" baseline="30000" dirty="0"/>
              <a:t>th</a:t>
            </a:r>
            <a:r>
              <a:rPr lang="en-GB" sz="3600" dirty="0"/>
              <a:t> December, 2019, the Board approved the following amendments to the FRSC Regulations on Discipline, 2018:</a:t>
            </a:r>
            <a:endParaRPr lang="en-US" sz="3600" dirty="0"/>
          </a:p>
        </p:txBody>
      </p:sp>
    </p:spTree>
    <p:extLst>
      <p:ext uri="{BB962C8B-B14F-4D97-AF65-F5344CB8AC3E}">
        <p14:creationId xmlns:p14="http://schemas.microsoft.com/office/powerpoint/2010/main" val="368651881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07818" y="381000"/>
            <a:ext cx="8686800" cy="5078313"/>
          </a:xfrm>
          <a:prstGeom prst="rect">
            <a:avLst/>
          </a:prstGeom>
        </p:spPr>
        <p:txBody>
          <a:bodyPr wrap="square">
            <a:spAutoFit/>
          </a:bodyPr>
          <a:lstStyle/>
          <a:p>
            <a:r>
              <a:rPr lang="en-US" sz="3600" dirty="0"/>
              <a:t> </a:t>
            </a:r>
          </a:p>
          <a:p>
            <a:pPr marL="571500" lvl="0" indent="-571500">
              <a:buFont typeface="Wingdings" pitchFamily="2" charset="2"/>
              <a:buChar char="v"/>
            </a:pPr>
            <a:r>
              <a:rPr lang="en-GB" sz="3600" b="1" dirty="0"/>
              <a:t>A new regulation 44 is inserted as follows:</a:t>
            </a:r>
            <a:endParaRPr lang="en-US" sz="3600" dirty="0"/>
          </a:p>
          <a:p>
            <a:r>
              <a:rPr lang="en-US" sz="3600" dirty="0"/>
              <a:t>“44.	Any member of the Corps who is </a:t>
            </a:r>
            <a:r>
              <a:rPr lang="en-US" sz="3600" b="1" dirty="0"/>
              <a:t>accused of fraud shall be handed over to the Police for prosecution in a competent court of law</a:t>
            </a:r>
            <a:r>
              <a:rPr lang="en-US" sz="3600" dirty="0"/>
              <a:t> </a:t>
            </a:r>
            <a:r>
              <a:rPr lang="en-US" sz="3600" b="1" dirty="0"/>
              <a:t>and be suspended from service</a:t>
            </a:r>
            <a:r>
              <a:rPr lang="en-US" sz="3600" dirty="0"/>
              <a:t> and if convicted shall be liable to dismissal from service.”</a:t>
            </a:r>
          </a:p>
        </p:txBody>
      </p:sp>
    </p:spTree>
    <p:extLst>
      <p:ext uri="{BB962C8B-B14F-4D97-AF65-F5344CB8AC3E}">
        <p14:creationId xmlns:p14="http://schemas.microsoft.com/office/powerpoint/2010/main" val="349940964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07818" y="381000"/>
            <a:ext cx="8686800" cy="5632311"/>
          </a:xfrm>
          <a:prstGeom prst="rect">
            <a:avLst/>
          </a:prstGeom>
        </p:spPr>
        <p:txBody>
          <a:bodyPr wrap="square">
            <a:spAutoFit/>
          </a:bodyPr>
          <a:lstStyle/>
          <a:p>
            <a:r>
              <a:rPr lang="en-US" sz="2400" dirty="0"/>
              <a:t> </a:t>
            </a:r>
          </a:p>
          <a:p>
            <a:pPr marL="342900" lvl="0" indent="-342900">
              <a:buFont typeface="Wingdings" pitchFamily="2" charset="2"/>
              <a:buChar char="v"/>
            </a:pPr>
            <a:r>
              <a:rPr lang="en-US" sz="2400" b="1" dirty="0"/>
              <a:t>Regulation 56 is amended as follows:</a:t>
            </a:r>
            <a:endParaRPr lang="en-US" sz="2400" dirty="0"/>
          </a:p>
          <a:p>
            <a:r>
              <a:rPr lang="en-US" sz="2400" dirty="0"/>
              <a:t> </a:t>
            </a:r>
          </a:p>
          <a:p>
            <a:r>
              <a:rPr lang="en-US" sz="2400" b="1" dirty="0"/>
              <a:t>56.</a:t>
            </a:r>
            <a:r>
              <a:rPr lang="en-US" sz="2400" dirty="0"/>
              <a:t>(1)	An allegation against any member of the Corps shall be duly investigated within four weeks from the date the FRSC Disciplinary Panel is convened.</a:t>
            </a:r>
            <a:r>
              <a:rPr lang="en-US" sz="2400" b="1" dirty="0"/>
              <a:t> Provided that where the Disciplinary Panel cannot conclude its investigation within the four weeks, it shall apply to the appropriate authority for extension of time for two weeks giving reasons for its failure to do so and shall conclude the investigation not more than four weeks from the date of extension.</a:t>
            </a:r>
            <a:endParaRPr lang="en-US" sz="2400" dirty="0"/>
          </a:p>
          <a:p>
            <a:r>
              <a:rPr lang="en-US" sz="2400" b="1" dirty="0"/>
              <a:t>	 </a:t>
            </a:r>
            <a:endParaRPr lang="en-US" sz="2400" dirty="0"/>
          </a:p>
          <a:p>
            <a:r>
              <a:rPr lang="en-US" sz="2400" dirty="0"/>
              <a:t>(2) Where the FRSC Disciplinary Panel neglects and or refuses to conclude investigation within the period specified in regulation 56(1) above, the members of the FRSC Disciplinary Panel shall be investigated for dereliction of duty.</a:t>
            </a:r>
          </a:p>
        </p:txBody>
      </p:sp>
    </p:spTree>
    <p:extLst>
      <p:ext uri="{BB962C8B-B14F-4D97-AF65-F5344CB8AC3E}">
        <p14:creationId xmlns:p14="http://schemas.microsoft.com/office/powerpoint/2010/main" val="311428342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87036" y="152400"/>
            <a:ext cx="8686800" cy="6001643"/>
          </a:xfrm>
          <a:prstGeom prst="rect">
            <a:avLst/>
          </a:prstGeom>
        </p:spPr>
        <p:txBody>
          <a:bodyPr wrap="square">
            <a:spAutoFit/>
          </a:bodyPr>
          <a:lstStyle/>
          <a:p>
            <a:r>
              <a:rPr lang="en-US" sz="3200" dirty="0"/>
              <a:t> </a:t>
            </a:r>
          </a:p>
          <a:p>
            <a:r>
              <a:rPr lang="en-US" sz="3200" b="1" dirty="0"/>
              <a:t>(3) Where investigation is not concluded in line with regulation 56 (1) above, the appropriate authority shall convene a new FDP to investigate the alleged misconduct and the proceedings of the initial FDP shall become a nullity.</a:t>
            </a:r>
            <a:endParaRPr lang="en-US" sz="3200" dirty="0"/>
          </a:p>
          <a:p>
            <a:r>
              <a:rPr lang="en-US" sz="3200" dirty="0"/>
              <a:t> </a:t>
            </a:r>
          </a:p>
          <a:p>
            <a:r>
              <a:rPr lang="en-US" sz="3200" b="1" dirty="0"/>
              <a:t>(4) Where the FRSC Disciplinary Panel concludes its investigation in line with regulation 56(1), the Management shall ensure that all other administrative procedures in respect of the case are concluded within two (2) months.</a:t>
            </a:r>
            <a:endParaRPr lang="en-US" sz="3200" dirty="0"/>
          </a:p>
        </p:txBody>
      </p:sp>
    </p:spTree>
    <p:extLst>
      <p:ext uri="{BB962C8B-B14F-4D97-AF65-F5344CB8AC3E}">
        <p14:creationId xmlns:p14="http://schemas.microsoft.com/office/powerpoint/2010/main" val="193127723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743200" y="1981200"/>
            <a:ext cx="3241964" cy="1323439"/>
          </a:xfrm>
          <a:prstGeom prst="rect">
            <a:avLst/>
          </a:prstGeom>
        </p:spPr>
        <p:txBody>
          <a:bodyPr wrap="square">
            <a:spAutoFit/>
          </a:bodyPr>
          <a:lstStyle/>
          <a:p>
            <a:pPr algn="ctr"/>
            <a:r>
              <a:rPr lang="en-US" sz="4000" dirty="0"/>
              <a:t> </a:t>
            </a:r>
          </a:p>
          <a:p>
            <a:pPr algn="ctr"/>
            <a:r>
              <a:rPr lang="en-US" sz="4000" b="1" dirty="0" smtClean="0"/>
              <a:t>THANK YOU</a:t>
            </a:r>
            <a:endParaRPr lang="en-US" sz="4000" dirty="0"/>
          </a:p>
        </p:txBody>
      </p:sp>
    </p:spTree>
    <p:extLst>
      <p:ext uri="{BB962C8B-B14F-4D97-AF65-F5344CB8AC3E}">
        <p14:creationId xmlns:p14="http://schemas.microsoft.com/office/powerpoint/2010/main" val="395664636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143000" y="1628507"/>
            <a:ext cx="6858000" cy="2862322"/>
          </a:xfrm>
          <a:prstGeom prst="rect">
            <a:avLst/>
          </a:prstGeom>
        </p:spPr>
        <p:txBody>
          <a:bodyPr wrap="square">
            <a:spAutoFit/>
          </a:bodyPr>
          <a:lstStyle/>
          <a:p>
            <a:pPr marL="571500" lvl="0" indent="-571500" algn="just">
              <a:buFont typeface="Wingdings" pitchFamily="2" charset="2"/>
              <a:buChar char="v"/>
            </a:pPr>
            <a:r>
              <a:rPr lang="en-US" sz="3600" b="1" dirty="0"/>
              <a:t>Regulation 4 (Interpretation Clause)</a:t>
            </a:r>
            <a:r>
              <a:rPr lang="en-US" sz="3600" dirty="0"/>
              <a:t> is amended to include the definition of “Suspension from Service” as follows:</a:t>
            </a:r>
          </a:p>
          <a:p>
            <a:pPr algn="just"/>
            <a:endParaRPr lang="en-US" sz="3600" dirty="0"/>
          </a:p>
        </p:txBody>
      </p:sp>
    </p:spTree>
    <p:extLst>
      <p:ext uri="{BB962C8B-B14F-4D97-AF65-F5344CB8AC3E}">
        <p14:creationId xmlns:p14="http://schemas.microsoft.com/office/powerpoint/2010/main" val="266402099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33400" y="838200"/>
            <a:ext cx="7924800" cy="4524315"/>
          </a:xfrm>
          <a:prstGeom prst="rect">
            <a:avLst/>
          </a:prstGeom>
        </p:spPr>
        <p:txBody>
          <a:bodyPr wrap="square">
            <a:spAutoFit/>
          </a:bodyPr>
          <a:lstStyle/>
          <a:p>
            <a:pPr algn="just"/>
            <a:r>
              <a:rPr lang="en-US" sz="3600" dirty="0"/>
              <a:t>“Suspension from Service” – Prohibition from carrying out duties and payment of salary and other emoluments pending the outcome of an investigation of a serious misconduct by an FDP or prosecution for a criminal offence by the law court.</a:t>
            </a:r>
          </a:p>
          <a:p>
            <a:pPr algn="just"/>
            <a:endParaRPr lang="en-US" sz="3600" dirty="0"/>
          </a:p>
        </p:txBody>
      </p:sp>
    </p:spTree>
    <p:extLst>
      <p:ext uri="{BB962C8B-B14F-4D97-AF65-F5344CB8AC3E}">
        <p14:creationId xmlns:p14="http://schemas.microsoft.com/office/powerpoint/2010/main" val="426389617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2400" y="762000"/>
            <a:ext cx="8686800" cy="5078313"/>
          </a:xfrm>
          <a:prstGeom prst="rect">
            <a:avLst/>
          </a:prstGeom>
        </p:spPr>
        <p:txBody>
          <a:bodyPr wrap="square">
            <a:spAutoFit/>
          </a:bodyPr>
          <a:lstStyle/>
          <a:p>
            <a:pPr algn="just"/>
            <a:r>
              <a:rPr lang="en-US" sz="3600" dirty="0"/>
              <a:t>It shall apply where a prima facie case, the nature of which is serious, has been established against the member of the Corps and a Convening Order has been issued to investigate him/her. </a:t>
            </a:r>
            <a:endParaRPr lang="en-US" sz="3600" dirty="0" smtClean="0"/>
          </a:p>
          <a:p>
            <a:pPr algn="just"/>
            <a:r>
              <a:rPr lang="en-US" sz="3600" dirty="0" smtClean="0"/>
              <a:t>It </a:t>
            </a:r>
            <a:r>
              <a:rPr lang="en-US" sz="3600" dirty="0"/>
              <a:t>must also be considered necessary in the public interest that he/she should forthwith be prohibited from carrying out his/her duties. </a:t>
            </a:r>
          </a:p>
        </p:txBody>
      </p:sp>
    </p:spTree>
    <p:extLst>
      <p:ext uri="{BB962C8B-B14F-4D97-AF65-F5344CB8AC3E}">
        <p14:creationId xmlns:p14="http://schemas.microsoft.com/office/powerpoint/2010/main" val="221031498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2400" y="304800"/>
            <a:ext cx="8686800" cy="6186309"/>
          </a:xfrm>
          <a:prstGeom prst="rect">
            <a:avLst/>
          </a:prstGeom>
        </p:spPr>
        <p:txBody>
          <a:bodyPr wrap="square">
            <a:spAutoFit/>
          </a:bodyPr>
          <a:lstStyle/>
          <a:p>
            <a:pPr algn="just"/>
            <a:r>
              <a:rPr lang="en-US" sz="3600" dirty="0" smtClean="0"/>
              <a:t>Pending </a:t>
            </a:r>
            <a:r>
              <a:rPr lang="en-US" sz="3600" dirty="0"/>
              <a:t>investigation into the misconduct, the Board or the Corps Marshal (if within his delegated powers) shall forthwith suspend him/her from the exercise of the powers and functions of his/her office and from enjoyment of his/her emoluments. </a:t>
            </a:r>
            <a:endParaRPr lang="en-US" sz="3600" dirty="0" smtClean="0"/>
          </a:p>
          <a:p>
            <a:pPr algn="just"/>
            <a:r>
              <a:rPr lang="en-US" sz="3600" dirty="0" smtClean="0"/>
              <a:t>However</a:t>
            </a:r>
            <a:r>
              <a:rPr lang="en-US" sz="3600" dirty="0"/>
              <a:t>, where the outcome of the investigation is in his/her </a:t>
            </a:r>
            <a:r>
              <a:rPr lang="en-US" sz="3600" dirty="0" err="1"/>
              <a:t>favour</a:t>
            </a:r>
            <a:r>
              <a:rPr lang="en-US" sz="3600" dirty="0"/>
              <a:t>, he/she shall be paid arrears of his/her emoluments and be restored to his/her position or any other position he/she may be deployed to</a:t>
            </a:r>
            <a:r>
              <a:rPr lang="en-US" sz="3600" dirty="0" smtClean="0"/>
              <a:t>.</a:t>
            </a:r>
            <a:endParaRPr lang="en-US" sz="3600" dirty="0"/>
          </a:p>
        </p:txBody>
      </p:sp>
    </p:spTree>
    <p:extLst>
      <p:ext uri="{BB962C8B-B14F-4D97-AF65-F5344CB8AC3E}">
        <p14:creationId xmlns:p14="http://schemas.microsoft.com/office/powerpoint/2010/main" val="392204979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2400" y="1524000"/>
            <a:ext cx="8686800" cy="4524315"/>
          </a:xfrm>
          <a:prstGeom prst="rect">
            <a:avLst/>
          </a:prstGeom>
        </p:spPr>
        <p:txBody>
          <a:bodyPr wrap="square">
            <a:spAutoFit/>
          </a:bodyPr>
          <a:lstStyle/>
          <a:p>
            <a:pPr algn="just"/>
            <a:r>
              <a:rPr lang="en-US" sz="3600" dirty="0"/>
              <a:t>A member of the Corps who is under suspension shall notify the Corps Marshal of his/her intention to leave his/her Command. </a:t>
            </a:r>
            <a:endParaRPr lang="en-US" sz="3600" dirty="0" smtClean="0"/>
          </a:p>
          <a:p>
            <a:pPr algn="just"/>
            <a:r>
              <a:rPr lang="en-US" sz="3600" dirty="0" smtClean="0"/>
              <a:t>He/she </a:t>
            </a:r>
            <a:r>
              <a:rPr lang="en-US" sz="3600" dirty="0"/>
              <a:t>shall also be responsible for keeping his/her Command informed of the address at which instructions to him/her can be delivered.”</a:t>
            </a:r>
          </a:p>
          <a:p>
            <a:pPr algn="just"/>
            <a:endParaRPr lang="en-US" sz="3600" dirty="0"/>
          </a:p>
        </p:txBody>
      </p:sp>
    </p:spTree>
    <p:extLst>
      <p:ext uri="{BB962C8B-B14F-4D97-AF65-F5344CB8AC3E}">
        <p14:creationId xmlns:p14="http://schemas.microsoft.com/office/powerpoint/2010/main" val="26410842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2400" y="1524000"/>
            <a:ext cx="8686800" cy="1754326"/>
          </a:xfrm>
          <a:prstGeom prst="rect">
            <a:avLst/>
          </a:prstGeom>
        </p:spPr>
        <p:txBody>
          <a:bodyPr wrap="square">
            <a:spAutoFit/>
          </a:bodyPr>
          <a:lstStyle/>
          <a:p>
            <a:pPr marL="571500" lvl="0" indent="-571500">
              <a:buFont typeface="Wingdings" pitchFamily="2" charset="2"/>
              <a:buChar char="v"/>
            </a:pPr>
            <a:r>
              <a:rPr lang="en-US" sz="3600" b="1" dirty="0"/>
              <a:t>Regulation 23(1) and (2)</a:t>
            </a:r>
            <a:r>
              <a:rPr lang="en-US" sz="3600" dirty="0"/>
              <a:t> are amended as follows:</a:t>
            </a:r>
          </a:p>
          <a:p>
            <a:pPr algn="just"/>
            <a:endParaRPr lang="en-US" sz="3600" dirty="0"/>
          </a:p>
        </p:txBody>
      </p:sp>
    </p:spTree>
    <p:extLst>
      <p:ext uri="{BB962C8B-B14F-4D97-AF65-F5344CB8AC3E}">
        <p14:creationId xmlns:p14="http://schemas.microsoft.com/office/powerpoint/2010/main" val="349066405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2400" y="173111"/>
            <a:ext cx="8686800" cy="6740307"/>
          </a:xfrm>
          <a:prstGeom prst="rect">
            <a:avLst/>
          </a:prstGeom>
        </p:spPr>
        <p:txBody>
          <a:bodyPr wrap="square">
            <a:spAutoFit/>
          </a:bodyPr>
          <a:lstStyle/>
          <a:p>
            <a:r>
              <a:rPr lang="en-US" sz="3600" dirty="0"/>
              <a:t>“23. (1) Any member of the Corps who;</a:t>
            </a:r>
          </a:p>
          <a:p>
            <a:r>
              <a:rPr lang="en-US" sz="3600" dirty="0"/>
              <a:t> </a:t>
            </a:r>
          </a:p>
          <a:p>
            <a:r>
              <a:rPr lang="en-US" sz="3600" dirty="0"/>
              <a:t>(a)	Embarks on an unauthorized patrol either alone or with other member(s) of the Corps or other person(s) not being members of the Corps; or</a:t>
            </a:r>
          </a:p>
          <a:p>
            <a:r>
              <a:rPr lang="en-US" sz="3600" dirty="0"/>
              <a:t>(b)	Abandons the route to which he is assigned to patrol without the directive of the Commanding Officer; or</a:t>
            </a:r>
          </a:p>
          <a:p>
            <a:r>
              <a:rPr lang="en-US" sz="3600" dirty="0"/>
              <a:t>(c)	Collects fines </a:t>
            </a:r>
            <a:r>
              <a:rPr lang="en-US" sz="3600" b="1" dirty="0"/>
              <a:t>in cash </a:t>
            </a:r>
            <a:r>
              <a:rPr lang="en-US" sz="3600" dirty="0"/>
              <a:t>from road traffic offender(s) while on patrol or in the office; or</a:t>
            </a:r>
          </a:p>
          <a:p>
            <a:pPr algn="just"/>
            <a:endParaRPr lang="en-US" sz="3600" dirty="0"/>
          </a:p>
        </p:txBody>
      </p:sp>
    </p:spTree>
    <p:extLst>
      <p:ext uri="{BB962C8B-B14F-4D97-AF65-F5344CB8AC3E}">
        <p14:creationId xmlns:p14="http://schemas.microsoft.com/office/powerpoint/2010/main" val="318085316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93</TotalTime>
  <Words>480</Words>
  <Application>Microsoft Office PowerPoint</Application>
  <PresentationFormat>On-screen Show (4:3)</PresentationFormat>
  <Paragraphs>52</Paragraphs>
  <Slides>23</Slides>
  <Notes>0</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Office Theme</vt:lpstr>
      <vt:lpstr>FRSC REGULATIONS ON DISCIPLINE, 2018 AS AMENDED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AMENDMENTS TO THE FRSC REGULATIONS ON DISCIPLINE, 2018</dc:title>
  <dc:creator>HP</dc:creator>
  <cp:lastModifiedBy>HP</cp:lastModifiedBy>
  <cp:revision>4</cp:revision>
  <dcterms:created xsi:type="dcterms:W3CDTF">2020-01-22T08:50:04Z</dcterms:created>
  <dcterms:modified xsi:type="dcterms:W3CDTF">2021-02-04T12:52:44Z</dcterms:modified>
</cp:coreProperties>
</file>