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9"/>
  </p:notesMasterIdLst>
  <p:sldIdLst>
    <p:sldId id="256" r:id="rId2"/>
    <p:sldId id="270" r:id="rId3"/>
    <p:sldId id="271" r:id="rId4"/>
    <p:sldId id="272"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29" r:id="rId112"/>
    <p:sldId id="367" r:id="rId113"/>
    <p:sldId id="368" r:id="rId114"/>
    <p:sldId id="369" r:id="rId115"/>
    <p:sldId id="370" r:id="rId116"/>
    <p:sldId id="371" r:id="rId117"/>
    <p:sldId id="372" r:id="rId1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C094AF-D822-45A9-93B6-526F3B96A3A6}" type="datetimeFigureOut">
              <a:rPr lang="en-US" smtClean="0"/>
              <a:pPr/>
              <a:t>2/8/2021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70B6BF-EBE3-42E0-9E12-E252326E1F35}" type="slidenum">
              <a:rPr lang="en-GB" smtClean="0"/>
              <a:pPr/>
              <a:t>‹#›</a:t>
            </a:fld>
            <a:endParaRPr lang="en-GB"/>
          </a:p>
        </p:txBody>
      </p:sp>
    </p:spTree>
    <p:extLst>
      <p:ext uri="{BB962C8B-B14F-4D97-AF65-F5344CB8AC3E}">
        <p14:creationId xmlns:p14="http://schemas.microsoft.com/office/powerpoint/2010/main" val="325870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A70B6BF-EBE3-42E0-9E12-E252326E1F35}" type="slidenum">
              <a:rPr lang="en-GB" smtClean="0"/>
              <a:pPr/>
              <a:t>64</a:t>
            </a:fld>
            <a:endParaRPr lang="en-GB"/>
          </a:p>
        </p:txBody>
      </p:sp>
    </p:spTree>
    <p:extLst>
      <p:ext uri="{BB962C8B-B14F-4D97-AF65-F5344CB8AC3E}">
        <p14:creationId xmlns:p14="http://schemas.microsoft.com/office/powerpoint/2010/main" val="3905871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116601-E792-4405-B63E-EDAA8C1CB6F3}" type="datetimeFigureOut">
              <a:rPr lang="en-US" smtClean="0"/>
              <a:pPr/>
              <a:t>2/8/2021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2116601-E792-4405-B63E-EDAA8C1CB6F3}" type="datetimeFigureOut">
              <a:rPr lang="en-US" smtClean="0"/>
              <a:pPr/>
              <a:t>2/8/2021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2116601-E792-4405-B63E-EDAA8C1CB6F3}" type="datetimeFigureOut">
              <a:rPr lang="en-US" smtClean="0"/>
              <a:pPr/>
              <a:t>2/8/2021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116601-E792-4405-B63E-EDAA8C1CB6F3}" type="datetimeFigureOut">
              <a:rPr lang="en-US" smtClean="0"/>
              <a:pPr/>
              <a:t>2/8/2021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16601-E792-4405-B63E-EDAA8C1CB6F3}" type="datetimeFigureOut">
              <a:rPr lang="en-US" smtClean="0"/>
              <a:pPr/>
              <a:t>2/8/2021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16601-E792-4405-B63E-EDAA8C1CB6F3}" type="datetimeFigureOut">
              <a:rPr lang="en-US" smtClean="0"/>
              <a:pPr/>
              <a:t>2/8/2021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16601-E792-4405-B63E-EDAA8C1CB6F3}" type="datetimeFigureOut">
              <a:rPr lang="en-US" smtClean="0"/>
              <a:pPr/>
              <a:t>2/8/2021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16601-E792-4405-B63E-EDAA8C1CB6F3}" type="datetimeFigureOut">
              <a:rPr lang="en-US" smtClean="0"/>
              <a:pPr/>
              <a:t>2/8/2021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18C2E5-3423-407F-8535-B568978CDD5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14546" y="1500174"/>
            <a:ext cx="4286280" cy="3000396"/>
          </a:xfrm>
          <a:prstGeom prst="rect">
            <a:avLst/>
          </a:prstGeom>
          <a:noFill/>
          <a:ln>
            <a:noFill/>
          </a:ln>
        </p:spPr>
      </p:pic>
      <p:sp>
        <p:nvSpPr>
          <p:cNvPr id="4" name="Rectangle 3"/>
          <p:cNvSpPr/>
          <p:nvPr/>
        </p:nvSpPr>
        <p:spPr>
          <a:xfrm>
            <a:off x="1361249" y="376577"/>
            <a:ext cx="6707285" cy="4016484"/>
          </a:xfrm>
          <a:prstGeom prst="rect">
            <a:avLst/>
          </a:prstGeom>
        </p:spPr>
        <p:txBody>
          <a:bodyPr wrap="none">
            <a:spAutoFit/>
          </a:bodyPr>
          <a:lstStyle/>
          <a:p>
            <a:r>
              <a:rPr lang="en-GB" sz="2800" b="1" dirty="0" smtClean="0">
                <a:solidFill>
                  <a:srgbClr val="0070C0"/>
                </a:solidFill>
                <a:latin typeface="Comic Sans MS" pitchFamily="66" charset="0"/>
              </a:rPr>
              <a:t>	</a:t>
            </a:r>
            <a:r>
              <a:rPr lang="en-GB" sz="6000" b="1" dirty="0" smtClean="0">
                <a:solidFill>
                  <a:srgbClr val="0070C0"/>
                </a:solidFill>
                <a:latin typeface="Comic Sans MS" pitchFamily="66" charset="0"/>
              </a:rPr>
              <a:t>MESS ETHICS</a:t>
            </a:r>
            <a:endParaRPr lang="en-GB" sz="3600" b="1" dirty="0" smtClean="0">
              <a:solidFill>
                <a:srgbClr val="0070C0"/>
              </a:solidFill>
              <a:latin typeface="Comic Sans MS" pitchFamily="66" charset="0"/>
            </a:endParaRPr>
          </a:p>
          <a:p>
            <a:endParaRPr lang="en-US" sz="2800" b="1" u="sng" dirty="0">
              <a:solidFill>
                <a:srgbClr val="0070C0"/>
              </a:solidFill>
              <a:latin typeface="Comic Sans MS" pitchFamily="66" charset="0"/>
            </a:endParaRPr>
          </a:p>
          <a:p>
            <a:r>
              <a:rPr lang="en-US" sz="2800" b="1" dirty="0" smtClean="0">
                <a:solidFill>
                  <a:srgbClr val="0070C0"/>
                </a:solidFill>
                <a:latin typeface="Comic Sans MS" pitchFamily="66" charset="0"/>
              </a:rPr>
              <a:t>			</a:t>
            </a:r>
            <a:r>
              <a:rPr lang="en-US" sz="4000" b="1" dirty="0" smtClean="0">
                <a:solidFill>
                  <a:srgbClr val="0070C0"/>
                </a:solidFill>
                <a:latin typeface="Comic Sans MS" pitchFamily="66" charset="0"/>
              </a:rPr>
              <a:t>     </a:t>
            </a:r>
          </a:p>
          <a:p>
            <a:endParaRPr lang="en-US" sz="700" b="1" dirty="0">
              <a:solidFill>
                <a:srgbClr val="0070C0"/>
              </a:solidFill>
              <a:latin typeface="Comic Sans MS" pitchFamily="66" charset="0"/>
            </a:endParaRPr>
          </a:p>
          <a:p>
            <a:r>
              <a:rPr lang="en-US" sz="4000" b="1" dirty="0" smtClean="0">
                <a:solidFill>
                  <a:srgbClr val="0070C0"/>
                </a:solidFill>
                <a:latin typeface="Comic Sans MS" pitchFamily="66" charset="0"/>
              </a:rPr>
              <a:t>		  </a:t>
            </a:r>
          </a:p>
          <a:p>
            <a:r>
              <a:rPr lang="en-US" sz="4000" b="1" dirty="0">
                <a:solidFill>
                  <a:srgbClr val="0070C0"/>
                </a:solidFill>
                <a:latin typeface="Comic Sans MS" pitchFamily="66" charset="0"/>
              </a:rPr>
              <a:t>	</a:t>
            </a:r>
            <a:r>
              <a:rPr lang="en-US" sz="4000" b="1" dirty="0" smtClean="0">
                <a:solidFill>
                  <a:srgbClr val="0070C0"/>
                </a:solidFill>
                <a:latin typeface="Comic Sans MS" pitchFamily="66" charset="0"/>
              </a:rPr>
              <a:t>	</a:t>
            </a:r>
          </a:p>
          <a:p>
            <a:r>
              <a:rPr lang="en-US" sz="4000" b="1" dirty="0">
                <a:solidFill>
                  <a:srgbClr val="0070C0"/>
                </a:solidFill>
                <a:latin typeface="Comic Sans MS" pitchFamily="66" charset="0"/>
              </a:rPr>
              <a:t>	</a:t>
            </a:r>
            <a:r>
              <a:rPr lang="en-US" sz="4000" b="1" smtClean="0">
                <a:solidFill>
                  <a:srgbClr val="0070C0"/>
                </a:solidFill>
                <a:latin typeface="Comic Sans MS" pitchFamily="66" charset="0"/>
              </a:rPr>
              <a:t>	</a:t>
            </a:r>
            <a:endParaRPr lang="en-US" sz="4000" b="1" dirty="0" smtClean="0">
              <a:solidFill>
                <a:srgbClr val="0070C0"/>
              </a:solidFill>
              <a:latin typeface="Comic Sans MS" pitchFamily="66" charset="0"/>
            </a:endParaRPr>
          </a:p>
        </p:txBody>
      </p:sp>
      <p:grpSp>
        <p:nvGrpSpPr>
          <p:cNvPr id="5" name="Group 4"/>
          <p:cNvGrpSpPr/>
          <p:nvPr/>
        </p:nvGrpSpPr>
        <p:grpSpPr>
          <a:xfrm>
            <a:off x="71438" y="0"/>
            <a:ext cx="500034" cy="6858000"/>
            <a:chOff x="71438" y="0"/>
            <a:chExt cx="500034" cy="6858000"/>
          </a:xfrm>
        </p:grpSpPr>
        <p:sp>
          <p:nvSpPr>
            <p:cNvPr id="6" name="Rectangle 5"/>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 name="Group 19"/>
          <p:cNvGrpSpPr/>
          <p:nvPr/>
        </p:nvGrpSpPr>
        <p:grpSpPr>
          <a:xfrm flipH="1">
            <a:off x="8572560" y="-24"/>
            <a:ext cx="500034" cy="6858000"/>
            <a:chOff x="71438" y="0"/>
            <a:chExt cx="500034" cy="6858000"/>
          </a:xfrm>
        </p:grpSpPr>
        <p:sp>
          <p:nvSpPr>
            <p:cNvPr id="21" name="Rectangle 20"/>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Parallelogram 33"/>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anim calcmode="lin" valueType="num">
                                      <p:cBhvr additive="base">
                                        <p:cTn id="1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4" fill="hold" nodeType="after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 calcmode="lin" valueType="num">
                                      <p:cBhvr additive="base">
                                        <p:cTn id="16"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000"/>
                            </p:stCondLst>
                            <p:childTnLst>
                              <p:par>
                                <p:cTn id="19" presetID="2" presetClass="entr" presetSubtype="4" fill="hold" nodeType="after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 calcmode="lin" valueType="num">
                                      <p:cBhvr additive="base">
                                        <p:cTn id="2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049" name="Rectangle 1"/>
          <p:cNvSpPr>
            <a:spLocks noChangeArrowheads="1"/>
          </p:cNvSpPr>
          <p:nvPr/>
        </p:nvSpPr>
        <p:spPr bwMode="auto">
          <a:xfrm>
            <a:off x="785786" y="857232"/>
            <a:ext cx="764386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temporary member can have a say in the running of the Mess for the duration of his stay. He shall pay for the use of all Mess facilities, but is not however qualified to vote or be voted for into the Mess committee.</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2049">
                                            <p:txEl>
                                              <p:pRg st="0" end="0"/>
                                            </p:txEl>
                                          </p:spTgt>
                                        </p:tgtEl>
                                        <p:attrNameLst>
                                          <p:attrName>style.visibility</p:attrName>
                                        </p:attrNameLst>
                                      </p:cBhvr>
                                      <p:to>
                                        <p:strVal val="visible"/>
                                      </p:to>
                                    </p:set>
                                    <p:animEffect transition="in" filter="strips(downLeft)">
                                      <p:cBhvr>
                                        <p:cTn id="7" dur="500"/>
                                        <p:tgtEl>
                                          <p:spTgt spid="20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8785" name="Rectangle 1"/>
          <p:cNvSpPr>
            <a:spLocks noChangeArrowheads="1"/>
          </p:cNvSpPr>
          <p:nvPr/>
        </p:nvSpPr>
        <p:spPr bwMode="auto">
          <a:xfrm>
            <a:off x="571472" y="214290"/>
            <a:ext cx="792961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Inability to finish the drink within the given time shall result in a fine.</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The new officer shall be required to answer some questions and tell the members about himself.</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He will be required to march both in slow and in quick time.</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With all these done, the new officers shall become a full member of the mess.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118785">
                                            <p:txEl>
                                              <p:pRg st="0" end="0"/>
                                            </p:txEl>
                                          </p:spTgt>
                                        </p:tgtEl>
                                        <p:attrNameLst>
                                          <p:attrName>style.visibility</p:attrName>
                                        </p:attrNameLst>
                                      </p:cBhvr>
                                      <p:to>
                                        <p:strVal val="visible"/>
                                      </p:to>
                                    </p:set>
                                    <p:anim calcmode="lin" valueType="num">
                                      <p:cBhvr>
                                        <p:cTn id="7" dur="500" fill="hold"/>
                                        <p:tgtEl>
                                          <p:spTgt spid="118785">
                                            <p:txEl>
                                              <p:pRg st="0" end="0"/>
                                            </p:txEl>
                                          </p:spTgt>
                                        </p:tgtEl>
                                        <p:attrNameLst>
                                          <p:attrName>ppt_x</p:attrName>
                                        </p:attrNameLst>
                                      </p:cBhvr>
                                      <p:tavLst>
                                        <p:tav tm="0">
                                          <p:val>
                                            <p:strVal val="#ppt_x-.2"/>
                                          </p:val>
                                        </p:tav>
                                        <p:tav tm="100000">
                                          <p:val>
                                            <p:strVal val="#ppt_x"/>
                                          </p:val>
                                        </p:tav>
                                      </p:tavLst>
                                    </p:anim>
                                    <p:anim calcmode="lin" valueType="num">
                                      <p:cBhvr>
                                        <p:cTn id="8" dur="500" fill="hold"/>
                                        <p:tgtEl>
                                          <p:spTgt spid="11878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500"/>
                                        <p:tgtEl>
                                          <p:spTgt spid="118785">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118785">
                                            <p:txEl>
                                              <p:pRg st="1" end="1"/>
                                            </p:txEl>
                                          </p:spTgt>
                                        </p:tgtEl>
                                        <p:attrNameLst>
                                          <p:attrName>style.visibility</p:attrName>
                                        </p:attrNameLst>
                                      </p:cBhvr>
                                      <p:to>
                                        <p:strVal val="visible"/>
                                      </p:to>
                                    </p:set>
                                    <p:anim calcmode="lin" valueType="num">
                                      <p:cBhvr>
                                        <p:cTn id="12" dur="1000" fill="hold"/>
                                        <p:tgtEl>
                                          <p:spTgt spid="118785">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11878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18785">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118785">
                                            <p:txEl>
                                              <p:pRg st="2" end="2"/>
                                            </p:txEl>
                                          </p:spTgt>
                                        </p:tgtEl>
                                        <p:attrNameLst>
                                          <p:attrName>style.visibility</p:attrName>
                                        </p:attrNameLst>
                                      </p:cBhvr>
                                      <p:to>
                                        <p:strVal val="visible"/>
                                      </p:to>
                                    </p:set>
                                    <p:anim calcmode="lin" valueType="num">
                                      <p:cBhvr>
                                        <p:cTn id="17" dur="1000" fill="hold"/>
                                        <p:tgtEl>
                                          <p:spTgt spid="118785">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11878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18785">
                                            <p:txEl>
                                              <p:pRg st="2" end="2"/>
                                            </p:txEl>
                                          </p:spTgt>
                                        </p:tgtEl>
                                      </p:cBhvr>
                                    </p:animEffect>
                                  </p:childTnLst>
                                </p:cTn>
                              </p:par>
                              <p:par>
                                <p:cTn id="20" presetID="29" presetClass="entr" presetSubtype="0" fill="hold" nodeType="withEffect">
                                  <p:stCondLst>
                                    <p:cond delay="0"/>
                                  </p:stCondLst>
                                  <p:childTnLst>
                                    <p:set>
                                      <p:cBhvr>
                                        <p:cTn id="21" dur="1" fill="hold">
                                          <p:stCondLst>
                                            <p:cond delay="0"/>
                                          </p:stCondLst>
                                        </p:cTn>
                                        <p:tgtEl>
                                          <p:spTgt spid="118785">
                                            <p:txEl>
                                              <p:pRg st="3" end="3"/>
                                            </p:txEl>
                                          </p:spTgt>
                                        </p:tgtEl>
                                        <p:attrNameLst>
                                          <p:attrName>style.visibility</p:attrName>
                                        </p:attrNameLst>
                                      </p:cBhvr>
                                      <p:to>
                                        <p:strVal val="visible"/>
                                      </p:to>
                                    </p:set>
                                    <p:anim calcmode="lin" valueType="num">
                                      <p:cBhvr>
                                        <p:cTn id="22" dur="1000" fill="hold"/>
                                        <p:tgtEl>
                                          <p:spTgt spid="118785">
                                            <p:txEl>
                                              <p:pRg st="3" end="3"/>
                                            </p:txEl>
                                          </p:spTgt>
                                        </p:tgtEl>
                                        <p:attrNameLst>
                                          <p:attrName>ppt_x</p:attrName>
                                        </p:attrNameLst>
                                      </p:cBhvr>
                                      <p:tavLst>
                                        <p:tav tm="0">
                                          <p:val>
                                            <p:strVal val="#ppt_x-.2"/>
                                          </p:val>
                                        </p:tav>
                                        <p:tav tm="100000">
                                          <p:val>
                                            <p:strVal val="#ppt_x"/>
                                          </p:val>
                                        </p:tav>
                                      </p:tavLst>
                                    </p:anim>
                                    <p:anim calcmode="lin" valueType="num">
                                      <p:cBhvr>
                                        <p:cTn id="23" dur="1000" fill="hold"/>
                                        <p:tgtEl>
                                          <p:spTgt spid="11878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187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7761" name="Rectangle 1"/>
          <p:cNvSpPr>
            <a:spLocks noChangeArrowheads="1"/>
          </p:cNvSpPr>
          <p:nvPr/>
        </p:nvSpPr>
        <p:spPr bwMode="auto">
          <a:xfrm>
            <a:off x="642910" y="428604"/>
            <a:ext cx="785814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INITIATION OF NEW HONORARY </a:t>
            </a:r>
          </a:p>
          <a:p>
            <a:pPr marL="0" marR="0" lvl="0" indent="0" algn="l" defTabSz="914400" rtl="0" eaLnBrk="1" fontAlgn="base" latinLnBrk="0" hangingPunct="1">
              <a:lnSpc>
                <a:spcPct val="100000"/>
              </a:lnSpc>
              <a:spcBef>
                <a:spcPct val="0"/>
              </a:spcBef>
              <a:spcAft>
                <a:spcPct val="0"/>
              </a:spcAft>
              <a:buClrTx/>
              <a:buSzTx/>
              <a:buFontTx/>
              <a:buNone/>
              <a:tabLst/>
            </a:pPr>
            <a:endParaRPr lang="en-GB" sz="1600" b="1" u="sng"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MEMBERS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honorary members whose applications for membership of the mess have been approved shall be initiated into the mess. The following procedures shall be observed.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The initiation shall take place during a get-together,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The new member(s) shall be required to stand up while his/their curricular vitae is/are read.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17761"/>
                                        </p:tgtEl>
                                        <p:attrNameLst>
                                          <p:attrName>style.visibility</p:attrName>
                                        </p:attrNameLst>
                                      </p:cBhvr>
                                      <p:to>
                                        <p:strVal val="visible"/>
                                      </p:to>
                                    </p:set>
                                    <p:animEffect transition="in" filter="fade">
                                      <p:cBhvr>
                                        <p:cTn id="7" dur="500"/>
                                        <p:tgtEl>
                                          <p:spTgt spid="117761"/>
                                        </p:tgtEl>
                                      </p:cBhvr>
                                    </p:animEffect>
                                    <p:anim calcmode="lin" valueType="num">
                                      <p:cBhvr>
                                        <p:cTn id="8" dur="500" fill="hold"/>
                                        <p:tgtEl>
                                          <p:spTgt spid="117761"/>
                                        </p:tgtEl>
                                        <p:attrNameLst>
                                          <p:attrName>style.rotation</p:attrName>
                                        </p:attrNameLst>
                                      </p:cBhvr>
                                      <p:tavLst>
                                        <p:tav tm="0">
                                          <p:val>
                                            <p:fltVal val="720"/>
                                          </p:val>
                                        </p:tav>
                                        <p:tav tm="100000">
                                          <p:val>
                                            <p:fltVal val="0"/>
                                          </p:val>
                                        </p:tav>
                                      </p:tavLst>
                                    </p:anim>
                                    <p:anim calcmode="lin" valueType="num">
                                      <p:cBhvr>
                                        <p:cTn id="9" dur="500" fill="hold"/>
                                        <p:tgtEl>
                                          <p:spTgt spid="117761"/>
                                        </p:tgtEl>
                                        <p:attrNameLst>
                                          <p:attrName>ppt_h</p:attrName>
                                        </p:attrNameLst>
                                      </p:cBhvr>
                                      <p:tavLst>
                                        <p:tav tm="0">
                                          <p:val>
                                            <p:fltVal val="0"/>
                                          </p:val>
                                        </p:tav>
                                        <p:tav tm="100000">
                                          <p:val>
                                            <p:strVal val="#ppt_h"/>
                                          </p:val>
                                        </p:tav>
                                      </p:tavLst>
                                    </p:anim>
                                    <p:anim calcmode="lin" valueType="num">
                                      <p:cBhvr>
                                        <p:cTn id="10" dur="500" fill="hold"/>
                                        <p:tgtEl>
                                          <p:spTgt spid="11776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1"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6737" name="Rectangle 1"/>
          <p:cNvSpPr>
            <a:spLocks noChangeArrowheads="1"/>
          </p:cNvSpPr>
          <p:nvPr/>
        </p:nvSpPr>
        <p:spPr bwMode="auto">
          <a:xfrm>
            <a:off x="642910" y="363915"/>
            <a:ext cx="778674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members shall be required to sing the National Anthem and recite the Pledge.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 He will be required to answer a few questions.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 The honorary member shall then be presented with his membership card.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 One of the newly initiated honorary members shall be required to give a vote of thanks on behalf of others.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With this done, the new members shall become honorary members of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16737"/>
                                        </p:tgtEl>
                                        <p:attrNameLst>
                                          <p:attrName>style.visibility</p:attrName>
                                        </p:attrNameLst>
                                      </p:cBhvr>
                                      <p:to>
                                        <p:strVal val="visible"/>
                                      </p:to>
                                    </p:set>
                                    <p:animEffect transition="in" filter="wheel(4)">
                                      <p:cBhvr>
                                        <p:cTn id="7" dur="500"/>
                                        <p:tgtEl>
                                          <p:spTgt spid="1167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7"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5713" name="Rectangle 1"/>
          <p:cNvSpPr>
            <a:spLocks noChangeArrowheads="1"/>
          </p:cNvSpPr>
          <p:nvPr/>
        </p:nvSpPr>
        <p:spPr bwMode="auto">
          <a:xfrm>
            <a:off x="642910" y="785794"/>
            <a:ext cx="792961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above procedure does not apply to those granted automatic honorary membership of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PROMOTION</a:t>
            </a:r>
            <a:endPar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formal decoration of promoted officers shall be done in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The PMC shall fix the time and date after necessary papers have been published on the order of the patron.</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15713"/>
                                        </p:tgtEl>
                                        <p:attrNameLst>
                                          <p:attrName>style.visibility</p:attrName>
                                        </p:attrNameLst>
                                      </p:cBhvr>
                                      <p:to>
                                        <p:strVal val="visible"/>
                                      </p:to>
                                    </p:set>
                                    <p:anim calcmode="lin" valueType="num">
                                      <p:cBhvr>
                                        <p:cTn id="7" dur="500" fill="hold"/>
                                        <p:tgtEl>
                                          <p:spTgt spid="115713"/>
                                        </p:tgtEl>
                                        <p:attrNameLst>
                                          <p:attrName>ppt_w</p:attrName>
                                        </p:attrNameLst>
                                      </p:cBhvr>
                                      <p:tavLst>
                                        <p:tav tm="0" fmla="#ppt_w*sin(2.5*pi*$)">
                                          <p:val>
                                            <p:fltVal val="0"/>
                                          </p:val>
                                        </p:tav>
                                        <p:tav tm="100000">
                                          <p:val>
                                            <p:fltVal val="1"/>
                                          </p:val>
                                        </p:tav>
                                      </p:tavLst>
                                    </p:anim>
                                    <p:anim calcmode="lin" valueType="num">
                                      <p:cBhvr>
                                        <p:cTn id="8" dur="500" fill="hold"/>
                                        <p:tgtEl>
                                          <p:spTgt spid="1157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3"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4689" name="Rectangle 1"/>
          <p:cNvSpPr>
            <a:spLocks noChangeArrowheads="1"/>
          </p:cNvSpPr>
          <p:nvPr/>
        </p:nvSpPr>
        <p:spPr bwMode="auto">
          <a:xfrm>
            <a:off x="714348" y="285728"/>
            <a:ext cx="78581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promoted officers shall finance the ceremony but the mess may supplement on the directive of the PMC.</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Families and friends of the promoted officer(s) may be invited.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The mess Secretary shall read the citation.</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The Patron, Directors, PMC and any other senior officers present shall conduct the decoration of the officer(s) concerned.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This shall be followed by a toast.</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114689">
                                            <p:txEl>
                                              <p:pRg st="0" end="0"/>
                                            </p:txEl>
                                          </p:spTgt>
                                        </p:tgtEl>
                                        <p:attrNameLst>
                                          <p:attrName>style.visibility</p:attrName>
                                        </p:attrNameLst>
                                      </p:cBhvr>
                                      <p:to>
                                        <p:strVal val="visible"/>
                                      </p:to>
                                    </p:set>
                                    <p:animEffect transition="in" filter="plus(in)">
                                      <p:cBhvr>
                                        <p:cTn id="7" dur="500"/>
                                        <p:tgtEl>
                                          <p:spTgt spid="114689">
                                            <p:txEl>
                                              <p:pRg st="0" end="0"/>
                                            </p:txEl>
                                          </p:spTgt>
                                        </p:tgtEl>
                                      </p:cBhvr>
                                    </p:animEffect>
                                  </p:childTnLst>
                                </p:cTn>
                              </p:par>
                            </p:childTnLst>
                          </p:cTn>
                        </p:par>
                        <p:par>
                          <p:cTn id="8" fill="hold">
                            <p:stCondLst>
                              <p:cond delay="500"/>
                            </p:stCondLst>
                            <p:childTnLst>
                              <p:par>
                                <p:cTn id="9" presetID="13" presetClass="entr" presetSubtype="16" fill="hold" nodeType="afterEffect">
                                  <p:stCondLst>
                                    <p:cond delay="0"/>
                                  </p:stCondLst>
                                  <p:childTnLst>
                                    <p:set>
                                      <p:cBhvr>
                                        <p:cTn id="10" dur="1" fill="hold">
                                          <p:stCondLst>
                                            <p:cond delay="0"/>
                                          </p:stCondLst>
                                        </p:cTn>
                                        <p:tgtEl>
                                          <p:spTgt spid="114689">
                                            <p:txEl>
                                              <p:pRg st="1" end="1"/>
                                            </p:txEl>
                                          </p:spTgt>
                                        </p:tgtEl>
                                        <p:attrNameLst>
                                          <p:attrName>style.visibility</p:attrName>
                                        </p:attrNameLst>
                                      </p:cBhvr>
                                      <p:to>
                                        <p:strVal val="visible"/>
                                      </p:to>
                                    </p:set>
                                    <p:animEffect transition="in" filter="plus(in)">
                                      <p:cBhvr>
                                        <p:cTn id="11" dur="500"/>
                                        <p:tgtEl>
                                          <p:spTgt spid="114689">
                                            <p:txEl>
                                              <p:pRg st="1" end="1"/>
                                            </p:txEl>
                                          </p:spTgt>
                                        </p:tgtEl>
                                      </p:cBhvr>
                                    </p:animEffect>
                                  </p:childTnLst>
                                </p:cTn>
                              </p:par>
                            </p:childTnLst>
                          </p:cTn>
                        </p:par>
                        <p:par>
                          <p:cTn id="12" fill="hold">
                            <p:stCondLst>
                              <p:cond delay="1000"/>
                            </p:stCondLst>
                            <p:childTnLst>
                              <p:par>
                                <p:cTn id="13" presetID="13" presetClass="entr" presetSubtype="16" fill="hold" nodeType="afterEffect">
                                  <p:stCondLst>
                                    <p:cond delay="0"/>
                                  </p:stCondLst>
                                  <p:childTnLst>
                                    <p:set>
                                      <p:cBhvr>
                                        <p:cTn id="14" dur="1" fill="hold">
                                          <p:stCondLst>
                                            <p:cond delay="0"/>
                                          </p:stCondLst>
                                        </p:cTn>
                                        <p:tgtEl>
                                          <p:spTgt spid="114689">
                                            <p:txEl>
                                              <p:pRg st="2" end="2"/>
                                            </p:txEl>
                                          </p:spTgt>
                                        </p:tgtEl>
                                        <p:attrNameLst>
                                          <p:attrName>style.visibility</p:attrName>
                                        </p:attrNameLst>
                                      </p:cBhvr>
                                      <p:to>
                                        <p:strVal val="visible"/>
                                      </p:to>
                                    </p:set>
                                    <p:animEffect transition="in" filter="plus(in)">
                                      <p:cBhvr>
                                        <p:cTn id="15" dur="500"/>
                                        <p:tgtEl>
                                          <p:spTgt spid="114689">
                                            <p:txEl>
                                              <p:pRg st="2" end="2"/>
                                            </p:txEl>
                                          </p:spTgt>
                                        </p:tgtEl>
                                      </p:cBhvr>
                                    </p:animEffect>
                                  </p:childTnLst>
                                </p:cTn>
                              </p:par>
                            </p:childTnLst>
                          </p:cTn>
                        </p:par>
                        <p:par>
                          <p:cTn id="16" fill="hold">
                            <p:stCondLst>
                              <p:cond delay="1500"/>
                            </p:stCondLst>
                            <p:childTnLst>
                              <p:par>
                                <p:cTn id="17" presetID="13" presetClass="entr" presetSubtype="16" fill="hold" nodeType="afterEffect">
                                  <p:stCondLst>
                                    <p:cond delay="0"/>
                                  </p:stCondLst>
                                  <p:childTnLst>
                                    <p:set>
                                      <p:cBhvr>
                                        <p:cTn id="18" dur="1" fill="hold">
                                          <p:stCondLst>
                                            <p:cond delay="0"/>
                                          </p:stCondLst>
                                        </p:cTn>
                                        <p:tgtEl>
                                          <p:spTgt spid="114689">
                                            <p:txEl>
                                              <p:pRg st="3" end="3"/>
                                            </p:txEl>
                                          </p:spTgt>
                                        </p:tgtEl>
                                        <p:attrNameLst>
                                          <p:attrName>style.visibility</p:attrName>
                                        </p:attrNameLst>
                                      </p:cBhvr>
                                      <p:to>
                                        <p:strVal val="visible"/>
                                      </p:to>
                                    </p:set>
                                    <p:animEffect transition="in" filter="plus(in)">
                                      <p:cBhvr>
                                        <p:cTn id="19" dur="500"/>
                                        <p:tgtEl>
                                          <p:spTgt spid="114689">
                                            <p:txEl>
                                              <p:pRg st="3" end="3"/>
                                            </p:txEl>
                                          </p:spTgt>
                                        </p:tgtEl>
                                      </p:cBhvr>
                                    </p:animEffect>
                                  </p:childTnLst>
                                </p:cTn>
                              </p:par>
                            </p:childTnLst>
                          </p:cTn>
                        </p:par>
                        <p:par>
                          <p:cTn id="20" fill="hold">
                            <p:stCondLst>
                              <p:cond delay="2000"/>
                            </p:stCondLst>
                            <p:childTnLst>
                              <p:par>
                                <p:cTn id="21" presetID="13" presetClass="entr" presetSubtype="16" fill="hold" nodeType="afterEffect">
                                  <p:stCondLst>
                                    <p:cond delay="0"/>
                                  </p:stCondLst>
                                  <p:childTnLst>
                                    <p:set>
                                      <p:cBhvr>
                                        <p:cTn id="22" dur="1" fill="hold">
                                          <p:stCondLst>
                                            <p:cond delay="0"/>
                                          </p:stCondLst>
                                        </p:cTn>
                                        <p:tgtEl>
                                          <p:spTgt spid="114689">
                                            <p:txEl>
                                              <p:pRg st="4" end="4"/>
                                            </p:txEl>
                                          </p:spTgt>
                                        </p:tgtEl>
                                        <p:attrNameLst>
                                          <p:attrName>style.visibility</p:attrName>
                                        </p:attrNameLst>
                                      </p:cBhvr>
                                      <p:to>
                                        <p:strVal val="visible"/>
                                      </p:to>
                                    </p:set>
                                    <p:animEffect transition="in" filter="plus(in)">
                                      <p:cBhvr>
                                        <p:cTn id="23" dur="500"/>
                                        <p:tgtEl>
                                          <p:spTgt spid="11468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3665" name="Rectangle 1"/>
          <p:cNvSpPr>
            <a:spLocks noChangeArrowheads="1"/>
          </p:cNvSpPr>
          <p:nvPr/>
        </p:nvSpPr>
        <p:spPr bwMode="auto">
          <a:xfrm>
            <a:off x="642910" y="857232"/>
            <a:ext cx="792958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WINNING –OF: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101</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committee shall make arrangement for Drinking </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off retiring officers.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A cocktail party shall take place for this ceremony.</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Special levies may be imposed a members for such occasions.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113665"/>
                                        </p:tgtEl>
                                        <p:attrNameLst>
                                          <p:attrName>style.visibility</p:attrName>
                                        </p:attrNameLst>
                                      </p:cBhvr>
                                      <p:to>
                                        <p:strVal val="visible"/>
                                      </p:to>
                                    </p:set>
                                    <p:animEffect transition="in" filter="fade">
                                      <p:cBhvr>
                                        <p:cTn id="7" dur="500"/>
                                        <p:tgtEl>
                                          <p:spTgt spid="113665"/>
                                        </p:tgtEl>
                                      </p:cBhvr>
                                    </p:animEffect>
                                    <p:anim calcmode="lin" valueType="num">
                                      <p:cBhvr>
                                        <p:cTn id="8" dur="500" fill="hold"/>
                                        <p:tgtEl>
                                          <p:spTgt spid="113665"/>
                                        </p:tgtEl>
                                        <p:attrNameLst>
                                          <p:attrName>ppt_x</p:attrName>
                                        </p:attrNameLst>
                                      </p:cBhvr>
                                      <p:tavLst>
                                        <p:tav tm="0">
                                          <p:val>
                                            <p:strVal val="#ppt_x-.1"/>
                                          </p:val>
                                        </p:tav>
                                        <p:tav tm="100000">
                                          <p:val>
                                            <p:strVal val="#ppt_x"/>
                                          </p:val>
                                        </p:tav>
                                      </p:tavLst>
                                    </p:anim>
                                    <p:anim calcmode="lin" valueType="num">
                                      <p:cBhvr>
                                        <p:cTn id="9"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5"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2641" name="Rectangle 1"/>
          <p:cNvSpPr>
            <a:spLocks noChangeArrowheads="1"/>
          </p:cNvSpPr>
          <p:nvPr/>
        </p:nvSpPr>
        <p:spPr bwMode="auto">
          <a:xfrm>
            <a:off x="642910" y="214290"/>
            <a:ext cx="7929586"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SECURITY OF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1O3</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Provost and Intelligence units shall be responsible for providing personnel for the policing of the internal perimeter of the mess during scheduled activities.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104</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and the Mess committee members shall supervise and oversee the security of members and guests of the mess during the functions.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12641"/>
                                        </p:tgtEl>
                                        <p:attrNameLst>
                                          <p:attrName>style.visibility</p:attrName>
                                        </p:attrNameLst>
                                      </p:cBhvr>
                                      <p:to>
                                        <p:strVal val="visible"/>
                                      </p:to>
                                    </p:set>
                                    <p:animEffect transition="in" filter="plus(in)">
                                      <p:cBhvr>
                                        <p:cTn id="7" dur="500"/>
                                        <p:tgtEl>
                                          <p:spTgt spid="112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1"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1617" name="Rectangle 1"/>
          <p:cNvSpPr>
            <a:spLocks noChangeArrowheads="1"/>
          </p:cNvSpPr>
          <p:nvPr/>
        </p:nvSpPr>
        <p:spPr bwMode="auto">
          <a:xfrm>
            <a:off x="642910" y="142852"/>
            <a:ext cx="7929618"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PUNISHMENT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105.</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Any member that contravenes any of these laws in this document shall be liable to fines and other punishments decided upon at the mess committee</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meeting.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PUNCTUALITY</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106.</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members must be punctual when attending mess functions. Absenteeism and lateness to mess functions shall be liable to fines as may be decided by the PMC. All mess official functions are COMACE</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parade. Nobody is allowed to come into the mess function when the patron is seated.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11617"/>
                                        </p:tgtEl>
                                        <p:attrNameLst>
                                          <p:attrName>style.visibility</p:attrName>
                                        </p:attrNameLst>
                                      </p:cBhvr>
                                      <p:to>
                                        <p:strVal val="visible"/>
                                      </p:to>
                                    </p:set>
                                    <p:animEffect transition="in" filter="wheel(4)">
                                      <p:cBhvr>
                                        <p:cTn id="7" dur="500"/>
                                        <p:tgtEl>
                                          <p:spTgt spid="111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7"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593" name="Rectangle 1"/>
          <p:cNvSpPr>
            <a:spLocks noChangeArrowheads="1"/>
          </p:cNvSpPr>
          <p:nvPr/>
        </p:nvSpPr>
        <p:spPr bwMode="auto">
          <a:xfrm>
            <a:off x="571472" y="214290"/>
            <a:ext cx="8001056"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GAMBLING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8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Gambling is not allowed in the mess. Such games as tombola which are played on their social merit are not considered as gambling as the money involved is limited and not considered to be exorbitant to put an officer in financial embarrassment.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GIFTS BY THE MESS</a:t>
            </a:r>
            <a:endParaRPr kumimoji="0" lang="en-GB" sz="20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may from time to time find it necessary to present gifts on occasion of members getting married, retiring from service, on posting out etc. the cost of such gift shall be born by members based on recommendation by the mess committee.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10593"/>
                                        </p:tgtEl>
                                        <p:attrNameLst>
                                          <p:attrName>style.visibility</p:attrName>
                                        </p:attrNameLst>
                                      </p:cBhvr>
                                      <p:to>
                                        <p:strVal val="visible"/>
                                      </p:to>
                                    </p:set>
                                    <p:animEffect transition="in" filter="strips(downLeft)">
                                      <p:cBhvr>
                                        <p:cTn id="7" dur="500"/>
                                        <p:tgtEl>
                                          <p:spTgt spid="110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3"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9569" name="Rectangle 1"/>
          <p:cNvSpPr>
            <a:spLocks noChangeArrowheads="1"/>
          </p:cNvSpPr>
          <p:nvPr/>
        </p:nvSpPr>
        <p:spPr bwMode="auto">
          <a:xfrm>
            <a:off x="571472" y="117693"/>
            <a:ext cx="792961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GIFTS AND DONATIONS TO THE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Gifts and donations made to the mess by members and non-members shall be made known to the mess by the mess secretary during a mess get-together. The decisions shall be made by the mess committee.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SUGGESTION BOX.</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suggestions, advice towards the improvement of the mess will be dropped in the suggestion box provided in the mess or with the mess secretary which will be read to the mess during the mess general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09569"/>
                                        </p:tgtEl>
                                        <p:attrNameLst>
                                          <p:attrName>style.visibility</p:attrName>
                                        </p:attrNameLst>
                                      </p:cBhvr>
                                      <p:to>
                                        <p:strVal val="visible"/>
                                      </p:to>
                                    </p:set>
                                    <p:animEffect transition="in" filter="randombar(horizontal)">
                                      <p:cBhvr>
                                        <p:cTn id="7" dur="1000"/>
                                        <p:tgtEl>
                                          <p:spTgt spid="1095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25" name="Rectangle 1"/>
          <p:cNvSpPr>
            <a:spLocks noChangeArrowheads="1"/>
          </p:cNvSpPr>
          <p:nvPr/>
        </p:nvSpPr>
        <p:spPr bwMode="auto">
          <a:xfrm>
            <a:off x="857224" y="571480"/>
            <a:ext cx="7643866"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ASSOCIATE MEMBERS</a:t>
            </a:r>
            <a:endParaRPr lang="en-GB" sz="3200"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1990725"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commissioned Officers of the Armed Forces, Police and Para-Military Organisation both serving and retired shall be regarded as associate members.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Associate Members are entitled to have access to the Mess facilities.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 Associate Member may attend organized official Mess functions on invitation only.</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blinds(horizontal)">
                                      <p:cBhvr>
                                        <p:cTn id="7" dur="500"/>
                                        <p:tgtEl>
                                          <p:spTgt spid="1025">
                                            <p:txEl>
                                              <p:pRg st="0" end="0"/>
                                            </p:txEl>
                                          </p:spTgt>
                                        </p:tgtEl>
                                      </p:cBhvr>
                                    </p:animEffect>
                                  </p:childTnLst>
                                </p:cTn>
                              </p:par>
                            </p:childTnLst>
                          </p:cTn>
                        </p:par>
                        <p:par>
                          <p:cTn id="8" fill="hold">
                            <p:stCondLst>
                              <p:cond delay="500"/>
                            </p:stCondLst>
                            <p:childTnLst>
                              <p:par>
                                <p:cTn id="9" presetID="18" presetClass="entr" presetSubtype="12" fill="hold" nodeType="afterEffect">
                                  <p:stCondLst>
                                    <p:cond delay="0"/>
                                  </p:stCondLst>
                                  <p:childTnLst>
                                    <p:set>
                                      <p:cBhvr>
                                        <p:cTn id="10" dur="1" fill="hold">
                                          <p:stCondLst>
                                            <p:cond delay="0"/>
                                          </p:stCondLst>
                                        </p:cTn>
                                        <p:tgtEl>
                                          <p:spTgt spid="1025">
                                            <p:txEl>
                                              <p:pRg st="2" end="2"/>
                                            </p:txEl>
                                          </p:spTgt>
                                        </p:tgtEl>
                                        <p:attrNameLst>
                                          <p:attrName>style.visibility</p:attrName>
                                        </p:attrNameLst>
                                      </p:cBhvr>
                                      <p:to>
                                        <p:strVal val="visible"/>
                                      </p:to>
                                    </p:set>
                                    <p:animEffect transition="in" filter="strips(downLeft)">
                                      <p:cBhvr>
                                        <p:cTn id="11" dur="500"/>
                                        <p:tgtEl>
                                          <p:spTgt spid="1025">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25">
                                            <p:txEl>
                                              <p:pRg st="3" end="3"/>
                                            </p:txEl>
                                          </p:spTgt>
                                        </p:tgtEl>
                                        <p:attrNameLst>
                                          <p:attrName>style.visibility</p:attrName>
                                        </p:attrNameLst>
                                      </p:cBhvr>
                                      <p:to>
                                        <p:strVal val="visible"/>
                                      </p:to>
                                    </p:set>
                                    <p:animEffect transition="in" filter="fade">
                                      <p:cBhvr>
                                        <p:cTn id="15" dur="500"/>
                                        <p:tgtEl>
                                          <p:spTgt spid="1025">
                                            <p:txEl>
                                              <p:pRg st="3" end="3"/>
                                            </p:txEl>
                                          </p:spTgt>
                                        </p:tgtEl>
                                      </p:cBhvr>
                                    </p:animEffect>
                                  </p:childTnLst>
                                </p:cTn>
                              </p:par>
                            </p:childTnLst>
                          </p:cTn>
                        </p:par>
                        <p:par>
                          <p:cTn id="16" fill="hold">
                            <p:stCondLst>
                              <p:cond delay="1500"/>
                            </p:stCondLst>
                            <p:childTnLst>
                              <p:par>
                                <p:cTn id="17" presetID="2" presetClass="entr" presetSubtype="4" fill="hold" nodeType="afterEffect">
                                  <p:stCondLst>
                                    <p:cond delay="0"/>
                                  </p:stCondLst>
                                  <p:childTnLst>
                                    <p:set>
                                      <p:cBhvr>
                                        <p:cTn id="18" dur="1" fill="hold">
                                          <p:stCondLst>
                                            <p:cond delay="0"/>
                                          </p:stCondLst>
                                        </p:cTn>
                                        <p:tgtEl>
                                          <p:spTgt spid="1025">
                                            <p:txEl>
                                              <p:pRg st="4" end="4"/>
                                            </p:txEl>
                                          </p:spTgt>
                                        </p:tgtEl>
                                        <p:attrNameLst>
                                          <p:attrName>style.visibility</p:attrName>
                                        </p:attrNameLst>
                                      </p:cBhvr>
                                      <p:to>
                                        <p:strVal val="visible"/>
                                      </p:to>
                                    </p:set>
                                    <p:anim calcmode="lin" valueType="num">
                                      <p:cBhvr additive="base">
                                        <p:cTn id="19" dur="500" fill="hold"/>
                                        <p:tgtEl>
                                          <p:spTgt spid="102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8545" name="Rectangle 1"/>
          <p:cNvSpPr>
            <a:spLocks noChangeArrowheads="1"/>
          </p:cNvSpPr>
          <p:nvPr/>
        </p:nvSpPr>
        <p:spPr bwMode="auto">
          <a:xfrm>
            <a:off x="642910" y="71414"/>
            <a:ext cx="785818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STAFF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111</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Barman and stewards on mess duty will wear the  authorized mess dress or such other dress as may be laid down from time. The mess Marshal is responsible for their turn out and discipline.</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112</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staff are not to be employed by members on errands outside the mess without the permission of the mess marshal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USE OF THE MESS BY INDIVIDUALS AND ORGANISATIONS</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113</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Individuals and organisations wishing to make use of the mess and it</a:t>
            </a:r>
            <a:r>
              <a:rPr kumimoji="0" lang="en-GB"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service shall be required to apply in writing seven days before the date required to the PMC. After consultation with other mess committee members, the PMC may give approval for such usage.</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08545"/>
                                        </p:tgtEl>
                                        <p:attrNameLst>
                                          <p:attrName>style.visibility</p:attrName>
                                        </p:attrNameLst>
                                      </p:cBhvr>
                                      <p:to>
                                        <p:strVal val="visible"/>
                                      </p:to>
                                    </p:set>
                                    <p:anim calcmode="lin" valueType="num">
                                      <p:cBhvr>
                                        <p:cTn id="7" dur="500" fill="hold"/>
                                        <p:tgtEl>
                                          <p:spTgt spid="108545"/>
                                        </p:tgtEl>
                                        <p:attrNameLst>
                                          <p:attrName>ppt_w</p:attrName>
                                        </p:attrNameLst>
                                      </p:cBhvr>
                                      <p:tavLst>
                                        <p:tav tm="0" fmla="#ppt_w*sin(2.5*pi*$)">
                                          <p:val>
                                            <p:fltVal val="0"/>
                                          </p:val>
                                        </p:tav>
                                        <p:tav tm="100000">
                                          <p:val>
                                            <p:fltVal val="1"/>
                                          </p:val>
                                        </p:tav>
                                      </p:tavLst>
                                    </p:anim>
                                    <p:anim calcmode="lin" valueType="num">
                                      <p:cBhvr>
                                        <p:cTn id="8" dur="500" fill="hold"/>
                                        <p:tgtEl>
                                          <p:spTgt spid="10854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5" grpId="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6561" name="Rectangle 1"/>
          <p:cNvSpPr>
            <a:spLocks noChangeArrowheads="1"/>
          </p:cNvSpPr>
          <p:nvPr/>
        </p:nvSpPr>
        <p:spPr bwMode="auto">
          <a:xfrm>
            <a:off x="642910" y="285728"/>
            <a:ext cx="785818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Such individuals and organisations shall be responsible for any damage to mess properties during such occasions. For no reason whatsoever would the mess or mess facilities be used without the permission of the PMC.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TABLE MANNER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115</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While in the mess, remember the following: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Do not pile up your plate with food. If you need more food, you can always have a second round.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Do no be sloppy and noisy while eating</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66561"/>
                                        </p:tgtEl>
                                        <p:attrNameLst>
                                          <p:attrName>style.visibility</p:attrName>
                                        </p:attrNameLst>
                                      </p:cBhvr>
                                      <p:to>
                                        <p:strVal val="visible"/>
                                      </p:to>
                                    </p:set>
                                    <p:animEffect transition="in" filter="strips(downLeft)">
                                      <p:cBhvr>
                                        <p:cTn id="7" dur="500"/>
                                        <p:tgtEl>
                                          <p:spTgt spid="66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1"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0049" name="Rectangle 1"/>
          <p:cNvSpPr>
            <a:spLocks noChangeArrowheads="1"/>
          </p:cNvSpPr>
          <p:nvPr/>
        </p:nvSpPr>
        <p:spPr bwMode="auto">
          <a:xfrm>
            <a:off x="785786" y="857232"/>
            <a:ext cx="764386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Do not lean across the table to get pepper or salt. Always ask the person next to you to pass the items to you.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 Noisy behaviour, clicking of glasses and talking in dialects not common to all members of the mess are bad manners.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30049"/>
                                        </p:tgtEl>
                                        <p:attrNameLst>
                                          <p:attrName>style.visibility</p:attrName>
                                        </p:attrNameLst>
                                      </p:cBhvr>
                                      <p:to>
                                        <p:strVal val="visible"/>
                                      </p:to>
                                    </p:set>
                                    <p:animEffect transition="in" filter="plus(in)">
                                      <p:cBhvr>
                                        <p:cTn id="7" dur="500"/>
                                        <p:tgtEl>
                                          <p:spTgt spid="130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49"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9025" name="Rectangle 1"/>
          <p:cNvSpPr>
            <a:spLocks noChangeArrowheads="1"/>
          </p:cNvSpPr>
          <p:nvPr/>
        </p:nvSpPr>
        <p:spPr bwMode="auto">
          <a:xfrm>
            <a:off x="714348" y="500042"/>
            <a:ext cx="778674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116</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It is not usual to mention ladies names in the mess, other than the names of Historical Persons. Obscene words, foul language are not allowed in the presence of ladies. Messes have by tradition a system of fining officers, for various breaches of mess customs and general etiquette, such breaches include: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Mentioning Ladies names in the Mess.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29025"/>
                                        </p:tgtEl>
                                        <p:attrNameLst>
                                          <p:attrName>style.visibility</p:attrName>
                                        </p:attrNameLst>
                                      </p:cBhvr>
                                      <p:to>
                                        <p:strVal val="visible"/>
                                      </p:to>
                                    </p:set>
                                    <p:animEffect transition="in" filter="randombar(horizontal)">
                                      <p:cBhvr>
                                        <p:cTn id="7" dur="500"/>
                                        <p:tgtEl>
                                          <p:spTgt spid="129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5"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2097" name="Rectangle 1"/>
          <p:cNvSpPr>
            <a:spLocks noChangeArrowheads="1"/>
          </p:cNvSpPr>
          <p:nvPr/>
        </p:nvSpPr>
        <p:spPr bwMode="auto">
          <a:xfrm>
            <a:off x="785786" y="714356"/>
            <a:ext cx="771530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GB" sz="4000" dirty="0" smtClean="0">
                <a:latin typeface="Comic Sans MS" pitchFamily="66" charset="0"/>
                <a:ea typeface="Calibri" pitchFamily="34" charset="0"/>
                <a:cs typeface="Times New Roman" pitchFamily="18" charset="0"/>
              </a:rPr>
              <a:t>b. </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Uttering obscene words.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Being improperly dressed</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Talking </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shop</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except in really urgent cases.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Telling long stories and so on.</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making and taking </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Bets</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the table.</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32097"/>
                                        </p:tgtEl>
                                        <p:attrNameLst>
                                          <p:attrName>style.visibility</p:attrName>
                                        </p:attrNameLst>
                                      </p:cBhvr>
                                      <p:to>
                                        <p:strVal val="visible"/>
                                      </p:to>
                                    </p:set>
                                    <p:anim calcmode="lin" valueType="num">
                                      <p:cBhvr>
                                        <p:cTn id="7" dur="1000" fill="hold"/>
                                        <p:tgtEl>
                                          <p:spTgt spid="132097"/>
                                        </p:tgtEl>
                                        <p:attrNameLst>
                                          <p:attrName>ppt_x</p:attrName>
                                        </p:attrNameLst>
                                      </p:cBhvr>
                                      <p:tavLst>
                                        <p:tav tm="0">
                                          <p:val>
                                            <p:strVal val="#ppt_x-.2"/>
                                          </p:val>
                                        </p:tav>
                                        <p:tav tm="100000">
                                          <p:val>
                                            <p:strVal val="#ppt_x"/>
                                          </p:val>
                                        </p:tav>
                                      </p:tavLst>
                                    </p:anim>
                                    <p:anim calcmode="lin" valueType="num">
                                      <p:cBhvr>
                                        <p:cTn id="8" dur="1000" fill="hold"/>
                                        <p:tgtEl>
                                          <p:spTgt spid="13209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2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7"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1073" name="Rectangle 1"/>
          <p:cNvSpPr>
            <a:spLocks noChangeArrowheads="1"/>
          </p:cNvSpPr>
          <p:nvPr/>
        </p:nvSpPr>
        <p:spPr bwMode="auto">
          <a:xfrm>
            <a:off x="714348" y="357166"/>
            <a:ext cx="7786742"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AMMENDMENTS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These rules and regulations are subject to amendment by members. The process of amendment shall include the following: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resolution for amendment shall be proposed in writing and supported by at least four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resolution shall be sent to the PMC, through the mess secretary, three days before the mess General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Amendments are made by a simple majority votes case.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31073"/>
                                        </p:tgtEl>
                                        <p:attrNameLst>
                                          <p:attrName>style.visibility</p:attrName>
                                        </p:attrNameLst>
                                      </p:cBhvr>
                                      <p:to>
                                        <p:strVal val="visible"/>
                                      </p:to>
                                    </p:set>
                                    <p:animEffect transition="in" filter="strips(downLeft)">
                                      <p:cBhvr>
                                        <p:cTn id="7" dur="500"/>
                                        <p:tgtEl>
                                          <p:spTgt spid="131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3"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4145" name="Rectangle 1"/>
          <p:cNvSpPr>
            <a:spLocks noChangeArrowheads="1"/>
          </p:cNvSpPr>
          <p:nvPr/>
        </p:nvSpPr>
        <p:spPr bwMode="auto">
          <a:xfrm>
            <a:off x="642910" y="642918"/>
            <a:ext cx="771530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3200" b="1" i="0" u="none" strike="noStrike" cap="none" normalizeH="0" baseline="0" dirty="0" smtClean="0">
                <a:ln>
                  <a:noFill/>
                </a:ln>
                <a:solidFill>
                  <a:srgbClr val="FF0000"/>
                </a:solidFill>
                <a:effectLst/>
                <a:latin typeface="Comic Sans MS" pitchFamily="66" charset="0"/>
                <a:ea typeface="Times New Roman" pitchFamily="18" charset="0"/>
                <a:cs typeface="Arial" pitchFamily="34" charset="0"/>
              </a:rPr>
              <a:t>CONCLUTION</a:t>
            </a:r>
            <a:endParaRPr kumimoji="0" lang="en-US" sz="2800" b="1" i="0" u="none" strike="noStrike" cap="none" normalizeH="0" baseline="0" dirty="0" smtClean="0">
              <a:ln>
                <a:noFill/>
              </a:ln>
              <a:solidFill>
                <a:srgbClr val="FF0000"/>
              </a:solidFill>
              <a:effectLst/>
              <a:latin typeface="Comic Sans MS" pitchFamily="66"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Officers’ mess and ethics are pre-guide line for all Commissioned Officers/ personnel, to freely interacts and socialize within all ranks  of the Officers </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134145">
                                            <p:txEl>
                                              <p:pRg st="0" end="0"/>
                                            </p:txEl>
                                          </p:spTgt>
                                        </p:tgtEl>
                                        <p:attrNameLst>
                                          <p:attrName>style.visibility</p:attrName>
                                        </p:attrNameLst>
                                      </p:cBhvr>
                                      <p:to>
                                        <p:strVal val="visible"/>
                                      </p:to>
                                    </p:set>
                                    <p:anim calcmode="lin" valueType="num">
                                      <p:cBhvr>
                                        <p:cTn id="7" dur="1000" fill="hold"/>
                                        <p:tgtEl>
                                          <p:spTgt spid="13414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3414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4145">
                                            <p:txEl>
                                              <p:pRg st="0" end="0"/>
                                            </p:txEl>
                                          </p:spTgt>
                                        </p:tgtEl>
                                      </p:cBhvr>
                                    </p:animEffect>
                                  </p:childTnLst>
                                </p:cTn>
                              </p:par>
                            </p:childTnLst>
                          </p:cTn>
                        </p:par>
                        <p:par>
                          <p:cTn id="10" fill="hold">
                            <p:stCondLst>
                              <p:cond delay="1000"/>
                            </p:stCondLst>
                            <p:childTnLst>
                              <p:par>
                                <p:cTn id="11" presetID="40" presetClass="entr" presetSubtype="0" fill="hold" nodeType="afterEffect">
                                  <p:stCondLst>
                                    <p:cond delay="0"/>
                                  </p:stCondLst>
                                  <p:iterate type="lt">
                                    <p:tmPct val="10000"/>
                                  </p:iterate>
                                  <p:childTnLst>
                                    <p:set>
                                      <p:cBhvr>
                                        <p:cTn id="12" dur="1" fill="hold">
                                          <p:stCondLst>
                                            <p:cond delay="0"/>
                                          </p:stCondLst>
                                        </p:cTn>
                                        <p:tgtEl>
                                          <p:spTgt spid="134145">
                                            <p:txEl>
                                              <p:pRg st="2" end="2"/>
                                            </p:txEl>
                                          </p:spTgt>
                                        </p:tgtEl>
                                        <p:attrNameLst>
                                          <p:attrName>style.visibility</p:attrName>
                                        </p:attrNameLst>
                                      </p:cBhvr>
                                      <p:to>
                                        <p:strVal val="visible"/>
                                      </p:to>
                                    </p:set>
                                    <p:animEffect transition="in" filter="fade">
                                      <p:cBhvr>
                                        <p:cTn id="13" dur="1000"/>
                                        <p:tgtEl>
                                          <p:spTgt spid="134145">
                                            <p:txEl>
                                              <p:pRg st="2" end="2"/>
                                            </p:txEl>
                                          </p:spTgt>
                                        </p:tgtEl>
                                      </p:cBhvr>
                                    </p:animEffect>
                                    <p:anim calcmode="lin" valueType="num">
                                      <p:cBhvr>
                                        <p:cTn id="14" dur="1000" fill="hold"/>
                                        <p:tgtEl>
                                          <p:spTgt spid="134145">
                                            <p:txEl>
                                              <p:pRg st="2" end="2"/>
                                            </p:txEl>
                                          </p:spTgt>
                                        </p:tgtEl>
                                        <p:attrNameLst>
                                          <p:attrName>ppt_x</p:attrName>
                                        </p:attrNameLst>
                                      </p:cBhvr>
                                      <p:tavLst>
                                        <p:tav tm="0">
                                          <p:val>
                                            <p:strVal val="#ppt_x-.1"/>
                                          </p:val>
                                        </p:tav>
                                        <p:tav tm="100000">
                                          <p:val>
                                            <p:strVal val="#ppt_x"/>
                                          </p:val>
                                        </p:tav>
                                      </p:tavLst>
                                    </p:anim>
                                    <p:anim calcmode="lin" valueType="num">
                                      <p:cBhvr>
                                        <p:cTn id="15" dur="1000" fill="hold"/>
                                        <p:tgtEl>
                                          <p:spTgt spid="13414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32" name="Picture 3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5786" y="285728"/>
            <a:ext cx="7429552" cy="5357849"/>
          </a:xfrm>
          <a:prstGeom prst="rect">
            <a:avLst/>
          </a:prstGeom>
          <a:noFill/>
          <a:ln>
            <a:noFill/>
          </a:ln>
        </p:spPr>
      </p:pic>
      <p:sp>
        <p:nvSpPr>
          <p:cNvPr id="33" name="Rectangle 32"/>
          <p:cNvSpPr/>
          <p:nvPr/>
        </p:nvSpPr>
        <p:spPr>
          <a:xfrm>
            <a:off x="1285852" y="500042"/>
            <a:ext cx="6643734" cy="5447645"/>
          </a:xfrm>
          <a:prstGeom prst="rect">
            <a:avLst/>
          </a:prstGeom>
        </p:spPr>
        <p:txBody>
          <a:bodyPr wrap="square">
            <a:spAutoFit/>
          </a:bodyPr>
          <a:lstStyle/>
          <a:p>
            <a:r>
              <a:rPr lang="en-US" sz="6600" dirty="0" smtClean="0">
                <a:solidFill>
                  <a:srgbClr val="FF0000"/>
                </a:solidFill>
                <a:latin typeface="Comic Sans MS" pitchFamily="66" charset="0"/>
              </a:rPr>
              <a:t>THANK YOU   	 	   </a:t>
            </a:r>
          </a:p>
          <a:p>
            <a:r>
              <a:rPr lang="en-US" sz="6600" dirty="0">
                <a:solidFill>
                  <a:srgbClr val="FF0000"/>
                </a:solidFill>
                <a:latin typeface="Comic Sans MS" pitchFamily="66" charset="0"/>
              </a:rPr>
              <a:t>	</a:t>
            </a:r>
            <a:r>
              <a:rPr lang="en-US" sz="6600" dirty="0" smtClean="0">
                <a:solidFill>
                  <a:srgbClr val="FF0000"/>
                </a:solidFill>
                <a:latin typeface="Comic Sans MS" pitchFamily="66" charset="0"/>
              </a:rPr>
              <a:t>     </a:t>
            </a:r>
            <a:r>
              <a:rPr lang="en-US" sz="7200" dirty="0" smtClean="0">
                <a:solidFill>
                  <a:srgbClr val="FF0000"/>
                </a:solidFill>
                <a:latin typeface="Comic Sans MS" pitchFamily="66" charset="0"/>
              </a:rPr>
              <a:t>FOR </a:t>
            </a:r>
          </a:p>
          <a:p>
            <a:endParaRPr lang="en-US" sz="7200" dirty="0">
              <a:solidFill>
                <a:srgbClr val="FF0000"/>
              </a:solidFill>
              <a:latin typeface="Comic Sans MS" pitchFamily="66" charset="0"/>
            </a:endParaRPr>
          </a:p>
          <a:p>
            <a:r>
              <a:rPr lang="en-US" sz="7200" dirty="0" smtClean="0">
                <a:solidFill>
                  <a:srgbClr val="FF0000"/>
                </a:solidFill>
                <a:latin typeface="Comic Sans MS" pitchFamily="66" charset="0"/>
              </a:rPr>
              <a:t>LISTENING</a:t>
            </a:r>
            <a:endParaRPr lang="en-GB" sz="7200" dirty="0">
              <a:solidFill>
                <a:srgbClr val="FF0000"/>
              </a:solidFill>
              <a:latin typeface="Comic Sans MS" pitchFamily="66"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afterEffect">
                                  <p:stCondLst>
                                    <p:cond delay="0"/>
                                  </p:stCondLst>
                                  <p:iterate type="lt">
                                    <p:tmPct val="50000"/>
                                  </p:iterate>
                                  <p:childTnLst>
                                    <p:set>
                                      <p:cBhvr>
                                        <p:cTn id="6" dur="1" fill="hold">
                                          <p:stCondLst>
                                            <p:cond delay="0"/>
                                          </p:stCondLst>
                                        </p:cTn>
                                        <p:tgtEl>
                                          <p:spTgt spid="33"/>
                                        </p:tgtEl>
                                        <p:attrNameLst>
                                          <p:attrName>style.visibility</p:attrName>
                                        </p:attrNameLst>
                                      </p:cBhvr>
                                      <p:to>
                                        <p:strVal val="visible"/>
                                      </p:to>
                                    </p:set>
                                    <p:set>
                                      <p:cBhvr>
                                        <p:cTn id="7" dur="228" fill="hold">
                                          <p:stCondLst>
                                            <p:cond delay="0"/>
                                          </p:stCondLst>
                                        </p:cTn>
                                        <p:tgtEl>
                                          <p:spTgt spid="33"/>
                                        </p:tgtEl>
                                        <p:attrNameLst>
                                          <p:attrName>style.rotation</p:attrName>
                                        </p:attrNameLst>
                                      </p:cBhvr>
                                      <p:to>
                                        <p:strVal val="-45.0"/>
                                      </p:to>
                                    </p:set>
                                    <p:anim calcmode="lin" valueType="num">
                                      <p:cBhvr>
                                        <p:cTn id="8" dur="228" fill="hold">
                                          <p:stCondLst>
                                            <p:cond delay="228"/>
                                          </p:stCondLst>
                                        </p:cTn>
                                        <p:tgtEl>
                                          <p:spTgt spid="33"/>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33"/>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33"/>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33"/>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6625" name="Rectangle 1"/>
          <p:cNvSpPr>
            <a:spLocks noChangeArrowheads="1"/>
          </p:cNvSpPr>
          <p:nvPr/>
        </p:nvSpPr>
        <p:spPr bwMode="auto">
          <a:xfrm>
            <a:off x="857224" y="285728"/>
            <a:ext cx="757242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 Associate Member shall have no say in the running of the Mess. He shall not vote or be voted for as Mess committee member and will not be required to pay Mess subscription.</a:t>
            </a:r>
            <a:endParaRPr kumimoji="0" lang="en-GB"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625">
                                            <p:txEl>
                                              <p:pRg st="0" end="0"/>
                                            </p:txEl>
                                          </p:spTgt>
                                        </p:tgtEl>
                                        <p:attrNameLst>
                                          <p:attrName>style.visibility</p:attrName>
                                        </p:attrNameLst>
                                      </p:cBhvr>
                                      <p:to>
                                        <p:strVal val="visible"/>
                                      </p:to>
                                    </p:set>
                                    <p:animEffect transition="in" filter="fade">
                                      <p:cBhvr>
                                        <p:cTn id="7" dur="500"/>
                                        <p:tgtEl>
                                          <p:spTgt spid="266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5601" name="Rectangle 1"/>
          <p:cNvSpPr>
            <a:spLocks noChangeArrowheads="1"/>
          </p:cNvSpPr>
          <p:nvPr/>
        </p:nvSpPr>
        <p:spPr bwMode="auto">
          <a:xfrm>
            <a:off x="642910" y="214290"/>
            <a:ext cx="7786742"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lang="en-GB" sz="2800" b="1" dirty="0">
                <a:latin typeface="Comic Sans MS" pitchFamily="66" charset="0"/>
                <a:ea typeface="Calibri" pitchFamily="34" charset="0"/>
                <a:cs typeface="Times New Roman" pitchFamily="18" charset="0"/>
              </a:rPr>
              <a:t> </a:t>
            </a:r>
            <a:r>
              <a:rPr lang="en-GB" sz="2800" b="1" dirty="0" smtClean="0">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HONOURARY</a:t>
            </a:r>
            <a:r>
              <a:rPr lang="en-GB" sz="2800" b="1" dirty="0" smtClean="0">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a:t>
            </a:r>
          </a:p>
          <a:p>
            <a:pPr marL="0" marR="0" lvl="0" indent="0" algn="just" defTabSz="914400" rtl="0" eaLnBrk="1" fontAlgn="base" latinLnBrk="0" hangingPunct="1">
              <a:lnSpc>
                <a:spcPct val="100000"/>
              </a:lnSpc>
              <a:spcBef>
                <a:spcPct val="0"/>
              </a:spcBef>
              <a:spcAft>
                <a:spcPct val="0"/>
              </a:spcAft>
              <a:buClrTx/>
              <a:buSzTx/>
              <a:buFontTx/>
              <a:buNone/>
              <a:tabLst>
                <a:tab pos="1990725" algn="l"/>
              </a:tabLst>
            </a:pPr>
            <a:endParaRPr kumimoji="0" lang="en-GB" sz="11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lang="en-GB" sz="2800" dirty="0">
                <a:latin typeface="Comic Sans MS" pitchFamily="66" charset="0"/>
                <a:ea typeface="Calibri" pitchFamily="34" charset="0"/>
                <a:cs typeface="Times New Roman" pitchFamily="18" charset="0"/>
              </a:rPr>
              <a:t> </a:t>
            </a:r>
            <a:r>
              <a:rPr lang="en-GB" sz="2800" dirty="0" smtClean="0">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following dignitaries shall be granted automatic honorary membership of the Mess.</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Grand Patron (C-In-C)</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SGF</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Honourable Minister FCT</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Ministers</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Any other person as may be approved /directed by the patron (COMACE).</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Such other persons as may be agreed upon by the Mess committee subject to confirmation by the patron.</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1"/>
                                        </p:tgtEl>
                                        <p:attrNameLst>
                                          <p:attrName>style.visibility</p:attrName>
                                        </p:attrNameLst>
                                      </p:cBhvr>
                                      <p:to>
                                        <p:strVal val="visible"/>
                                      </p:to>
                                    </p:set>
                                    <p:animEffect transition="in" filter="fade">
                                      <p:cBhvr>
                                        <p:cTn id="7" dur="2000"/>
                                        <p:tgtEl>
                                          <p:spTgt spid="25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4577" name="Rectangle 1"/>
          <p:cNvSpPr>
            <a:spLocks noChangeArrowheads="1"/>
          </p:cNvSpPr>
          <p:nvPr/>
        </p:nvSpPr>
        <p:spPr bwMode="auto">
          <a:xfrm>
            <a:off x="714348" y="285728"/>
            <a:ext cx="771530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lang="en-GB" sz="3200" b="1" dirty="0">
                <a:latin typeface="Comic Sans MS" pitchFamily="66" charset="0"/>
                <a:ea typeface="Calibri" pitchFamily="34" charset="0"/>
                <a:cs typeface="Times New Roman" pitchFamily="18" charset="0"/>
              </a:rPr>
              <a:t> </a:t>
            </a:r>
            <a:r>
              <a:rPr lang="en-GB" sz="3200" b="1" dirty="0" smtClean="0">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OTHER HONORARY MEMBERS</a:t>
            </a:r>
          </a:p>
          <a:p>
            <a:pPr marL="0" marR="0" lvl="0" indent="0" algn="l" defTabSz="914400" rtl="0" eaLnBrk="1" fontAlgn="base" latinLnBrk="0" hangingPunct="1">
              <a:lnSpc>
                <a:spcPct val="100000"/>
              </a:lnSpc>
              <a:spcBef>
                <a:spcPct val="0"/>
              </a:spcBef>
              <a:spcAft>
                <a:spcPct val="0"/>
              </a:spcAft>
              <a:buClrTx/>
              <a:buSzTx/>
              <a:buFontTx/>
              <a:buNone/>
              <a:tabLst>
                <a:tab pos="1990725" algn="l"/>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Honorary members shall be regarded as an exclusive offer and application shall be highly restricted. Any eligible candidate for honorary membership shall fulfil the following conditions</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577">
                                            <p:txEl>
                                              <p:pRg st="0" end="0"/>
                                            </p:txEl>
                                          </p:spTgt>
                                        </p:tgtEl>
                                        <p:attrNameLst>
                                          <p:attrName>style.visibility</p:attrName>
                                        </p:attrNameLst>
                                      </p:cBhvr>
                                      <p:to>
                                        <p:strVal val="visible"/>
                                      </p:to>
                                    </p:set>
                                    <p:anim calcmode="lin" valueType="num">
                                      <p:cBhvr additive="base">
                                        <p:cTn id="7" dur="500" fill="hold"/>
                                        <p:tgtEl>
                                          <p:spTgt spid="245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7">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0" presetClass="entr" presetSubtype="0" fill="hold" nodeType="afterEffect">
                                  <p:stCondLst>
                                    <p:cond delay="0"/>
                                  </p:stCondLst>
                                  <p:childTnLst>
                                    <p:set>
                                      <p:cBhvr>
                                        <p:cTn id="11" dur="1" fill="hold">
                                          <p:stCondLst>
                                            <p:cond delay="0"/>
                                          </p:stCondLst>
                                        </p:cTn>
                                        <p:tgtEl>
                                          <p:spTgt spid="24577">
                                            <p:txEl>
                                              <p:pRg st="2" end="2"/>
                                            </p:txEl>
                                          </p:spTgt>
                                        </p:tgtEl>
                                        <p:attrNameLst>
                                          <p:attrName>style.visibility</p:attrName>
                                        </p:attrNameLst>
                                      </p:cBhvr>
                                      <p:to>
                                        <p:strVal val="visible"/>
                                      </p:to>
                                    </p:set>
                                    <p:animEffect transition="in" filter="wedge">
                                      <p:cBhvr>
                                        <p:cTn id="12" dur="1000"/>
                                        <p:tgtEl>
                                          <p:spTgt spid="2457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3553" name="Rectangle 1"/>
          <p:cNvSpPr>
            <a:spLocks noChangeArrowheads="1"/>
          </p:cNvSpPr>
          <p:nvPr/>
        </p:nvSpPr>
        <p:spPr bwMode="auto">
          <a:xfrm>
            <a:off x="571472" y="214290"/>
            <a:ext cx="7929618"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Nomination or sponsorship of a prospective honorary members shall be made by two full members not below the rank of a Chief Route Commander.</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Such application shall be made on the honorary membership form which will be pasted on the notice board for at least two weeks before a mess committee meeting.</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23553">
                                            <p:txEl>
                                              <p:pRg st="0" end="0"/>
                                            </p:txEl>
                                          </p:spTgt>
                                        </p:tgtEl>
                                        <p:attrNameLst>
                                          <p:attrName>style.visibility</p:attrName>
                                        </p:attrNameLst>
                                      </p:cBhvr>
                                      <p:to>
                                        <p:strVal val="visible"/>
                                      </p:to>
                                    </p:set>
                                    <p:animEffect transition="in" filter="strips(downLeft)">
                                      <p:cBhvr>
                                        <p:cTn id="7" dur="500"/>
                                        <p:tgtEl>
                                          <p:spTgt spid="23553">
                                            <p:txEl>
                                              <p:pRg st="0" end="0"/>
                                            </p:txEl>
                                          </p:spTgt>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23553">
                                            <p:txEl>
                                              <p:pRg st="2" end="2"/>
                                            </p:txEl>
                                          </p:spTgt>
                                        </p:tgtEl>
                                        <p:attrNameLst>
                                          <p:attrName>style.visibility</p:attrName>
                                        </p:attrNameLst>
                                      </p:cBhvr>
                                      <p:to>
                                        <p:strVal val="visible"/>
                                      </p:to>
                                    </p:set>
                                    <p:animEffect transition="in" filter="circle(in)">
                                      <p:cBhvr>
                                        <p:cTn id="11" dur="1000"/>
                                        <p:tgtEl>
                                          <p:spTgt spid="235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2529" name="Rectangle 1"/>
          <p:cNvSpPr>
            <a:spLocks noChangeArrowheads="1"/>
          </p:cNvSpPr>
          <p:nvPr/>
        </p:nvSpPr>
        <p:spPr bwMode="auto">
          <a:xfrm>
            <a:off x="642910" y="214290"/>
            <a:ext cx="7929618" cy="64171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Members are expected to register their observations /objections to the admission  of proposed candidates, if any, before the mess committee.</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decision to admit an individual as an honorary member shall be simple majority which will be subject to the patron</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approval.</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1505" name="Rectangle 1"/>
          <p:cNvSpPr>
            <a:spLocks noChangeArrowheads="1"/>
          </p:cNvSpPr>
          <p:nvPr/>
        </p:nvSpPr>
        <p:spPr bwMode="auto">
          <a:xfrm>
            <a:off x="642910" y="285728"/>
            <a:ext cx="785818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and Mess Executive committee have the powers to overrule the selection before it gets to the patron.</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If the application for honorary membership is as provided in section 11 (d) above, the candidate will be granted a provisional honorary membership which will last for a period of three months.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Effect transition="in" filter="wedge">
                                      <p:cBhvr>
                                        <p:cTn id="7" dur="500"/>
                                        <p:tgtEl>
                                          <p:spTgt spid="21505">
                                            <p:txEl>
                                              <p:pRg st="0" end="0"/>
                                            </p:txEl>
                                          </p:spTgt>
                                        </p:tgtEl>
                                      </p:cBhvr>
                                    </p:animEffect>
                                  </p:childTnLst>
                                </p:cTn>
                              </p:par>
                            </p:childTnLst>
                          </p:cTn>
                        </p:par>
                        <p:par>
                          <p:cTn id="8" fill="hold">
                            <p:stCondLst>
                              <p:cond delay="500"/>
                            </p:stCondLst>
                            <p:childTnLst>
                              <p:par>
                                <p:cTn id="9" presetID="48" presetClass="entr" presetSubtype="0" accel="50000" fill="hold" nodeType="afterEffect">
                                  <p:stCondLst>
                                    <p:cond delay="0"/>
                                  </p:stCondLst>
                                  <p:childTnLst>
                                    <p:set>
                                      <p:cBhvr>
                                        <p:cTn id="10" dur="1" fill="hold">
                                          <p:stCondLst>
                                            <p:cond delay="0"/>
                                          </p:stCondLst>
                                        </p:cTn>
                                        <p:tgtEl>
                                          <p:spTgt spid="21505">
                                            <p:txEl>
                                              <p:pRg st="2" end="2"/>
                                            </p:txEl>
                                          </p:spTgt>
                                        </p:tgtEl>
                                        <p:attrNameLst>
                                          <p:attrName>style.visibility</p:attrName>
                                        </p:attrNameLst>
                                      </p:cBhvr>
                                      <p:to>
                                        <p:strVal val="visible"/>
                                      </p:to>
                                    </p:set>
                                    <p:anim calcmode="lin" valueType="num">
                                      <p:cBhvr>
                                        <p:cTn id="11" dur="1000" fill="hold"/>
                                        <p:tgtEl>
                                          <p:spTgt spid="21505">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2" dur="1000" fill="hold"/>
                                        <p:tgtEl>
                                          <p:spTgt spid="21505">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13" dur="1000" fill="hold"/>
                                        <p:tgtEl>
                                          <p:spTgt spid="21505">
                                            <p:txEl>
                                              <p:pRg st="2" end="2"/>
                                            </p:txEl>
                                          </p:spTgt>
                                        </p:tgtEl>
                                        <p:attrNameLst>
                                          <p:attrName>ppt_y</p:attrName>
                                        </p:attrNameLst>
                                      </p:cBhvr>
                                      <p:tavLst>
                                        <p:tav tm="0">
                                          <p:val>
                                            <p:strVal val="#ppt_y"/>
                                          </p:val>
                                        </p:tav>
                                        <p:tav tm="100000">
                                          <p:val>
                                            <p:strVal val="#ppt_y"/>
                                          </p:val>
                                        </p:tav>
                                      </p:tavLst>
                                    </p:anim>
                                    <p:animEffect transition="in" filter="fade">
                                      <p:cBhvr>
                                        <p:cTn id="14" dur="1000"/>
                                        <p:tgtEl>
                                          <p:spTgt spid="215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817" name="Rectangle 1"/>
          <p:cNvSpPr>
            <a:spLocks noChangeArrowheads="1"/>
          </p:cNvSpPr>
          <p:nvPr/>
        </p:nvSpPr>
        <p:spPr bwMode="auto">
          <a:xfrm>
            <a:off x="642910" y="571480"/>
            <a:ext cx="7929618"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After the three months mandatory period of probation, members shall be required to register their comments or observations about a particular candidate to the PMC or Mess Secretary in writing.</a:t>
            </a:r>
            <a:endParaRPr kumimoji="0" lang="en-GB" sz="5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34817"/>
                                        </p:tgtEl>
                                        <p:attrNameLst>
                                          <p:attrName>style.visibility</p:attrName>
                                        </p:attrNameLst>
                                      </p:cBhvr>
                                      <p:to>
                                        <p:strVal val="visible"/>
                                      </p:to>
                                    </p:set>
                                    <p:anim calcmode="lin" valueType="num">
                                      <p:cBhvr>
                                        <p:cTn id="7" dur="500" fill="hold"/>
                                        <p:tgtEl>
                                          <p:spTgt spid="34817"/>
                                        </p:tgtEl>
                                        <p:attrNameLst>
                                          <p:attrName>ppt_w</p:attrName>
                                        </p:attrNameLst>
                                      </p:cBhvr>
                                      <p:tavLst>
                                        <p:tav tm="0">
                                          <p:val>
                                            <p:strVal val="#ppt_w*2.5"/>
                                          </p:val>
                                        </p:tav>
                                        <p:tav tm="100000">
                                          <p:val>
                                            <p:strVal val="#ppt_w"/>
                                          </p:val>
                                        </p:tav>
                                      </p:tavLst>
                                    </p:anim>
                                    <p:anim calcmode="lin" valueType="num">
                                      <p:cBhvr>
                                        <p:cTn id="8" dur="500" fill="hold"/>
                                        <p:tgtEl>
                                          <p:spTgt spid="34817"/>
                                        </p:tgtEl>
                                        <p:attrNameLst>
                                          <p:attrName>ppt_h</p:attrName>
                                        </p:attrNameLst>
                                      </p:cBhvr>
                                      <p:tavLst>
                                        <p:tav tm="0">
                                          <p:val>
                                            <p:strVal val="#ppt_h*0.01"/>
                                          </p:val>
                                        </p:tav>
                                        <p:tav tm="100000">
                                          <p:val>
                                            <p:strVal val="#ppt_h"/>
                                          </p:val>
                                        </p:tav>
                                      </p:tavLst>
                                    </p:anim>
                                    <p:anim calcmode="lin" valueType="num">
                                      <p:cBhvr>
                                        <p:cTn id="9" dur="500" fill="hold"/>
                                        <p:tgtEl>
                                          <p:spTgt spid="34817"/>
                                        </p:tgtEl>
                                        <p:attrNameLst>
                                          <p:attrName>ppt_x</p:attrName>
                                        </p:attrNameLst>
                                      </p:cBhvr>
                                      <p:tavLst>
                                        <p:tav tm="0">
                                          <p:val>
                                            <p:strVal val="#ppt_x"/>
                                          </p:val>
                                        </p:tav>
                                        <p:tav tm="100000">
                                          <p:val>
                                            <p:strVal val="#ppt_x"/>
                                          </p:val>
                                        </p:tav>
                                      </p:tavLst>
                                    </p:anim>
                                    <p:anim calcmode="lin" valueType="num">
                                      <p:cBhvr>
                                        <p:cTn id="10" dur="500" fill="hold"/>
                                        <p:tgtEl>
                                          <p:spTgt spid="34817"/>
                                        </p:tgtEl>
                                        <p:attrNameLst>
                                          <p:attrName>ppt_y</p:attrName>
                                        </p:attrNameLst>
                                      </p:cBhvr>
                                      <p:tavLst>
                                        <p:tav tm="0">
                                          <p:val>
                                            <p:strVal val="#ppt_h+1"/>
                                          </p:val>
                                        </p:tav>
                                        <p:tav tm="100000">
                                          <p:val>
                                            <p:strVal val="#ppt_y"/>
                                          </p:val>
                                        </p:tav>
                                      </p:tavLst>
                                    </p:anim>
                                    <p:animEffect transition="in" filter="fade">
                                      <p:cBhvr>
                                        <p:cTn id="11" dur="500"/>
                                        <p:tgtEl>
                                          <p:spTgt spid="348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ectangle 33"/>
          <p:cNvSpPr/>
          <p:nvPr/>
        </p:nvSpPr>
        <p:spPr>
          <a:xfrm>
            <a:off x="642910" y="571480"/>
            <a:ext cx="7786742" cy="5078313"/>
          </a:xfrm>
          <a:prstGeom prst="rect">
            <a:avLst/>
          </a:prstGeom>
        </p:spPr>
        <p:txBody>
          <a:bodyPr wrap="square">
            <a:spAutoFit/>
          </a:bodyPr>
          <a:lstStyle/>
          <a:p>
            <a:pPr algn="just"/>
            <a:r>
              <a:rPr lang="en-GB" sz="3600" dirty="0" smtClean="0">
                <a:latin typeface="Comic Sans MS" pitchFamily="66" charset="0"/>
              </a:rPr>
              <a:t>If a candidate on probation is fund wanting, a report shall be made to the PMC which will in turn be tabled before the Mess Executive committee. The provisional honorary membership granted to such candidate will be withdrawn immediately, if the allegation is confirmed to be true.</a:t>
            </a:r>
            <a:endParaRPr lang="en-GB" sz="36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strips(downLeft)">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8673" name="Rectangle 1"/>
          <p:cNvSpPr>
            <a:spLocks noChangeArrowheads="1"/>
          </p:cNvSpPr>
          <p:nvPr/>
        </p:nvSpPr>
        <p:spPr bwMode="auto">
          <a:xfrm>
            <a:off x="785786" y="500042"/>
            <a:ext cx="771530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3600" b="1" i="0" u="none" strike="noStrike" cap="none" normalizeH="0" dirty="0" smtClean="0">
                <a:ln>
                  <a:noFill/>
                </a:ln>
                <a:solidFill>
                  <a:schemeClr val="tx1"/>
                </a:solidFill>
                <a:effectLst/>
                <a:latin typeface="Comic Sans MS" pitchFamily="66" charset="0"/>
                <a:ea typeface="Times New Roman" pitchFamily="18" charset="0"/>
                <a:cs typeface="Arial" pitchFamily="34" charset="0"/>
              </a:rPr>
              <a:t>    </a:t>
            </a:r>
            <a:r>
              <a:rPr kumimoji="0" lang="en-US" sz="36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INTRODUCTION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sz="3600" dirty="0">
                <a:latin typeface="Comic Sans MS" pitchFamily="66" charset="0"/>
                <a:ea typeface="Times New Roman" pitchFamily="18" charset="0"/>
                <a:cs typeface="Arial" pitchFamily="34" charset="0"/>
              </a:rPr>
              <a:t>	</a:t>
            </a:r>
            <a:r>
              <a:rPr kumimoji="0" lang="en-US" sz="36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In any organization anywhere in the world, there are sets of rules that govern the behavioral pattern of the personnel. The sets of rules are meant to be obeyed in order to maintain law and order, if the sanctity of  the organization must be maintain.</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8673">
                                            <p:txEl>
                                              <p:pRg st="0" end="0"/>
                                            </p:txEl>
                                          </p:spTgt>
                                        </p:tgtEl>
                                        <p:attrNameLst>
                                          <p:attrName>style.visibility</p:attrName>
                                        </p:attrNameLst>
                                      </p:cBhvr>
                                      <p:to>
                                        <p:strVal val="visible"/>
                                      </p:to>
                                    </p:set>
                                    <p:animEffect transition="in" filter="diamond(in)">
                                      <p:cBhvr>
                                        <p:cTn id="7" dur="500"/>
                                        <p:tgtEl>
                                          <p:spTgt spid="28673">
                                            <p:txEl>
                                              <p:pRg st="0" end="0"/>
                                            </p:txEl>
                                          </p:spTgt>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28673">
                                            <p:txEl>
                                              <p:pRg st="2" end="2"/>
                                            </p:txEl>
                                          </p:spTgt>
                                        </p:tgtEl>
                                        <p:attrNameLst>
                                          <p:attrName>style.visibility</p:attrName>
                                        </p:attrNameLst>
                                      </p:cBhvr>
                                      <p:to>
                                        <p:strVal val="visible"/>
                                      </p:to>
                                    </p:set>
                                    <p:animEffect transition="in" filter="slide(fromBottom)">
                                      <p:cBhvr>
                                        <p:cTn id="11" dur="500"/>
                                        <p:tgtEl>
                                          <p:spTgt spid="286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ectangle 33"/>
          <p:cNvSpPr/>
          <p:nvPr/>
        </p:nvSpPr>
        <p:spPr>
          <a:xfrm>
            <a:off x="571472" y="571480"/>
            <a:ext cx="7929618" cy="5016758"/>
          </a:xfrm>
          <a:prstGeom prst="rect">
            <a:avLst/>
          </a:prstGeom>
        </p:spPr>
        <p:txBody>
          <a:bodyPr wrap="square">
            <a:spAutoFit/>
          </a:bodyPr>
          <a:lstStyle/>
          <a:p>
            <a:pPr algn="just"/>
            <a:r>
              <a:rPr lang="en-GB" sz="3200" dirty="0">
                <a:latin typeface="Comic Sans MS" pitchFamily="66" charset="0"/>
              </a:rPr>
              <a:t>When a candidate is not found wanting during the period of probation, a full honorary membership status will be granted to the candidate in accordance with section 11 (d) above. The candidate will be required to appear before the Mess committee where he shall be invited and formally welcomed into the Mess by the PMC on behalf of other </a:t>
            </a:r>
            <a:r>
              <a:rPr lang="en-GB" sz="3200" dirty="0" smtClean="0">
                <a:latin typeface="Comic Sans MS" pitchFamily="66" charset="0"/>
              </a:rPr>
              <a:t>members.</a:t>
            </a:r>
            <a:endParaRPr lang="en-GB" sz="3200" dirty="0">
              <a:latin typeface="Comic Sans MS" pitchFamily="66"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wedge">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1745" name="Rectangle 1"/>
          <p:cNvSpPr>
            <a:spLocks noChangeArrowheads="1"/>
          </p:cNvSpPr>
          <p:nvPr/>
        </p:nvSpPr>
        <p:spPr bwMode="auto">
          <a:xfrm>
            <a:off x="571472" y="285728"/>
            <a:ext cx="792958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 have the right to use all Mess facilities to buy drinks and sundries on cash basis only.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 shall not have a say in the running of the affairs of the Mess. However, suggestion (s) for improvement may be made to the PMC or Secretary.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proposed honorary members will be required to pay an initial fee of =N=10,000 and an annual renewal fee of =N=5,000 or as may be stipulated from time to time.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 shall not be expected to pay subscription, although donations in cash or kind may be made to the Mess.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31745">
                                            <p:txEl>
                                              <p:pRg st="0" end="0"/>
                                            </p:txEl>
                                          </p:spTgt>
                                        </p:tgtEl>
                                        <p:attrNameLst>
                                          <p:attrName>style.visibility</p:attrName>
                                        </p:attrNameLst>
                                      </p:cBhvr>
                                      <p:to>
                                        <p:strVal val="visible"/>
                                      </p:to>
                                    </p:set>
                                    <p:anim calcmode="lin" valueType="num">
                                      <p:cBhvr>
                                        <p:cTn id="7" dur="500" fill="hold"/>
                                        <p:tgtEl>
                                          <p:spTgt spid="31745">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1745">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1745">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1745">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1745">
                                            <p:txEl>
                                              <p:pRg st="0" end="0"/>
                                            </p:txEl>
                                          </p:spTgt>
                                        </p:tgtEl>
                                      </p:cBhvr>
                                    </p:animEffect>
                                  </p:childTnLst>
                                </p:cTn>
                              </p:par>
                              <p:par>
                                <p:cTn id="12" presetID="54" presetClass="entr" presetSubtype="0" accel="100000" fill="hold" nodeType="withEffect">
                                  <p:stCondLst>
                                    <p:cond delay="0"/>
                                  </p:stCondLst>
                                  <p:childTnLst>
                                    <p:set>
                                      <p:cBhvr>
                                        <p:cTn id="13" dur="1" fill="hold">
                                          <p:stCondLst>
                                            <p:cond delay="0"/>
                                          </p:stCondLst>
                                        </p:cTn>
                                        <p:tgtEl>
                                          <p:spTgt spid="31745">
                                            <p:txEl>
                                              <p:pRg st="1" end="1"/>
                                            </p:txEl>
                                          </p:spTgt>
                                        </p:tgtEl>
                                        <p:attrNameLst>
                                          <p:attrName>style.visibility</p:attrName>
                                        </p:attrNameLst>
                                      </p:cBhvr>
                                      <p:to>
                                        <p:strVal val="visible"/>
                                      </p:to>
                                    </p:set>
                                    <p:anim calcmode="lin" valueType="num">
                                      <p:cBhvr>
                                        <p:cTn id="14" dur="500" fill="hold"/>
                                        <p:tgtEl>
                                          <p:spTgt spid="31745">
                                            <p:txEl>
                                              <p:pRg st="1" end="1"/>
                                            </p:txEl>
                                          </p:spTgt>
                                        </p:tgtEl>
                                        <p:attrNameLst>
                                          <p:attrName>ppt_w</p:attrName>
                                        </p:attrNameLst>
                                      </p:cBhvr>
                                      <p:tavLst>
                                        <p:tav tm="0">
                                          <p:val>
                                            <p:strVal val="#ppt_w*0.05"/>
                                          </p:val>
                                        </p:tav>
                                        <p:tav tm="100000">
                                          <p:val>
                                            <p:strVal val="#ppt_w"/>
                                          </p:val>
                                        </p:tav>
                                      </p:tavLst>
                                    </p:anim>
                                    <p:anim calcmode="lin" valueType="num">
                                      <p:cBhvr>
                                        <p:cTn id="15" dur="500" fill="hold"/>
                                        <p:tgtEl>
                                          <p:spTgt spid="31745">
                                            <p:txEl>
                                              <p:pRg st="1" end="1"/>
                                            </p:txEl>
                                          </p:spTgt>
                                        </p:tgtEl>
                                        <p:attrNameLst>
                                          <p:attrName>ppt_h</p:attrName>
                                        </p:attrNameLst>
                                      </p:cBhvr>
                                      <p:tavLst>
                                        <p:tav tm="0">
                                          <p:val>
                                            <p:strVal val="#ppt_h"/>
                                          </p:val>
                                        </p:tav>
                                        <p:tav tm="100000">
                                          <p:val>
                                            <p:strVal val="#ppt_h"/>
                                          </p:val>
                                        </p:tav>
                                      </p:tavLst>
                                    </p:anim>
                                    <p:anim calcmode="lin" valueType="num">
                                      <p:cBhvr>
                                        <p:cTn id="16" dur="500" fill="hold"/>
                                        <p:tgtEl>
                                          <p:spTgt spid="31745">
                                            <p:txEl>
                                              <p:pRg st="1" end="1"/>
                                            </p:txEl>
                                          </p:spTgt>
                                        </p:tgtEl>
                                        <p:attrNameLst>
                                          <p:attrName>ppt_x</p:attrName>
                                        </p:attrNameLst>
                                      </p:cBhvr>
                                      <p:tavLst>
                                        <p:tav tm="0">
                                          <p:val>
                                            <p:strVal val="#ppt_x-.2"/>
                                          </p:val>
                                        </p:tav>
                                        <p:tav tm="100000">
                                          <p:val>
                                            <p:strVal val="#ppt_x"/>
                                          </p:val>
                                        </p:tav>
                                      </p:tavLst>
                                    </p:anim>
                                    <p:anim calcmode="lin" valueType="num">
                                      <p:cBhvr>
                                        <p:cTn id="17" dur="500" fill="hold"/>
                                        <p:tgtEl>
                                          <p:spTgt spid="31745">
                                            <p:txEl>
                                              <p:pRg st="1" end="1"/>
                                            </p:txEl>
                                          </p:spTgt>
                                        </p:tgtEl>
                                        <p:attrNameLst>
                                          <p:attrName>ppt_y</p:attrName>
                                        </p:attrNameLst>
                                      </p:cBhvr>
                                      <p:tavLst>
                                        <p:tav tm="0">
                                          <p:val>
                                            <p:strVal val="#ppt_y"/>
                                          </p:val>
                                        </p:tav>
                                        <p:tav tm="100000">
                                          <p:val>
                                            <p:strVal val="#ppt_y"/>
                                          </p:val>
                                        </p:tav>
                                      </p:tavLst>
                                    </p:anim>
                                    <p:animEffect transition="in" filter="fade">
                                      <p:cBhvr>
                                        <p:cTn id="18" dur="500"/>
                                        <p:tgtEl>
                                          <p:spTgt spid="31745">
                                            <p:txEl>
                                              <p:pRg st="1" end="1"/>
                                            </p:txEl>
                                          </p:spTgt>
                                        </p:tgtEl>
                                      </p:cBhvr>
                                    </p:animEffect>
                                  </p:childTnLst>
                                </p:cTn>
                              </p:par>
                              <p:par>
                                <p:cTn id="19" presetID="54" presetClass="entr" presetSubtype="0" accel="100000" fill="hold" nodeType="withEffect">
                                  <p:stCondLst>
                                    <p:cond delay="0"/>
                                  </p:stCondLst>
                                  <p:childTnLst>
                                    <p:set>
                                      <p:cBhvr>
                                        <p:cTn id="20" dur="1" fill="hold">
                                          <p:stCondLst>
                                            <p:cond delay="0"/>
                                          </p:stCondLst>
                                        </p:cTn>
                                        <p:tgtEl>
                                          <p:spTgt spid="31745">
                                            <p:txEl>
                                              <p:pRg st="2" end="2"/>
                                            </p:txEl>
                                          </p:spTgt>
                                        </p:tgtEl>
                                        <p:attrNameLst>
                                          <p:attrName>style.visibility</p:attrName>
                                        </p:attrNameLst>
                                      </p:cBhvr>
                                      <p:to>
                                        <p:strVal val="visible"/>
                                      </p:to>
                                    </p:set>
                                    <p:anim calcmode="lin" valueType="num">
                                      <p:cBhvr>
                                        <p:cTn id="21" dur="500" fill="hold"/>
                                        <p:tgtEl>
                                          <p:spTgt spid="31745">
                                            <p:txEl>
                                              <p:pRg st="2" end="2"/>
                                            </p:txEl>
                                          </p:spTgt>
                                        </p:tgtEl>
                                        <p:attrNameLst>
                                          <p:attrName>ppt_w</p:attrName>
                                        </p:attrNameLst>
                                      </p:cBhvr>
                                      <p:tavLst>
                                        <p:tav tm="0">
                                          <p:val>
                                            <p:strVal val="#ppt_w*0.05"/>
                                          </p:val>
                                        </p:tav>
                                        <p:tav tm="100000">
                                          <p:val>
                                            <p:strVal val="#ppt_w"/>
                                          </p:val>
                                        </p:tav>
                                      </p:tavLst>
                                    </p:anim>
                                    <p:anim calcmode="lin" valueType="num">
                                      <p:cBhvr>
                                        <p:cTn id="22" dur="500" fill="hold"/>
                                        <p:tgtEl>
                                          <p:spTgt spid="31745">
                                            <p:txEl>
                                              <p:pRg st="2" end="2"/>
                                            </p:txEl>
                                          </p:spTgt>
                                        </p:tgtEl>
                                        <p:attrNameLst>
                                          <p:attrName>ppt_h</p:attrName>
                                        </p:attrNameLst>
                                      </p:cBhvr>
                                      <p:tavLst>
                                        <p:tav tm="0">
                                          <p:val>
                                            <p:strVal val="#ppt_h"/>
                                          </p:val>
                                        </p:tav>
                                        <p:tav tm="100000">
                                          <p:val>
                                            <p:strVal val="#ppt_h"/>
                                          </p:val>
                                        </p:tav>
                                      </p:tavLst>
                                    </p:anim>
                                    <p:anim calcmode="lin" valueType="num">
                                      <p:cBhvr>
                                        <p:cTn id="23" dur="500" fill="hold"/>
                                        <p:tgtEl>
                                          <p:spTgt spid="31745">
                                            <p:txEl>
                                              <p:pRg st="2" end="2"/>
                                            </p:txEl>
                                          </p:spTgt>
                                        </p:tgtEl>
                                        <p:attrNameLst>
                                          <p:attrName>ppt_x</p:attrName>
                                        </p:attrNameLst>
                                      </p:cBhvr>
                                      <p:tavLst>
                                        <p:tav tm="0">
                                          <p:val>
                                            <p:strVal val="#ppt_x-.2"/>
                                          </p:val>
                                        </p:tav>
                                        <p:tav tm="100000">
                                          <p:val>
                                            <p:strVal val="#ppt_x"/>
                                          </p:val>
                                        </p:tav>
                                      </p:tavLst>
                                    </p:anim>
                                    <p:anim calcmode="lin" valueType="num">
                                      <p:cBhvr>
                                        <p:cTn id="24" dur="500" fill="hold"/>
                                        <p:tgtEl>
                                          <p:spTgt spid="31745">
                                            <p:txEl>
                                              <p:pRg st="2" end="2"/>
                                            </p:txEl>
                                          </p:spTgt>
                                        </p:tgtEl>
                                        <p:attrNameLst>
                                          <p:attrName>ppt_y</p:attrName>
                                        </p:attrNameLst>
                                      </p:cBhvr>
                                      <p:tavLst>
                                        <p:tav tm="0">
                                          <p:val>
                                            <p:strVal val="#ppt_y"/>
                                          </p:val>
                                        </p:tav>
                                        <p:tav tm="100000">
                                          <p:val>
                                            <p:strVal val="#ppt_y"/>
                                          </p:val>
                                        </p:tav>
                                      </p:tavLst>
                                    </p:anim>
                                    <p:animEffect transition="in" filter="fade">
                                      <p:cBhvr>
                                        <p:cTn id="25" dur="500"/>
                                        <p:tgtEl>
                                          <p:spTgt spid="31745">
                                            <p:txEl>
                                              <p:pRg st="2" end="2"/>
                                            </p:txEl>
                                          </p:spTgt>
                                        </p:tgtEl>
                                      </p:cBhvr>
                                    </p:animEffect>
                                  </p:childTnLst>
                                </p:cTn>
                              </p:par>
                              <p:par>
                                <p:cTn id="26" presetID="54" presetClass="entr" presetSubtype="0" accel="100000" fill="hold" nodeType="withEffect">
                                  <p:stCondLst>
                                    <p:cond delay="0"/>
                                  </p:stCondLst>
                                  <p:childTnLst>
                                    <p:set>
                                      <p:cBhvr>
                                        <p:cTn id="27" dur="1" fill="hold">
                                          <p:stCondLst>
                                            <p:cond delay="0"/>
                                          </p:stCondLst>
                                        </p:cTn>
                                        <p:tgtEl>
                                          <p:spTgt spid="31745">
                                            <p:txEl>
                                              <p:pRg st="3" end="3"/>
                                            </p:txEl>
                                          </p:spTgt>
                                        </p:tgtEl>
                                        <p:attrNameLst>
                                          <p:attrName>style.visibility</p:attrName>
                                        </p:attrNameLst>
                                      </p:cBhvr>
                                      <p:to>
                                        <p:strVal val="visible"/>
                                      </p:to>
                                    </p:set>
                                    <p:anim calcmode="lin" valueType="num">
                                      <p:cBhvr>
                                        <p:cTn id="28" dur="500" fill="hold"/>
                                        <p:tgtEl>
                                          <p:spTgt spid="31745">
                                            <p:txEl>
                                              <p:pRg st="3" end="3"/>
                                            </p:txEl>
                                          </p:spTgt>
                                        </p:tgtEl>
                                        <p:attrNameLst>
                                          <p:attrName>ppt_w</p:attrName>
                                        </p:attrNameLst>
                                      </p:cBhvr>
                                      <p:tavLst>
                                        <p:tav tm="0">
                                          <p:val>
                                            <p:strVal val="#ppt_w*0.05"/>
                                          </p:val>
                                        </p:tav>
                                        <p:tav tm="100000">
                                          <p:val>
                                            <p:strVal val="#ppt_w"/>
                                          </p:val>
                                        </p:tav>
                                      </p:tavLst>
                                    </p:anim>
                                    <p:anim calcmode="lin" valueType="num">
                                      <p:cBhvr>
                                        <p:cTn id="29" dur="500" fill="hold"/>
                                        <p:tgtEl>
                                          <p:spTgt spid="31745">
                                            <p:txEl>
                                              <p:pRg st="3" end="3"/>
                                            </p:txEl>
                                          </p:spTgt>
                                        </p:tgtEl>
                                        <p:attrNameLst>
                                          <p:attrName>ppt_h</p:attrName>
                                        </p:attrNameLst>
                                      </p:cBhvr>
                                      <p:tavLst>
                                        <p:tav tm="0">
                                          <p:val>
                                            <p:strVal val="#ppt_h"/>
                                          </p:val>
                                        </p:tav>
                                        <p:tav tm="100000">
                                          <p:val>
                                            <p:strVal val="#ppt_h"/>
                                          </p:val>
                                        </p:tav>
                                      </p:tavLst>
                                    </p:anim>
                                    <p:anim calcmode="lin" valueType="num">
                                      <p:cBhvr>
                                        <p:cTn id="30" dur="500" fill="hold"/>
                                        <p:tgtEl>
                                          <p:spTgt spid="31745">
                                            <p:txEl>
                                              <p:pRg st="3" end="3"/>
                                            </p:txEl>
                                          </p:spTgt>
                                        </p:tgtEl>
                                        <p:attrNameLst>
                                          <p:attrName>ppt_x</p:attrName>
                                        </p:attrNameLst>
                                      </p:cBhvr>
                                      <p:tavLst>
                                        <p:tav tm="0">
                                          <p:val>
                                            <p:strVal val="#ppt_x-.2"/>
                                          </p:val>
                                        </p:tav>
                                        <p:tav tm="100000">
                                          <p:val>
                                            <p:strVal val="#ppt_x"/>
                                          </p:val>
                                        </p:tav>
                                      </p:tavLst>
                                    </p:anim>
                                    <p:anim calcmode="lin" valueType="num">
                                      <p:cBhvr>
                                        <p:cTn id="31" dur="500" fill="hold"/>
                                        <p:tgtEl>
                                          <p:spTgt spid="31745">
                                            <p:txEl>
                                              <p:pRg st="3" end="3"/>
                                            </p:txEl>
                                          </p:spTgt>
                                        </p:tgtEl>
                                        <p:attrNameLst>
                                          <p:attrName>ppt_y</p:attrName>
                                        </p:attrNameLst>
                                      </p:cBhvr>
                                      <p:tavLst>
                                        <p:tav tm="0">
                                          <p:val>
                                            <p:strVal val="#ppt_y"/>
                                          </p:val>
                                        </p:tav>
                                        <p:tav tm="100000">
                                          <p:val>
                                            <p:strVal val="#ppt_y"/>
                                          </p:val>
                                        </p:tav>
                                      </p:tavLst>
                                    </p:anim>
                                    <p:animEffect transition="in" filter="fade">
                                      <p:cBhvr>
                                        <p:cTn id="32" dur="500"/>
                                        <p:tgtEl>
                                          <p:spTgt spid="317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0721" name="Rectangle 1"/>
          <p:cNvSpPr>
            <a:spLocks noChangeArrowheads="1"/>
          </p:cNvSpPr>
          <p:nvPr/>
        </p:nvSpPr>
        <p:spPr bwMode="auto">
          <a:xfrm>
            <a:off x="642910" y="285728"/>
            <a:ext cx="7786742"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following meetings shall be held by the Mess from time to time as may be stipulated by the laws governing the Mess namely;-</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General Mess Meeting</a:t>
            </a:r>
          </a:p>
          <a:p>
            <a:pPr marL="0" marR="0" lvl="0" indent="0" algn="just" defTabSz="914400" rtl="0" eaLnBrk="0" fontAlgn="base" latinLnBrk="0" hangingPunct="0">
              <a:lnSpc>
                <a:spcPct val="100000"/>
              </a:lnSpc>
              <a:spcBef>
                <a:spcPct val="0"/>
              </a:spcBef>
              <a:spcAft>
                <a:spcPct val="0"/>
              </a:spcAft>
              <a:buClrTx/>
              <a:buSzTx/>
              <a:tabLst>
                <a:tab pos="1990725" algn="l"/>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a:t>
            </a:r>
            <a:r>
              <a:rPr lang="en-GB" sz="4400" dirty="0">
                <a:latin typeface="Comic Sans MS" pitchFamily="66" charset="0"/>
                <a:ea typeface="Calibri" pitchFamily="34" charset="0"/>
                <a:cs typeface="Times New Roman" pitchFamily="18" charset="0"/>
              </a:rPr>
              <a:t> </a:t>
            </a: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committee Meeting. </a:t>
            </a:r>
            <a:endParaRPr kumimoji="0" lang="en-GB" sz="5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0721">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0721">
                                            <p:txEl>
                                              <p:pRg st="0" end="0"/>
                                            </p:txEl>
                                          </p:spTgt>
                                        </p:tgtEl>
                                        <p:attrNameLst>
                                          <p:attrName>ppt_w</p:attrName>
                                        </p:attrNameLst>
                                      </p:cBhvr>
                                    </p:anim>
                                    <p:anim by="(#ppt_w*0.50)" calcmode="lin" valueType="num">
                                      <p:cBhvr>
                                        <p:cTn id="8" dur="250" decel="50000" autoRev="1" fill="hold">
                                          <p:stCondLst>
                                            <p:cond delay="0"/>
                                          </p:stCondLst>
                                        </p:cTn>
                                        <p:tgtEl>
                                          <p:spTgt spid="30721">
                                            <p:txEl>
                                              <p:pRg st="0" end="0"/>
                                            </p:txEl>
                                          </p:spTgt>
                                        </p:tgtEl>
                                        <p:attrNameLst>
                                          <p:attrName>ppt_x</p:attrName>
                                        </p:attrNameLst>
                                      </p:cBhvr>
                                    </p:anim>
                                    <p:anim from="(-#ppt_h/2)" to="(#ppt_y)" calcmode="lin" valueType="num">
                                      <p:cBhvr>
                                        <p:cTn id="9" dur="500" fill="hold">
                                          <p:stCondLst>
                                            <p:cond delay="0"/>
                                          </p:stCondLst>
                                        </p:cTn>
                                        <p:tgtEl>
                                          <p:spTgt spid="30721">
                                            <p:txEl>
                                              <p:pRg st="0" end="0"/>
                                            </p:txEl>
                                          </p:spTgt>
                                        </p:tgtEl>
                                        <p:attrNameLst>
                                          <p:attrName>ppt_y</p:attrName>
                                        </p:attrNameLst>
                                      </p:cBhvr>
                                    </p:anim>
                                    <p:animRot by="21600000">
                                      <p:cBhvr>
                                        <p:cTn id="10" dur="500" fill="hold">
                                          <p:stCondLst>
                                            <p:cond delay="0"/>
                                          </p:stCondLst>
                                        </p:cTn>
                                        <p:tgtEl>
                                          <p:spTgt spid="30721">
                                            <p:txEl>
                                              <p:pRg st="0" end="0"/>
                                            </p:txEl>
                                          </p:spTgt>
                                        </p:tgtEl>
                                        <p:attrNameLst>
                                          <p:attrName>r</p:attrName>
                                        </p:attrNameLst>
                                      </p:cBhvr>
                                    </p:animRot>
                                  </p:childTnLst>
                                </p:cTn>
                              </p:par>
                            </p:childTnLst>
                          </p:cTn>
                        </p:par>
                        <p:par>
                          <p:cTn id="11" fill="hold">
                            <p:stCondLst>
                              <p:cond delay="5650"/>
                            </p:stCondLst>
                            <p:childTnLst>
                              <p:par>
                                <p:cTn id="12" presetID="58" presetClass="entr" presetSubtype="0" accel="100000" fill="hold" nodeType="afterEffect">
                                  <p:stCondLst>
                                    <p:cond delay="0"/>
                                  </p:stCondLst>
                                  <p:childTnLst>
                                    <p:set>
                                      <p:cBhvr>
                                        <p:cTn id="13" dur="1" fill="hold">
                                          <p:stCondLst>
                                            <p:cond delay="0"/>
                                          </p:stCondLst>
                                        </p:cTn>
                                        <p:tgtEl>
                                          <p:spTgt spid="30721">
                                            <p:txEl>
                                              <p:pRg st="2" end="2"/>
                                            </p:txEl>
                                          </p:spTgt>
                                        </p:tgtEl>
                                        <p:attrNameLst>
                                          <p:attrName>style.visibility</p:attrName>
                                        </p:attrNameLst>
                                      </p:cBhvr>
                                      <p:to>
                                        <p:strVal val="visible"/>
                                      </p:to>
                                    </p:set>
                                    <p:anim calcmode="lin" valueType="num">
                                      <p:cBhvr>
                                        <p:cTn id="14" dur="500" fill="hold"/>
                                        <p:tgtEl>
                                          <p:spTgt spid="30721">
                                            <p:txEl>
                                              <p:pRg st="2" end="2"/>
                                            </p:txEl>
                                          </p:spTgt>
                                        </p:tgtEl>
                                        <p:attrNameLst>
                                          <p:attrName>ppt_w</p:attrName>
                                        </p:attrNameLst>
                                      </p:cBhvr>
                                      <p:tavLst>
                                        <p:tav tm="0">
                                          <p:val>
                                            <p:strVal val="#ppt_w*2.5"/>
                                          </p:val>
                                        </p:tav>
                                        <p:tav tm="100000">
                                          <p:val>
                                            <p:strVal val="#ppt_w"/>
                                          </p:val>
                                        </p:tav>
                                      </p:tavLst>
                                    </p:anim>
                                    <p:anim calcmode="lin" valueType="num">
                                      <p:cBhvr>
                                        <p:cTn id="15" dur="500" fill="hold"/>
                                        <p:tgtEl>
                                          <p:spTgt spid="30721">
                                            <p:txEl>
                                              <p:pRg st="2" end="2"/>
                                            </p:txEl>
                                          </p:spTgt>
                                        </p:tgtEl>
                                        <p:attrNameLst>
                                          <p:attrName>ppt_h</p:attrName>
                                        </p:attrNameLst>
                                      </p:cBhvr>
                                      <p:tavLst>
                                        <p:tav tm="0">
                                          <p:val>
                                            <p:strVal val="#ppt_h*0.01"/>
                                          </p:val>
                                        </p:tav>
                                        <p:tav tm="100000">
                                          <p:val>
                                            <p:strVal val="#ppt_h"/>
                                          </p:val>
                                        </p:tav>
                                      </p:tavLst>
                                    </p:anim>
                                    <p:anim calcmode="lin" valueType="num">
                                      <p:cBhvr>
                                        <p:cTn id="16" dur="500" fill="hold"/>
                                        <p:tgtEl>
                                          <p:spTgt spid="30721">
                                            <p:txEl>
                                              <p:pRg st="2" end="2"/>
                                            </p:txEl>
                                          </p:spTgt>
                                        </p:tgtEl>
                                        <p:attrNameLst>
                                          <p:attrName>ppt_x</p:attrName>
                                        </p:attrNameLst>
                                      </p:cBhvr>
                                      <p:tavLst>
                                        <p:tav tm="0">
                                          <p:val>
                                            <p:strVal val="#ppt_x"/>
                                          </p:val>
                                        </p:tav>
                                        <p:tav tm="100000">
                                          <p:val>
                                            <p:strVal val="#ppt_x"/>
                                          </p:val>
                                        </p:tav>
                                      </p:tavLst>
                                    </p:anim>
                                    <p:anim calcmode="lin" valueType="num">
                                      <p:cBhvr>
                                        <p:cTn id="17" dur="500" fill="hold"/>
                                        <p:tgtEl>
                                          <p:spTgt spid="30721">
                                            <p:txEl>
                                              <p:pRg st="2" end="2"/>
                                            </p:txEl>
                                          </p:spTgt>
                                        </p:tgtEl>
                                        <p:attrNameLst>
                                          <p:attrName>ppt_y</p:attrName>
                                        </p:attrNameLst>
                                      </p:cBhvr>
                                      <p:tavLst>
                                        <p:tav tm="0">
                                          <p:val>
                                            <p:strVal val="#ppt_h+1"/>
                                          </p:val>
                                        </p:tav>
                                        <p:tav tm="100000">
                                          <p:val>
                                            <p:strVal val="#ppt_y"/>
                                          </p:val>
                                        </p:tav>
                                      </p:tavLst>
                                    </p:anim>
                                    <p:animEffect transition="in" filter="fade">
                                      <p:cBhvr>
                                        <p:cTn id="18" dur="500"/>
                                        <p:tgtEl>
                                          <p:spTgt spid="30721">
                                            <p:txEl>
                                              <p:pRg st="2" end="2"/>
                                            </p:txEl>
                                          </p:spTgt>
                                        </p:tgtEl>
                                      </p:cBhvr>
                                    </p:animEffect>
                                  </p:childTnLst>
                                </p:cTn>
                              </p:par>
                            </p:childTnLst>
                          </p:cTn>
                        </p:par>
                        <p:par>
                          <p:cTn id="19" fill="hold">
                            <p:stCondLst>
                              <p:cond delay="6150"/>
                            </p:stCondLst>
                            <p:childTnLst>
                              <p:par>
                                <p:cTn id="20" presetID="20" presetClass="entr" presetSubtype="0" fill="hold" nodeType="afterEffect">
                                  <p:stCondLst>
                                    <p:cond delay="0"/>
                                  </p:stCondLst>
                                  <p:childTnLst>
                                    <p:set>
                                      <p:cBhvr>
                                        <p:cTn id="21" dur="1" fill="hold">
                                          <p:stCondLst>
                                            <p:cond delay="0"/>
                                          </p:stCondLst>
                                        </p:cTn>
                                        <p:tgtEl>
                                          <p:spTgt spid="30721">
                                            <p:txEl>
                                              <p:pRg st="4" end="4"/>
                                            </p:txEl>
                                          </p:spTgt>
                                        </p:tgtEl>
                                        <p:attrNameLst>
                                          <p:attrName>style.visibility</p:attrName>
                                        </p:attrNameLst>
                                      </p:cBhvr>
                                      <p:to>
                                        <p:strVal val="visible"/>
                                      </p:to>
                                    </p:set>
                                    <p:animEffect transition="in" filter="wedge">
                                      <p:cBhvr>
                                        <p:cTn id="22" dur="500"/>
                                        <p:tgtEl>
                                          <p:spTgt spid="307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9937" name="Rectangle 1"/>
          <p:cNvSpPr>
            <a:spLocks noChangeArrowheads="1"/>
          </p:cNvSpPr>
          <p:nvPr/>
        </p:nvSpPr>
        <p:spPr bwMode="auto">
          <a:xfrm>
            <a:off x="714348" y="214290"/>
            <a:ext cx="7786742"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GENERAL MESS MEETING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General Mess meeting will be held once in every quarter and will be held once in every quarter and will be convened by the PMC to discuss the following:</a:t>
            </a:r>
            <a:endPar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General Mess meeting will be held once in every quarter and will be convened by the PMC to discuss the following:</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 calcmode="lin" valueType="num">
                                      <p:cBhvr>
                                        <p:cTn id="7" dur="1000" fill="hold"/>
                                        <p:tgtEl>
                                          <p:spTgt spid="3993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993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9937">
                                            <p:txEl>
                                              <p:pRg st="0" end="0"/>
                                            </p:txEl>
                                          </p:spTgt>
                                        </p:tgtEl>
                                      </p:cBhvr>
                                    </p:animEffect>
                                  </p:childTnLst>
                                </p:cTn>
                              </p:par>
                            </p:childTnLst>
                          </p:cTn>
                        </p:par>
                        <p:par>
                          <p:cTn id="10" fill="hold">
                            <p:stCondLst>
                              <p:cond delay="1000"/>
                            </p:stCondLst>
                            <p:childTnLst>
                              <p:par>
                                <p:cTn id="11" presetID="17" presetClass="entr" presetSubtype="10" fill="hold" nodeType="afterEffect">
                                  <p:stCondLst>
                                    <p:cond delay="0"/>
                                  </p:stCondLst>
                                  <p:childTnLst>
                                    <p:set>
                                      <p:cBhvr>
                                        <p:cTn id="12" dur="1" fill="hold">
                                          <p:stCondLst>
                                            <p:cond delay="0"/>
                                          </p:stCondLst>
                                        </p:cTn>
                                        <p:tgtEl>
                                          <p:spTgt spid="39937">
                                            <p:txEl>
                                              <p:pRg st="2" end="2"/>
                                            </p:txEl>
                                          </p:spTgt>
                                        </p:tgtEl>
                                        <p:attrNameLst>
                                          <p:attrName>style.visibility</p:attrName>
                                        </p:attrNameLst>
                                      </p:cBhvr>
                                      <p:to>
                                        <p:strVal val="visible"/>
                                      </p:to>
                                    </p:set>
                                    <p:anim calcmode="lin" valueType="num">
                                      <p:cBhvr>
                                        <p:cTn id="13" dur="500" fill="hold"/>
                                        <p:tgtEl>
                                          <p:spTgt spid="3993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9937">
                                            <p:txEl>
                                              <p:pRg st="2" end="2"/>
                                            </p:txEl>
                                          </p:spTgt>
                                        </p:tgtEl>
                                        <p:attrNameLst>
                                          <p:attrName>ppt_h</p:attrName>
                                        </p:attrNameLst>
                                      </p:cBhvr>
                                      <p:tavLst>
                                        <p:tav tm="0">
                                          <p:val>
                                            <p:strVal val="#ppt_h"/>
                                          </p:val>
                                        </p:tav>
                                        <p:tav tm="100000">
                                          <p:val>
                                            <p:strVal val="#ppt_h"/>
                                          </p:val>
                                        </p:tav>
                                      </p:tavLst>
                                    </p:anim>
                                  </p:childTnLst>
                                </p:cTn>
                              </p:par>
                            </p:childTnLst>
                          </p:cTn>
                        </p:par>
                        <p:par>
                          <p:cTn id="15" fill="hold">
                            <p:stCondLst>
                              <p:cond delay="1500"/>
                            </p:stCondLst>
                            <p:childTnLst>
                              <p:par>
                                <p:cTn id="16" presetID="18" presetClass="entr" presetSubtype="12" fill="hold" nodeType="afterEffect">
                                  <p:stCondLst>
                                    <p:cond delay="0"/>
                                  </p:stCondLst>
                                  <p:childTnLst>
                                    <p:set>
                                      <p:cBhvr>
                                        <p:cTn id="17" dur="1" fill="hold">
                                          <p:stCondLst>
                                            <p:cond delay="0"/>
                                          </p:stCondLst>
                                        </p:cTn>
                                        <p:tgtEl>
                                          <p:spTgt spid="39937">
                                            <p:txEl>
                                              <p:pRg st="4" end="4"/>
                                            </p:txEl>
                                          </p:spTgt>
                                        </p:tgtEl>
                                        <p:attrNameLst>
                                          <p:attrName>style.visibility</p:attrName>
                                        </p:attrNameLst>
                                      </p:cBhvr>
                                      <p:to>
                                        <p:strVal val="visible"/>
                                      </p:to>
                                    </p:set>
                                    <p:animEffect transition="in" filter="strips(downLeft)">
                                      <p:cBhvr>
                                        <p:cTn id="18" dur="500"/>
                                        <p:tgtEl>
                                          <p:spTgt spid="399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8913" name="Rectangle 1"/>
          <p:cNvSpPr>
            <a:spLocks noChangeArrowheads="1"/>
          </p:cNvSpPr>
          <p:nvPr/>
        </p:nvSpPr>
        <p:spPr bwMode="auto">
          <a:xfrm>
            <a:off x="642910" y="1071546"/>
            <a:ext cx="792961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review of policy matters</a:t>
            </a:r>
          </a:p>
          <a:p>
            <a:pPr marL="0" marR="0" lvl="0" indent="0" algn="l" defTabSz="914400" rtl="0" eaLnBrk="1" fontAlgn="base" latinLnBrk="0" hangingPunct="1">
              <a:lnSpc>
                <a:spcPct val="100000"/>
              </a:lnSpc>
              <a:spcBef>
                <a:spcPct val="0"/>
              </a:spcBef>
              <a:spcAft>
                <a:spcPct val="0"/>
              </a:spcAft>
              <a:buClrTx/>
              <a:buSzTx/>
              <a:tabLst/>
            </a:pP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financial position of the mess</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Initiation of new honorary members</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Other important matters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childTnLst>
                                    <p:set>
                                      <p:cBhvr>
                                        <p:cTn id="6" dur="1" fill="hold">
                                          <p:stCondLst>
                                            <p:cond delay="0"/>
                                          </p:stCondLst>
                                        </p:cTn>
                                        <p:tgtEl>
                                          <p:spTgt spid="38913"/>
                                        </p:tgtEl>
                                        <p:attrNameLst>
                                          <p:attrName>style.visibility</p:attrName>
                                        </p:attrNameLst>
                                      </p:cBhvr>
                                      <p:to>
                                        <p:strVal val="visible"/>
                                      </p:to>
                                    </p:set>
                                    <p:anim calcmode="lin" valueType="num">
                                      <p:cBhvr>
                                        <p:cTn id="7" dur="500" fill="hold"/>
                                        <p:tgtEl>
                                          <p:spTgt spid="389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38913"/>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38913"/>
                                        </p:tgtEl>
                                        <p:attrNameLst>
                                          <p:attrName>ppt_y</p:attrName>
                                        </p:attrNameLst>
                                      </p:cBhvr>
                                      <p:tavLst>
                                        <p:tav tm="0">
                                          <p:val>
                                            <p:strVal val="#ppt_y"/>
                                          </p:val>
                                        </p:tav>
                                        <p:tav tm="100000">
                                          <p:val>
                                            <p:strVal val="#ppt_y"/>
                                          </p:val>
                                        </p:tav>
                                      </p:tavLst>
                                    </p:anim>
                                    <p:animEffect transition="in" filter="fade">
                                      <p:cBhvr>
                                        <p:cTn id="10" dur="500"/>
                                        <p:tgtEl>
                                          <p:spTgt spid="389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7889" name="Rectangle 1"/>
          <p:cNvSpPr>
            <a:spLocks noChangeArrowheads="1"/>
          </p:cNvSpPr>
          <p:nvPr/>
        </p:nvSpPr>
        <p:spPr bwMode="auto">
          <a:xfrm>
            <a:off x="714348" y="88069"/>
            <a:ext cx="771530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Quorum of the meeting shall be two third (2/3) of full members present in at the time of voting.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copy of individual motion and proposal shall be handed over to the secretary forty eight hours (48) before each general meeting to enable him include it in the agenda.</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Resolution shall be passed if:</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Supported by two third (2/3) majority in case of removal of committee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Supported by simple majority for other resolutions.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Only full members have the right to vote during general meeting.</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7889"/>
                                        </p:tgtEl>
                                        <p:attrNameLst>
                                          <p:attrName>style.visibility</p:attrName>
                                        </p:attrNameLst>
                                      </p:cBhvr>
                                      <p:to>
                                        <p:strVal val="visible"/>
                                      </p:to>
                                    </p:set>
                                    <p:animEffect transition="in" filter="wedge">
                                      <p:cBhvr>
                                        <p:cTn id="7" dur="1000"/>
                                        <p:tgtEl>
                                          <p:spTgt spid="37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6865" name="Rectangle 1"/>
          <p:cNvSpPr>
            <a:spLocks noChangeArrowheads="1"/>
          </p:cNvSpPr>
          <p:nvPr/>
        </p:nvSpPr>
        <p:spPr bwMode="auto">
          <a:xfrm>
            <a:off x="642910" y="785794"/>
            <a:ext cx="778674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General mess meeting shall be held on the last Friday of the last month of the quarter by 10:00 hours. Unless otherwise overtaken by other events in which case a new date will be communicated to all members.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5841" name="Rectangle 1"/>
          <p:cNvSpPr>
            <a:spLocks noChangeArrowheads="1"/>
          </p:cNvSpPr>
          <p:nvPr/>
        </p:nvSpPr>
        <p:spPr bwMode="auto">
          <a:xfrm>
            <a:off x="642910" y="785794"/>
            <a:ext cx="792961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COMMITTEE MEETING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Five members of the committee shall form a quorum provided that the meeting shall not be held in the absence of the PMC.</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Resolutions at this meeting shall be by a simple majority of members present at the time of voting.</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Emergency meeting may be convened by the patron or the PMC through the Mess Secretary.</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5841">
                                            <p:txEl>
                                              <p:pRg st="0" end="0"/>
                                            </p:txEl>
                                          </p:spTgt>
                                        </p:tgtEl>
                                        <p:attrNameLst>
                                          <p:attrName>style.visibility</p:attrName>
                                        </p:attrNameLst>
                                      </p:cBhvr>
                                      <p:to>
                                        <p:strVal val="visible"/>
                                      </p:to>
                                    </p:set>
                                    <p:anim calcmode="lin" valueType="num">
                                      <p:cBhvr additive="base">
                                        <p:cTn id="7" dur="500" fill="hold"/>
                                        <p:tgtEl>
                                          <p:spTgt spid="3584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1">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8" presetClass="entr" presetSubtype="12" fill="hold" nodeType="afterEffect">
                                  <p:stCondLst>
                                    <p:cond delay="0"/>
                                  </p:stCondLst>
                                  <p:childTnLst>
                                    <p:set>
                                      <p:cBhvr>
                                        <p:cTn id="11" dur="1" fill="hold">
                                          <p:stCondLst>
                                            <p:cond delay="0"/>
                                          </p:stCondLst>
                                        </p:cTn>
                                        <p:tgtEl>
                                          <p:spTgt spid="35841">
                                            <p:txEl>
                                              <p:pRg st="2" end="2"/>
                                            </p:txEl>
                                          </p:spTgt>
                                        </p:tgtEl>
                                        <p:attrNameLst>
                                          <p:attrName>style.visibility</p:attrName>
                                        </p:attrNameLst>
                                      </p:cBhvr>
                                      <p:to>
                                        <p:strVal val="visible"/>
                                      </p:to>
                                    </p:set>
                                    <p:animEffect transition="in" filter="strips(downLeft)">
                                      <p:cBhvr>
                                        <p:cTn id="12" dur="500"/>
                                        <p:tgtEl>
                                          <p:spTgt spid="35841">
                                            <p:txEl>
                                              <p:pRg st="2" end="2"/>
                                            </p:txEl>
                                          </p:spTgt>
                                        </p:tgtEl>
                                      </p:cBhvr>
                                    </p:animEffect>
                                  </p:childTnLst>
                                </p:cTn>
                              </p:par>
                            </p:childTnLst>
                          </p:cTn>
                        </p:par>
                        <p:par>
                          <p:cTn id="13" fill="hold">
                            <p:stCondLst>
                              <p:cond delay="1000"/>
                            </p:stCondLst>
                            <p:childTnLst>
                              <p:par>
                                <p:cTn id="14" presetID="54" presetClass="entr" presetSubtype="0" accel="100000" fill="hold" nodeType="afterEffect">
                                  <p:stCondLst>
                                    <p:cond delay="0"/>
                                  </p:stCondLst>
                                  <p:childTnLst>
                                    <p:set>
                                      <p:cBhvr>
                                        <p:cTn id="15" dur="1" fill="hold">
                                          <p:stCondLst>
                                            <p:cond delay="0"/>
                                          </p:stCondLst>
                                        </p:cTn>
                                        <p:tgtEl>
                                          <p:spTgt spid="35841">
                                            <p:txEl>
                                              <p:pRg st="4" end="4"/>
                                            </p:txEl>
                                          </p:spTgt>
                                        </p:tgtEl>
                                        <p:attrNameLst>
                                          <p:attrName>style.visibility</p:attrName>
                                        </p:attrNameLst>
                                      </p:cBhvr>
                                      <p:to>
                                        <p:strVal val="visible"/>
                                      </p:to>
                                    </p:set>
                                    <p:anim calcmode="lin" valueType="num">
                                      <p:cBhvr>
                                        <p:cTn id="16" dur="500" fill="hold"/>
                                        <p:tgtEl>
                                          <p:spTgt spid="35841">
                                            <p:txEl>
                                              <p:pRg st="4" end="4"/>
                                            </p:txEl>
                                          </p:spTgt>
                                        </p:tgtEl>
                                        <p:attrNameLst>
                                          <p:attrName>ppt_w</p:attrName>
                                        </p:attrNameLst>
                                      </p:cBhvr>
                                      <p:tavLst>
                                        <p:tav tm="0">
                                          <p:val>
                                            <p:strVal val="#ppt_w*0.05"/>
                                          </p:val>
                                        </p:tav>
                                        <p:tav tm="100000">
                                          <p:val>
                                            <p:strVal val="#ppt_w"/>
                                          </p:val>
                                        </p:tav>
                                      </p:tavLst>
                                    </p:anim>
                                    <p:anim calcmode="lin" valueType="num">
                                      <p:cBhvr>
                                        <p:cTn id="17" dur="500" fill="hold"/>
                                        <p:tgtEl>
                                          <p:spTgt spid="35841">
                                            <p:txEl>
                                              <p:pRg st="4" end="4"/>
                                            </p:txEl>
                                          </p:spTgt>
                                        </p:tgtEl>
                                        <p:attrNameLst>
                                          <p:attrName>ppt_h</p:attrName>
                                        </p:attrNameLst>
                                      </p:cBhvr>
                                      <p:tavLst>
                                        <p:tav tm="0">
                                          <p:val>
                                            <p:strVal val="#ppt_h"/>
                                          </p:val>
                                        </p:tav>
                                        <p:tav tm="100000">
                                          <p:val>
                                            <p:strVal val="#ppt_h"/>
                                          </p:val>
                                        </p:tav>
                                      </p:tavLst>
                                    </p:anim>
                                    <p:anim calcmode="lin" valueType="num">
                                      <p:cBhvr>
                                        <p:cTn id="18" dur="500" fill="hold"/>
                                        <p:tgtEl>
                                          <p:spTgt spid="35841">
                                            <p:txEl>
                                              <p:pRg st="4" end="4"/>
                                            </p:txEl>
                                          </p:spTgt>
                                        </p:tgtEl>
                                        <p:attrNameLst>
                                          <p:attrName>ppt_x</p:attrName>
                                        </p:attrNameLst>
                                      </p:cBhvr>
                                      <p:tavLst>
                                        <p:tav tm="0">
                                          <p:val>
                                            <p:strVal val="#ppt_x-.2"/>
                                          </p:val>
                                        </p:tav>
                                        <p:tav tm="100000">
                                          <p:val>
                                            <p:strVal val="#ppt_x"/>
                                          </p:val>
                                        </p:tav>
                                      </p:tavLst>
                                    </p:anim>
                                    <p:anim calcmode="lin" valueType="num">
                                      <p:cBhvr>
                                        <p:cTn id="19" dur="500" fill="hold"/>
                                        <p:tgtEl>
                                          <p:spTgt spid="35841">
                                            <p:txEl>
                                              <p:pRg st="4" end="4"/>
                                            </p:txEl>
                                          </p:spTgt>
                                        </p:tgtEl>
                                        <p:attrNameLst>
                                          <p:attrName>ppt_y</p:attrName>
                                        </p:attrNameLst>
                                      </p:cBhvr>
                                      <p:tavLst>
                                        <p:tav tm="0">
                                          <p:val>
                                            <p:strVal val="#ppt_y"/>
                                          </p:val>
                                        </p:tav>
                                        <p:tav tm="100000">
                                          <p:val>
                                            <p:strVal val="#ppt_y"/>
                                          </p:val>
                                        </p:tav>
                                      </p:tavLst>
                                    </p:anim>
                                    <p:animEffect transition="in" filter="fade">
                                      <p:cBhvr>
                                        <p:cTn id="20" dur="500"/>
                                        <p:tgtEl>
                                          <p:spTgt spid="35841">
                                            <p:txEl>
                                              <p:pRg st="4" end="4"/>
                                            </p:txEl>
                                          </p:spTgt>
                                        </p:tgtEl>
                                      </p:cBhvr>
                                    </p:animEffect>
                                  </p:childTnLst>
                                </p:cTn>
                              </p:par>
                            </p:childTnLst>
                          </p:cTn>
                        </p:par>
                        <p:par>
                          <p:cTn id="21" fill="hold">
                            <p:stCondLst>
                              <p:cond delay="1500"/>
                            </p:stCondLst>
                            <p:childTnLst>
                              <p:par>
                                <p:cTn id="22" presetID="20" presetClass="entr" presetSubtype="0" fill="hold" nodeType="afterEffect">
                                  <p:stCondLst>
                                    <p:cond delay="0"/>
                                  </p:stCondLst>
                                  <p:childTnLst>
                                    <p:set>
                                      <p:cBhvr>
                                        <p:cTn id="23" dur="1" fill="hold">
                                          <p:stCondLst>
                                            <p:cond delay="0"/>
                                          </p:stCondLst>
                                        </p:cTn>
                                        <p:tgtEl>
                                          <p:spTgt spid="35841">
                                            <p:txEl>
                                              <p:pRg st="6" end="6"/>
                                            </p:txEl>
                                          </p:spTgt>
                                        </p:tgtEl>
                                        <p:attrNameLst>
                                          <p:attrName>style.visibility</p:attrName>
                                        </p:attrNameLst>
                                      </p:cBhvr>
                                      <p:to>
                                        <p:strVal val="visible"/>
                                      </p:to>
                                    </p:set>
                                    <p:animEffect transition="in" filter="wedge">
                                      <p:cBhvr>
                                        <p:cTn id="24" dur="500"/>
                                        <p:tgtEl>
                                          <p:spTgt spid="3584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5297" name="Rectangle 1"/>
          <p:cNvSpPr>
            <a:spLocks noChangeArrowheads="1"/>
          </p:cNvSpPr>
          <p:nvPr/>
        </p:nvSpPr>
        <p:spPr bwMode="auto">
          <a:xfrm>
            <a:off x="785786" y="714356"/>
            <a:ext cx="771530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resolutions adopted by the Mess committee shall be binding on all members.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committee shall be held every last Wednesday of the month by 12:00 hours.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shall be appointed by the Patron, and shall not be below the Rank of Assistant Corps Commander (ACC)</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55297"/>
                                        </p:tgtEl>
                                        <p:attrNameLst>
                                          <p:attrName>style.visibility</p:attrName>
                                        </p:attrNameLst>
                                      </p:cBhvr>
                                      <p:to>
                                        <p:strVal val="visible"/>
                                      </p:to>
                                    </p:set>
                                    <p:animEffect transition="in" filter="fade">
                                      <p:cBhvr>
                                        <p:cTn id="7" dur="193" decel="100000"/>
                                        <p:tgtEl>
                                          <p:spTgt spid="55297"/>
                                        </p:tgtEl>
                                      </p:cBhvr>
                                    </p:animEffect>
                                    <p:animScale>
                                      <p:cBhvr>
                                        <p:cTn id="8" dur="193" decel="100000"/>
                                        <p:tgtEl>
                                          <p:spTgt spid="55297"/>
                                        </p:tgtEl>
                                      </p:cBhvr>
                                      <p:from x="10000" y="10000"/>
                                      <p:to x="200000" y="450000"/>
                                    </p:animScale>
                                    <p:animScale>
                                      <p:cBhvr>
                                        <p:cTn id="9" dur="308" accel="100000" fill="hold">
                                          <p:stCondLst>
                                            <p:cond delay="193"/>
                                          </p:stCondLst>
                                        </p:cTn>
                                        <p:tgtEl>
                                          <p:spTgt spid="55297"/>
                                        </p:tgtEl>
                                      </p:cBhvr>
                                      <p:from x="200000" y="450000"/>
                                      <p:to x="100000" y="100000"/>
                                    </p:animScale>
                                    <p:set>
                                      <p:cBhvr>
                                        <p:cTn id="10" dur="193" fill="hold"/>
                                        <p:tgtEl>
                                          <p:spTgt spid="55297"/>
                                        </p:tgtEl>
                                        <p:attrNameLst>
                                          <p:attrName>ppt_x</p:attrName>
                                        </p:attrNameLst>
                                      </p:cBhvr>
                                      <p:to>
                                        <p:strVal val="(0.5)"/>
                                      </p:to>
                                    </p:set>
                                    <p:anim from="(0.5)" to="(#ppt_x)" calcmode="lin" valueType="num">
                                      <p:cBhvr>
                                        <p:cTn id="11" dur="308" accel="100000" fill="hold">
                                          <p:stCondLst>
                                            <p:cond delay="193"/>
                                          </p:stCondLst>
                                        </p:cTn>
                                        <p:tgtEl>
                                          <p:spTgt spid="55297"/>
                                        </p:tgtEl>
                                        <p:attrNameLst>
                                          <p:attrName>ppt_x</p:attrName>
                                        </p:attrNameLst>
                                      </p:cBhvr>
                                    </p:anim>
                                    <p:set>
                                      <p:cBhvr>
                                        <p:cTn id="12" dur="193" fill="hold"/>
                                        <p:tgtEl>
                                          <p:spTgt spid="55297"/>
                                        </p:tgtEl>
                                        <p:attrNameLst>
                                          <p:attrName>ppt_y</p:attrName>
                                        </p:attrNameLst>
                                      </p:cBhvr>
                                      <p:to>
                                        <p:strVal val="(#ppt_y+0.4)"/>
                                      </p:to>
                                    </p:set>
                                    <p:anim from="(#ppt_y+0.4)" to="(#ppt_y)" calcmode="lin" valueType="num">
                                      <p:cBhvr>
                                        <p:cTn id="13" dur="308" accel="100000" fill="hold">
                                          <p:stCondLst>
                                            <p:cond delay="193"/>
                                          </p:stCondLst>
                                        </p:cTn>
                                        <p:tgtEl>
                                          <p:spTgt spid="5529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grpSp>
      <p:sp>
        <p:nvSpPr>
          <p:cNvPr id="54273" name="Rectangle 1"/>
          <p:cNvSpPr>
            <a:spLocks noChangeArrowheads="1"/>
          </p:cNvSpPr>
          <p:nvPr/>
        </p:nvSpPr>
        <p:spPr bwMode="auto">
          <a:xfrm>
            <a:off x="642910" y="1428736"/>
            <a:ext cx="7786742"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Officers below the rank of the PMC can contest for officers listed in Mess committee part two of this rules and regulations.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7649" name="Rectangle 1"/>
          <p:cNvSpPr>
            <a:spLocks noChangeArrowheads="1"/>
          </p:cNvSpPr>
          <p:nvPr/>
        </p:nvSpPr>
        <p:spPr bwMode="auto">
          <a:xfrm>
            <a:off x="714348" y="357166"/>
            <a:ext cx="78581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85800" algn="l"/>
              </a:tabLst>
            </a:pPr>
            <a:r>
              <a:rPr kumimoji="0" lang="en-US" sz="3200" b="1" i="0"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AIM</a:t>
            </a:r>
            <a:r>
              <a:rPr kumimoji="0" lang="en-US" sz="3200" b="1" i="0" u="sng"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the end of this lecture, Officers shall be able to: </a:t>
            </a: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1.	Define mess</a:t>
            </a:r>
          </a:p>
          <a:p>
            <a:pPr marL="514350" marR="0" lvl="0" indent="-514350" algn="l" defTabSz="914400" rtl="0" eaLnBrk="0" fontAlgn="base" latinLnBrk="0" hangingPunct="0">
              <a:lnSpc>
                <a:spcPct val="100000"/>
              </a:lnSpc>
              <a:spcBef>
                <a:spcPct val="0"/>
              </a:spcBef>
              <a:spcAft>
                <a:spcPct val="0"/>
              </a:spcAft>
              <a:buClrTx/>
              <a:buSzTx/>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2.	Classify members of mess</a:t>
            </a:r>
          </a:p>
          <a:p>
            <a:pPr marL="0" marR="0" lvl="0" indent="0" algn="l" defTabSz="914400" rtl="0" eaLnBrk="0" fontAlgn="base" latinLnBrk="0" hangingPunct="0">
              <a:lnSpc>
                <a:spcPct val="100000"/>
              </a:lnSpc>
              <a:spcBef>
                <a:spcPct val="0"/>
              </a:spcBef>
              <a:spcAft>
                <a:spcPct val="0"/>
              </a:spcAft>
              <a:buClrTx/>
              <a:buSzTx/>
              <a:tabLst>
                <a:tab pos="685800" algn="l"/>
              </a:tabLst>
            </a:pPr>
            <a:endParaRPr lang="en-GB" sz="2400" dirty="0">
              <a:latin typeface="Arial" pitchFamily="34" charset="0"/>
              <a:ea typeface="Times New Roman" pitchFamily="18"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buAutoNum type="arabicPeriod" startAt="3"/>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Know the composition of mess</a:t>
            </a:r>
          </a:p>
          <a:p>
            <a:pPr marL="457200" marR="0" lvl="0" indent="-457200" algn="l" defTabSz="914400" rtl="0" eaLnBrk="0" fontAlgn="base" latinLnBrk="0" hangingPunct="0">
              <a:lnSpc>
                <a:spcPct val="100000"/>
              </a:lnSpc>
              <a:spcBef>
                <a:spcPct val="0"/>
              </a:spcBef>
              <a:spcAft>
                <a:spcPct val="0"/>
              </a:spcAft>
              <a:buClrTx/>
              <a:buSzTx/>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4.</a:t>
            </a:r>
            <a:r>
              <a:rPr kumimoji="0" lang="en-US" sz="3200" b="0" i="0" u="none" strike="noStrike" cap="none" normalizeH="0" dirty="0" smtClean="0">
                <a:ln>
                  <a:noFill/>
                </a:ln>
                <a:solidFill>
                  <a:schemeClr val="tx1"/>
                </a:solidFill>
                <a:effectLst/>
                <a:latin typeface="Comic Sans MS" pitchFamily="66" charset="0"/>
                <a:ea typeface="Times New Roman" pitchFamily="18" charset="0"/>
                <a:cs typeface="Arial" pitchFamily="34" charset="0"/>
              </a:rPr>
              <a:t>  </a:t>
            </a: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Identify the do’s and don’ts of mess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7649">
                                            <p:txEl>
                                              <p:pRg st="0" end="0"/>
                                            </p:txEl>
                                          </p:spTgt>
                                        </p:tgtEl>
                                        <p:attrNameLst>
                                          <p:attrName>style.visibility</p:attrName>
                                        </p:attrNameLst>
                                      </p:cBhvr>
                                      <p:to>
                                        <p:strVal val="visible"/>
                                      </p:to>
                                    </p:set>
                                    <p:animEffect transition="in" filter="wedge">
                                      <p:cBhvr>
                                        <p:cTn id="7" dur="2000"/>
                                        <p:tgtEl>
                                          <p:spTgt spid="27649">
                                            <p:txEl>
                                              <p:pRg st="0" end="0"/>
                                            </p:txEl>
                                          </p:spTgt>
                                        </p:tgtEl>
                                      </p:cBhvr>
                                    </p:animEffect>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7649">
                                            <p:txEl>
                                              <p:pRg st="2" end="2"/>
                                            </p:txEl>
                                          </p:spTgt>
                                        </p:tgtEl>
                                        <p:attrNameLst>
                                          <p:attrName>style.visibility</p:attrName>
                                        </p:attrNameLst>
                                      </p:cBhvr>
                                      <p:to>
                                        <p:strVal val="visible"/>
                                      </p:to>
                                    </p:set>
                                    <p:anim calcmode="lin" valueType="num">
                                      <p:cBhvr additive="base">
                                        <p:cTn id="11" dur="500" fill="hold"/>
                                        <p:tgtEl>
                                          <p:spTgt spid="2764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7649">
                                            <p:txEl>
                                              <p:pRg st="2" end="2"/>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8" fill="hold" nodeType="afterEffect">
                                  <p:stCondLst>
                                    <p:cond delay="0"/>
                                  </p:stCondLst>
                                  <p:childTnLst>
                                    <p:set>
                                      <p:cBhvr>
                                        <p:cTn id="15" dur="1" fill="hold">
                                          <p:stCondLst>
                                            <p:cond delay="0"/>
                                          </p:stCondLst>
                                        </p:cTn>
                                        <p:tgtEl>
                                          <p:spTgt spid="27649">
                                            <p:txEl>
                                              <p:pRg st="4" end="4"/>
                                            </p:txEl>
                                          </p:spTgt>
                                        </p:tgtEl>
                                        <p:attrNameLst>
                                          <p:attrName>style.visibility</p:attrName>
                                        </p:attrNameLst>
                                      </p:cBhvr>
                                      <p:to>
                                        <p:strVal val="visible"/>
                                      </p:to>
                                    </p:set>
                                    <p:anim calcmode="lin" valueType="num">
                                      <p:cBhvr additive="base">
                                        <p:cTn id="16" dur="500" fill="hold"/>
                                        <p:tgtEl>
                                          <p:spTgt spid="27649">
                                            <p:txEl>
                                              <p:pRg st="4" end="4"/>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7649">
                                            <p:txEl>
                                              <p:pRg st="4" end="4"/>
                                            </p:txEl>
                                          </p:spTgt>
                                        </p:tgtEl>
                                        <p:attrNameLst>
                                          <p:attrName>ppt_y</p:attrName>
                                        </p:attrNameLst>
                                      </p:cBhvr>
                                      <p:tavLst>
                                        <p:tav tm="0">
                                          <p:val>
                                            <p:strVal val="#ppt_y"/>
                                          </p:val>
                                        </p:tav>
                                        <p:tav tm="100000">
                                          <p:val>
                                            <p:strVal val="#ppt_y"/>
                                          </p:val>
                                        </p:tav>
                                      </p:tavLst>
                                    </p:anim>
                                  </p:childTnLst>
                                </p:cTn>
                              </p:par>
                            </p:childTnLst>
                          </p:cTn>
                        </p:par>
                        <p:par>
                          <p:cTn id="18" fill="hold">
                            <p:stCondLst>
                              <p:cond delay="3000"/>
                            </p:stCondLst>
                            <p:childTnLst>
                              <p:par>
                                <p:cTn id="19" presetID="2" presetClass="entr" presetSubtype="12" fill="hold" nodeType="afterEffect">
                                  <p:stCondLst>
                                    <p:cond delay="0"/>
                                  </p:stCondLst>
                                  <p:childTnLst>
                                    <p:set>
                                      <p:cBhvr>
                                        <p:cTn id="20" dur="1" fill="hold">
                                          <p:stCondLst>
                                            <p:cond delay="0"/>
                                          </p:stCondLst>
                                        </p:cTn>
                                        <p:tgtEl>
                                          <p:spTgt spid="27649">
                                            <p:txEl>
                                              <p:pRg st="6" end="6"/>
                                            </p:txEl>
                                          </p:spTgt>
                                        </p:tgtEl>
                                        <p:attrNameLst>
                                          <p:attrName>style.visibility</p:attrName>
                                        </p:attrNameLst>
                                      </p:cBhvr>
                                      <p:to>
                                        <p:strVal val="visible"/>
                                      </p:to>
                                    </p:set>
                                    <p:anim calcmode="lin" valueType="num">
                                      <p:cBhvr additive="base">
                                        <p:cTn id="21" dur="500" fill="hold"/>
                                        <p:tgtEl>
                                          <p:spTgt spid="27649">
                                            <p:txEl>
                                              <p:pRg st="6" end="6"/>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7649">
                                            <p:txEl>
                                              <p:pRg st="6" end="6"/>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500"/>
                            </p:stCondLst>
                            <p:childTnLst>
                              <p:par>
                                <p:cTn id="24" presetID="2" presetClass="entr" presetSubtype="6" fill="hold" nodeType="afterEffect">
                                  <p:stCondLst>
                                    <p:cond delay="0"/>
                                  </p:stCondLst>
                                  <p:childTnLst>
                                    <p:set>
                                      <p:cBhvr>
                                        <p:cTn id="25" dur="1" fill="hold">
                                          <p:stCondLst>
                                            <p:cond delay="0"/>
                                          </p:stCondLst>
                                        </p:cTn>
                                        <p:tgtEl>
                                          <p:spTgt spid="27649">
                                            <p:txEl>
                                              <p:pRg st="8" end="8"/>
                                            </p:txEl>
                                          </p:spTgt>
                                        </p:tgtEl>
                                        <p:attrNameLst>
                                          <p:attrName>style.visibility</p:attrName>
                                        </p:attrNameLst>
                                      </p:cBhvr>
                                      <p:to>
                                        <p:strVal val="visible"/>
                                      </p:to>
                                    </p:set>
                                    <p:anim calcmode="lin" valueType="num">
                                      <p:cBhvr additive="base">
                                        <p:cTn id="26" dur="500" fill="hold"/>
                                        <p:tgtEl>
                                          <p:spTgt spid="27649">
                                            <p:txEl>
                                              <p:pRg st="8" end="8"/>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27649">
                                            <p:txEl>
                                              <p:pRg st="8" end="8"/>
                                            </p:txEl>
                                          </p:spTgt>
                                        </p:tgtEl>
                                        <p:attrNameLst>
                                          <p:attrName>ppt_y</p:attrName>
                                        </p:attrNameLst>
                                      </p:cBhvr>
                                      <p:tavLst>
                                        <p:tav tm="0">
                                          <p:val>
                                            <p:strVal val="1+#ppt_h/2"/>
                                          </p:val>
                                        </p:tav>
                                        <p:tav tm="100000">
                                          <p:val>
                                            <p:strVal val="#ppt_y"/>
                                          </p:val>
                                        </p:tav>
                                      </p:tavLst>
                                    </p:anim>
                                  </p:childTnLst>
                                </p:cTn>
                              </p:par>
                            </p:childTnLst>
                          </p:cTn>
                        </p:par>
                        <p:par>
                          <p:cTn id="28" fill="hold">
                            <p:stCondLst>
                              <p:cond delay="4000"/>
                            </p:stCondLst>
                            <p:childTnLst>
                              <p:par>
                                <p:cTn id="29" presetID="2" presetClass="entr" presetSubtype="3" fill="hold" nodeType="afterEffect">
                                  <p:stCondLst>
                                    <p:cond delay="0"/>
                                  </p:stCondLst>
                                  <p:childTnLst>
                                    <p:set>
                                      <p:cBhvr>
                                        <p:cTn id="30" dur="1" fill="hold">
                                          <p:stCondLst>
                                            <p:cond delay="0"/>
                                          </p:stCondLst>
                                        </p:cTn>
                                        <p:tgtEl>
                                          <p:spTgt spid="27649">
                                            <p:txEl>
                                              <p:pRg st="10" end="10"/>
                                            </p:txEl>
                                          </p:spTgt>
                                        </p:tgtEl>
                                        <p:attrNameLst>
                                          <p:attrName>style.visibility</p:attrName>
                                        </p:attrNameLst>
                                      </p:cBhvr>
                                      <p:to>
                                        <p:strVal val="visible"/>
                                      </p:to>
                                    </p:set>
                                    <p:anim calcmode="lin" valueType="num">
                                      <p:cBhvr additive="base">
                                        <p:cTn id="31" dur="500" fill="hold"/>
                                        <p:tgtEl>
                                          <p:spTgt spid="27649">
                                            <p:txEl>
                                              <p:pRg st="10" end="10"/>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7649">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3250" name="Rectangle 2"/>
          <p:cNvSpPr>
            <a:spLocks noChangeArrowheads="1"/>
          </p:cNvSpPr>
          <p:nvPr/>
        </p:nvSpPr>
        <p:spPr bwMode="auto">
          <a:xfrm>
            <a:off x="571472" y="642918"/>
            <a:ext cx="7929618" cy="52091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COMPOSITION/DUTIES OF MESS COMMITTEE </a:t>
            </a:r>
          </a:p>
          <a:p>
            <a:pPr marL="0" marR="0" lvl="0" indent="0" algn="l" defTabSz="914400" rtl="0" eaLnBrk="1" fontAlgn="base" latinLnBrk="0" hangingPunct="1">
              <a:lnSpc>
                <a:spcPct val="100000"/>
              </a:lnSpc>
              <a:spcBef>
                <a:spcPct val="0"/>
              </a:spcBef>
              <a:spcAft>
                <a:spcPct val="0"/>
              </a:spcAft>
              <a:buClrTx/>
              <a:buSzTx/>
              <a:buFontTx/>
              <a:buNone/>
              <a:tabLst/>
            </a:pPr>
            <a:endParaRPr lang="en-GB" sz="1050" b="1" u="sng"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GB" sz="2400" b="1" dirty="0">
                <a:latin typeface="Comic Sans MS" pitchFamily="66" charset="0"/>
                <a:ea typeface="Calibri" pitchFamily="34" charset="0"/>
                <a:cs typeface="Times New Roman" pitchFamily="18" charset="0"/>
              </a:rPr>
              <a:t>	</a:t>
            </a: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  MESS COMMITTEE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There shall be a Mess Committee charged with the responsibility of effective and efficient running and management of the affairs of the Mess in accordance with Rules and Regulations contained in this document.</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after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 calcmode="lin" valueType="num">
                                      <p:cBhvr>
                                        <p:cTn id="7" dur="500" fill="hold"/>
                                        <p:tgtEl>
                                          <p:spTgt spid="5325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3250">
                                            <p:txEl>
                                              <p:pRg st="0" end="0"/>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53250">
                                            <p:txEl>
                                              <p:pRg st="2" end="2"/>
                                            </p:txEl>
                                          </p:spTgt>
                                        </p:tgtEl>
                                        <p:attrNameLst>
                                          <p:attrName>style.visibility</p:attrName>
                                        </p:attrNameLst>
                                      </p:cBhvr>
                                      <p:to>
                                        <p:strVal val="visible"/>
                                      </p:to>
                                    </p:set>
                                    <p:anim calcmode="lin" valueType="num">
                                      <p:cBhvr>
                                        <p:cTn id="11" dur="500" fill="hold"/>
                                        <p:tgtEl>
                                          <p:spTgt spid="53250">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53250">
                                            <p:txEl>
                                              <p:pRg st="2" end="2"/>
                                            </p:txEl>
                                          </p:spTgt>
                                        </p:tgtEl>
                                        <p:attrNameLst>
                                          <p:attrName>ppt_h</p:attrName>
                                        </p:attrNameLst>
                                      </p:cBhvr>
                                      <p:tavLst>
                                        <p:tav tm="0">
                                          <p:val>
                                            <p:strVal val="#ppt_h"/>
                                          </p:val>
                                        </p:tav>
                                        <p:tav tm="100000">
                                          <p:val>
                                            <p:strVal val="#ppt_h"/>
                                          </p:val>
                                        </p:tav>
                                      </p:tavLst>
                                    </p:anim>
                                  </p:childTnLst>
                                </p:cTn>
                              </p:par>
                            </p:childTnLst>
                          </p:cTn>
                        </p:par>
                        <p:par>
                          <p:cTn id="13" fill="hold">
                            <p:stCondLst>
                              <p:cond delay="500"/>
                            </p:stCondLst>
                            <p:childTnLst>
                              <p:par>
                                <p:cTn id="14" presetID="20" presetClass="entr" presetSubtype="0" fill="hold" nodeType="afterEffect">
                                  <p:stCondLst>
                                    <p:cond delay="0"/>
                                  </p:stCondLst>
                                  <p:childTnLst>
                                    <p:set>
                                      <p:cBhvr>
                                        <p:cTn id="15" dur="1" fill="hold">
                                          <p:stCondLst>
                                            <p:cond delay="0"/>
                                          </p:stCondLst>
                                        </p:cTn>
                                        <p:tgtEl>
                                          <p:spTgt spid="53250">
                                            <p:txEl>
                                              <p:pRg st="4" end="4"/>
                                            </p:txEl>
                                          </p:spTgt>
                                        </p:tgtEl>
                                        <p:attrNameLst>
                                          <p:attrName>style.visibility</p:attrName>
                                        </p:attrNameLst>
                                      </p:cBhvr>
                                      <p:to>
                                        <p:strVal val="visible"/>
                                      </p:to>
                                    </p:set>
                                    <p:animEffect transition="in" filter="wedge">
                                      <p:cBhvr>
                                        <p:cTn id="16" dur="500"/>
                                        <p:tgtEl>
                                          <p:spTgt spid="532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2225" name="Rectangle 1"/>
          <p:cNvSpPr>
            <a:spLocks noChangeArrowheads="1"/>
          </p:cNvSpPr>
          <p:nvPr/>
        </p:nvSpPr>
        <p:spPr bwMode="auto">
          <a:xfrm>
            <a:off x="714348" y="714356"/>
            <a:ext cx="7786742"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COMPOSITION OF THE COMMITTEE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Executive Committee shall be composed of the following officers.</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President Mess Committee (PMC)</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Secretary</a:t>
            </a:r>
          </a:p>
          <a:p>
            <a:pPr marL="514350" marR="0" lvl="0" indent="-51435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Treasurer</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Financial Secretary</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2800" dirty="0">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Wine Member</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52225"/>
                                        </p:tgtEl>
                                        <p:attrNameLst>
                                          <p:attrName>style.visibility</p:attrName>
                                        </p:attrNameLst>
                                      </p:cBhvr>
                                      <p:to>
                                        <p:strVal val="visible"/>
                                      </p:to>
                                    </p:set>
                                    <p:anim calcmode="lin" valueType="num">
                                      <p:cBhvr>
                                        <p:cTn id="7" dur="5000" fill="hold"/>
                                        <p:tgtEl>
                                          <p:spTgt spid="52225"/>
                                        </p:tgtEl>
                                        <p:attrNameLst>
                                          <p:attrName>ppt_w</p:attrName>
                                        </p:attrNameLst>
                                      </p:cBhvr>
                                      <p:tavLst>
                                        <p:tav tm="0" fmla="#ppt_w*sin(2.5*pi*$)">
                                          <p:val>
                                            <p:fltVal val="0"/>
                                          </p:val>
                                        </p:tav>
                                        <p:tav tm="100000">
                                          <p:val>
                                            <p:fltVal val="1"/>
                                          </p:val>
                                        </p:tav>
                                      </p:tavLst>
                                    </p:anim>
                                    <p:anim calcmode="lin" valueType="num">
                                      <p:cBhvr>
                                        <p:cTn id="8" dur="5000" fill="hold"/>
                                        <p:tgtEl>
                                          <p:spTgt spid="5222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1201" name="Rectangle 1"/>
          <p:cNvSpPr>
            <a:spLocks noChangeArrowheads="1"/>
          </p:cNvSpPr>
          <p:nvPr/>
        </p:nvSpPr>
        <p:spPr bwMode="auto">
          <a:xfrm>
            <a:off x="642910" y="214290"/>
            <a:ext cx="778674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Food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Entertainment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Garden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Auditor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Property (House)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Sport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Provost.</a:t>
            </a:r>
            <a:endParaRPr kumimoji="0" lang="en-GB"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51201">
                                            <p:txEl>
                                              <p:pRg st="0" end="0"/>
                                            </p:txEl>
                                          </p:spTgt>
                                        </p:tgtEl>
                                        <p:attrNameLst>
                                          <p:attrName>style.visibility</p:attrName>
                                        </p:attrNameLst>
                                      </p:cBhvr>
                                      <p:to>
                                        <p:strVal val="visible"/>
                                      </p:to>
                                    </p:set>
                                    <p:anim calcmode="lin" valueType="num">
                                      <p:cBhvr>
                                        <p:cTn id="7" dur="1000" fill="hold"/>
                                        <p:tgtEl>
                                          <p:spTgt spid="5120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120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1201">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1201">
                                            <p:txEl>
                                              <p:pRg st="0" end="0"/>
                                            </p:txEl>
                                          </p:spTgt>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51201">
                                            <p:txEl>
                                              <p:pRg st="1" end="1"/>
                                            </p:txEl>
                                          </p:spTgt>
                                        </p:tgtEl>
                                        <p:attrNameLst>
                                          <p:attrName>style.visibility</p:attrName>
                                        </p:attrNameLst>
                                      </p:cBhvr>
                                      <p:to>
                                        <p:strVal val="visible"/>
                                      </p:to>
                                    </p:set>
                                    <p:anim calcmode="lin" valueType="num">
                                      <p:cBhvr>
                                        <p:cTn id="13" dur="1000" fill="hold"/>
                                        <p:tgtEl>
                                          <p:spTgt spid="51201">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51201">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51201">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51201">
                                            <p:txEl>
                                              <p:pRg st="1" end="1"/>
                                            </p:txEl>
                                          </p:spTgt>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51201">
                                            <p:txEl>
                                              <p:pRg st="2" end="2"/>
                                            </p:txEl>
                                          </p:spTgt>
                                        </p:tgtEl>
                                        <p:attrNameLst>
                                          <p:attrName>style.visibility</p:attrName>
                                        </p:attrNameLst>
                                      </p:cBhvr>
                                      <p:to>
                                        <p:strVal val="visible"/>
                                      </p:to>
                                    </p:set>
                                    <p:anim calcmode="lin" valueType="num">
                                      <p:cBhvr>
                                        <p:cTn id="19" dur="1000" fill="hold"/>
                                        <p:tgtEl>
                                          <p:spTgt spid="51201">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51201">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51201">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51201">
                                            <p:txEl>
                                              <p:pRg st="2" end="2"/>
                                            </p:txEl>
                                          </p:spTgt>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51201">
                                            <p:txEl>
                                              <p:pRg st="3" end="3"/>
                                            </p:txEl>
                                          </p:spTgt>
                                        </p:tgtEl>
                                        <p:attrNameLst>
                                          <p:attrName>style.visibility</p:attrName>
                                        </p:attrNameLst>
                                      </p:cBhvr>
                                      <p:to>
                                        <p:strVal val="visible"/>
                                      </p:to>
                                    </p:set>
                                    <p:anim calcmode="lin" valueType="num">
                                      <p:cBhvr>
                                        <p:cTn id="25" dur="1000" fill="hold"/>
                                        <p:tgtEl>
                                          <p:spTgt spid="51201">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51201">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51201">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51201">
                                            <p:txEl>
                                              <p:pRg st="3" end="3"/>
                                            </p:txEl>
                                          </p:spTgt>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51201">
                                            <p:txEl>
                                              <p:pRg st="4" end="4"/>
                                            </p:txEl>
                                          </p:spTgt>
                                        </p:tgtEl>
                                        <p:attrNameLst>
                                          <p:attrName>style.visibility</p:attrName>
                                        </p:attrNameLst>
                                      </p:cBhvr>
                                      <p:to>
                                        <p:strVal val="visible"/>
                                      </p:to>
                                    </p:set>
                                    <p:anim calcmode="lin" valueType="num">
                                      <p:cBhvr>
                                        <p:cTn id="31" dur="1000" fill="hold"/>
                                        <p:tgtEl>
                                          <p:spTgt spid="51201">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51201">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51201">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51201">
                                            <p:txEl>
                                              <p:pRg st="4" end="4"/>
                                            </p:txEl>
                                          </p:spTgt>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51201">
                                            <p:txEl>
                                              <p:pRg st="5" end="5"/>
                                            </p:txEl>
                                          </p:spTgt>
                                        </p:tgtEl>
                                        <p:attrNameLst>
                                          <p:attrName>style.visibility</p:attrName>
                                        </p:attrNameLst>
                                      </p:cBhvr>
                                      <p:to>
                                        <p:strVal val="visible"/>
                                      </p:to>
                                    </p:set>
                                    <p:anim calcmode="lin" valueType="num">
                                      <p:cBhvr>
                                        <p:cTn id="37" dur="1000" fill="hold"/>
                                        <p:tgtEl>
                                          <p:spTgt spid="51201">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51201">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51201">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51201">
                                            <p:txEl>
                                              <p:pRg st="5" end="5"/>
                                            </p:txEl>
                                          </p:spTgt>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51201">
                                            <p:txEl>
                                              <p:pRg st="6" end="6"/>
                                            </p:txEl>
                                          </p:spTgt>
                                        </p:tgtEl>
                                        <p:attrNameLst>
                                          <p:attrName>style.visibility</p:attrName>
                                        </p:attrNameLst>
                                      </p:cBhvr>
                                      <p:to>
                                        <p:strVal val="visible"/>
                                      </p:to>
                                    </p:set>
                                    <p:anim calcmode="lin" valueType="num">
                                      <p:cBhvr>
                                        <p:cTn id="43" dur="1000" fill="hold"/>
                                        <p:tgtEl>
                                          <p:spTgt spid="51201">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51201">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51201">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5120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0177" name="Rectangle 1"/>
          <p:cNvSpPr>
            <a:spLocks noChangeArrowheads="1"/>
          </p:cNvSpPr>
          <p:nvPr/>
        </p:nvSpPr>
        <p:spPr bwMode="auto">
          <a:xfrm>
            <a:off x="642910" y="285728"/>
            <a:ext cx="785818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committee shall be responsible for the effective and efficient management of the Mess, having proper regard to supervision of Mess catering services.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0178" name="Rectangle 2"/>
          <p:cNvSpPr>
            <a:spLocks noChangeArrowheads="1"/>
          </p:cNvSpPr>
          <p:nvPr/>
        </p:nvSpPr>
        <p:spPr bwMode="auto">
          <a:xfrm>
            <a:off x="642910" y="2500306"/>
            <a:ext cx="7858180"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proper control of the accounts of Mess income and expenditure.</a:t>
            </a: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maintenance of the Mess property, furniture and fittings and the proper expenditure of the fund allocated for such maintenance.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grpId="0" nodeType="afterEffect">
                                  <p:stCondLst>
                                    <p:cond delay="0"/>
                                  </p:stCondLst>
                                  <p:childTnLst>
                                    <p:set>
                                      <p:cBhvr>
                                        <p:cTn id="6" dur="1" fill="hold">
                                          <p:stCondLst>
                                            <p:cond delay="0"/>
                                          </p:stCondLst>
                                        </p:cTn>
                                        <p:tgtEl>
                                          <p:spTgt spid="50177"/>
                                        </p:tgtEl>
                                        <p:attrNameLst>
                                          <p:attrName>style.visibility</p:attrName>
                                        </p:attrNameLst>
                                      </p:cBhvr>
                                      <p:to>
                                        <p:strVal val="visible"/>
                                      </p:to>
                                    </p:set>
                                    <p:anim calcmode="lin" valueType="num">
                                      <p:cBhvr>
                                        <p:cTn id="7" dur="500" fill="hold"/>
                                        <p:tgtEl>
                                          <p:spTgt spid="50177"/>
                                        </p:tgtEl>
                                        <p:attrNameLst>
                                          <p:attrName>ppt_w</p:attrName>
                                        </p:attrNameLst>
                                      </p:cBhvr>
                                      <p:tavLst>
                                        <p:tav tm="0">
                                          <p:val>
                                            <p:strVal val="#ppt_w*0.05"/>
                                          </p:val>
                                        </p:tav>
                                        <p:tav tm="100000">
                                          <p:val>
                                            <p:strVal val="#ppt_w"/>
                                          </p:val>
                                        </p:tav>
                                      </p:tavLst>
                                    </p:anim>
                                    <p:anim calcmode="lin" valueType="num">
                                      <p:cBhvr>
                                        <p:cTn id="8" dur="500" fill="hold"/>
                                        <p:tgtEl>
                                          <p:spTgt spid="50177"/>
                                        </p:tgtEl>
                                        <p:attrNameLst>
                                          <p:attrName>ppt_h</p:attrName>
                                        </p:attrNameLst>
                                      </p:cBhvr>
                                      <p:tavLst>
                                        <p:tav tm="0">
                                          <p:val>
                                            <p:strVal val="#ppt_h"/>
                                          </p:val>
                                        </p:tav>
                                        <p:tav tm="100000">
                                          <p:val>
                                            <p:strVal val="#ppt_h"/>
                                          </p:val>
                                        </p:tav>
                                      </p:tavLst>
                                    </p:anim>
                                    <p:anim calcmode="lin" valueType="num">
                                      <p:cBhvr>
                                        <p:cTn id="9" dur="500" fill="hold"/>
                                        <p:tgtEl>
                                          <p:spTgt spid="50177"/>
                                        </p:tgtEl>
                                        <p:attrNameLst>
                                          <p:attrName>ppt_x</p:attrName>
                                        </p:attrNameLst>
                                      </p:cBhvr>
                                      <p:tavLst>
                                        <p:tav tm="0">
                                          <p:val>
                                            <p:strVal val="#ppt_x-.2"/>
                                          </p:val>
                                        </p:tav>
                                        <p:tav tm="100000">
                                          <p:val>
                                            <p:strVal val="#ppt_x"/>
                                          </p:val>
                                        </p:tav>
                                      </p:tavLst>
                                    </p:anim>
                                    <p:anim calcmode="lin" valueType="num">
                                      <p:cBhvr>
                                        <p:cTn id="10" dur="500" fill="hold"/>
                                        <p:tgtEl>
                                          <p:spTgt spid="50177"/>
                                        </p:tgtEl>
                                        <p:attrNameLst>
                                          <p:attrName>ppt_y</p:attrName>
                                        </p:attrNameLst>
                                      </p:cBhvr>
                                      <p:tavLst>
                                        <p:tav tm="0">
                                          <p:val>
                                            <p:strVal val="#ppt_y"/>
                                          </p:val>
                                        </p:tav>
                                        <p:tav tm="100000">
                                          <p:val>
                                            <p:strVal val="#ppt_y"/>
                                          </p:val>
                                        </p:tav>
                                      </p:tavLst>
                                    </p:anim>
                                    <p:animEffect transition="in" filter="fade">
                                      <p:cBhvr>
                                        <p:cTn id="11" dur="500"/>
                                        <p:tgtEl>
                                          <p:spTgt spid="50177"/>
                                        </p:tgtEl>
                                      </p:cBhvr>
                                    </p:animEffect>
                                  </p:childTnLst>
                                </p:cTn>
                              </p:par>
                            </p:childTnLst>
                          </p:cTn>
                        </p:par>
                        <p:par>
                          <p:cTn id="12" fill="hold">
                            <p:stCondLst>
                              <p:cond delay="500"/>
                            </p:stCondLst>
                            <p:childTnLst>
                              <p:par>
                                <p:cTn id="13" presetID="18" presetClass="entr" presetSubtype="12" fill="hold" grpId="0" nodeType="afterEffect">
                                  <p:stCondLst>
                                    <p:cond delay="0"/>
                                  </p:stCondLst>
                                  <p:childTnLst>
                                    <p:set>
                                      <p:cBhvr>
                                        <p:cTn id="14" dur="1" fill="hold">
                                          <p:stCondLst>
                                            <p:cond delay="0"/>
                                          </p:stCondLst>
                                        </p:cTn>
                                        <p:tgtEl>
                                          <p:spTgt spid="50178"/>
                                        </p:tgtEl>
                                        <p:attrNameLst>
                                          <p:attrName>style.visibility</p:attrName>
                                        </p:attrNameLst>
                                      </p:cBhvr>
                                      <p:to>
                                        <p:strVal val="visible"/>
                                      </p:to>
                                    </p:set>
                                    <p:animEffect transition="in" filter="strips(downLeft)">
                                      <p:cBhvr>
                                        <p:cTn id="15" dur="500"/>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5017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9153" name="Rectangle 1"/>
          <p:cNvSpPr>
            <a:spLocks noChangeArrowheads="1"/>
          </p:cNvSpPr>
          <p:nvPr/>
        </p:nvSpPr>
        <p:spPr bwMode="auto">
          <a:xfrm>
            <a:off x="571472" y="285728"/>
            <a:ext cx="7929618"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making of reasonable recommendations to the Patron on the expenditure of capital sum for Mess maintenance and improvement.</a:t>
            </a:r>
          </a:p>
          <a:p>
            <a:pPr marL="0" marR="0" lvl="0" indent="0" algn="just" defTabSz="914400" rtl="0" eaLnBrk="1" fontAlgn="base" latinLnBrk="0" hangingPunct="1">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discipline of Mess staff.</a:t>
            </a:r>
          </a:p>
          <a:p>
            <a:pPr marL="0" marR="0" lvl="0" indent="0" algn="just"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adjustment of the price to be charged for meals supplied to members in the depending on the market functions.</a:t>
            </a:r>
          </a:p>
          <a:p>
            <a:pPr marL="0" marR="0" lvl="0" indent="0" algn="just"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fixing of the Mess Bar tariff.</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fade">
                                      <p:cBhvr>
                                        <p:cTn id="7" dur="500"/>
                                        <p:tgtEl>
                                          <p:spTgt spid="49153"/>
                                        </p:tgtEl>
                                      </p:cBhvr>
                                    </p:animEffect>
                                    <p:anim calcmode="lin" valueType="num">
                                      <p:cBhvr>
                                        <p:cTn id="8" dur="500" fill="hold"/>
                                        <p:tgtEl>
                                          <p:spTgt spid="49153"/>
                                        </p:tgtEl>
                                        <p:attrNameLst>
                                          <p:attrName>style.rotation</p:attrName>
                                        </p:attrNameLst>
                                      </p:cBhvr>
                                      <p:tavLst>
                                        <p:tav tm="0">
                                          <p:val>
                                            <p:fltVal val="720"/>
                                          </p:val>
                                        </p:tav>
                                        <p:tav tm="100000">
                                          <p:val>
                                            <p:fltVal val="0"/>
                                          </p:val>
                                        </p:tav>
                                      </p:tavLst>
                                    </p:anim>
                                    <p:anim calcmode="lin" valueType="num">
                                      <p:cBhvr>
                                        <p:cTn id="9" dur="500" fill="hold"/>
                                        <p:tgtEl>
                                          <p:spTgt spid="49153"/>
                                        </p:tgtEl>
                                        <p:attrNameLst>
                                          <p:attrName>ppt_h</p:attrName>
                                        </p:attrNameLst>
                                      </p:cBhvr>
                                      <p:tavLst>
                                        <p:tav tm="0">
                                          <p:val>
                                            <p:fltVal val="0"/>
                                          </p:val>
                                        </p:tav>
                                        <p:tav tm="100000">
                                          <p:val>
                                            <p:strVal val="#ppt_h"/>
                                          </p:val>
                                        </p:tav>
                                      </p:tavLst>
                                    </p:anim>
                                    <p:anim calcmode="lin" valueType="num">
                                      <p:cBhvr>
                                        <p:cTn id="10" dur="500" fill="hold"/>
                                        <p:tgtEl>
                                          <p:spTgt spid="4915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8129" name="Rectangle 1"/>
          <p:cNvSpPr>
            <a:spLocks noChangeArrowheads="1"/>
          </p:cNvSpPr>
          <p:nvPr/>
        </p:nvSpPr>
        <p:spPr bwMode="auto">
          <a:xfrm>
            <a:off x="571472" y="428604"/>
            <a:ext cx="7929618"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promotion and organizing of Mess 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drawing up and subsequent revision of rules and by- laws for approval or the General Mess meeting which from time to time are meant to govern the internal administration over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determination &amp; fixing of the cost and responsibility for any damage done to any Mess equipment, fitting or building.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insurance of mess for loss by Fire or theft or other mess property, furniture, &amp; fitting.</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48129"/>
                                        </p:tgtEl>
                                        <p:attrNameLst>
                                          <p:attrName>style.visibility</p:attrName>
                                        </p:attrNameLst>
                                      </p:cBhvr>
                                      <p:to>
                                        <p:strVal val="visible"/>
                                      </p:to>
                                    </p:set>
                                    <p:animEffect transition="in" filter="wheel(4)">
                                      <p:cBhvr>
                                        <p:cTn id="7" dur="500"/>
                                        <p:tgtEl>
                                          <p:spTgt spid="48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2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7105" name="Rectangle 1"/>
          <p:cNvSpPr>
            <a:spLocks noChangeArrowheads="1"/>
          </p:cNvSpPr>
          <p:nvPr/>
        </p:nvSpPr>
        <p:spPr bwMode="auto">
          <a:xfrm>
            <a:off x="642910" y="214290"/>
            <a:ext cx="785818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DO’S AND DON’TS</a:t>
            </a:r>
          </a:p>
          <a:p>
            <a:pPr marL="0" marR="0" lvl="0" indent="0" algn="just" defTabSz="914400" rtl="0" eaLnBrk="1" fontAlgn="base" latinLnBrk="0" hangingPunct="1">
              <a:lnSpc>
                <a:spcPct val="100000"/>
              </a:lnSpc>
              <a:spcBef>
                <a:spcPct val="0"/>
              </a:spcBef>
              <a:spcAft>
                <a:spcPct val="0"/>
              </a:spcAft>
              <a:buClrTx/>
              <a:buSzTx/>
              <a:buFontTx/>
              <a:buNone/>
              <a:tabLst>
                <a:tab pos="514350" algn="l"/>
              </a:tabLst>
            </a:pP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Beret, service belt are not allowed in the mess.</a:t>
            </a: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Sword, pistol, swag cane are not allowed in the mess.</a:t>
            </a: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Bathroom slippers is not allowed in the mess</a:t>
            </a: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Towel is not allowed in the mess.</a:t>
            </a: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Dirty overall is not allowed in the mess.</a:t>
            </a: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Drinking directly from the bottle is an offence in this case; glass cup or straw has to be used.</a:t>
            </a:r>
            <a:endParaRPr kumimoji="0" lang="en-GB" sz="36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47105"/>
                                        </p:tgtEl>
                                        <p:attrNameLst>
                                          <p:attrName>style.visibility</p:attrName>
                                        </p:attrNameLst>
                                      </p:cBhvr>
                                      <p:to>
                                        <p:strVal val="visible"/>
                                      </p:to>
                                    </p:set>
                                    <p:animEffect transition="in" filter="wedge">
                                      <p:cBhvr>
                                        <p:cTn id="7" dur="2000"/>
                                        <p:tgtEl>
                                          <p:spTgt spid="47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6081" name="Rectangle 1"/>
          <p:cNvSpPr>
            <a:spLocks noChangeArrowheads="1"/>
          </p:cNvSpPr>
          <p:nvPr/>
        </p:nvSpPr>
        <p:spPr bwMode="auto">
          <a:xfrm>
            <a:off x="214282" y="285728"/>
            <a:ext cx="8286808"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71550" marR="0" lvl="1" indent="-514350" algn="just" defTabSz="914400" rtl="0" eaLnBrk="1" fontAlgn="base" latinLnBrk="0" hangingPunct="1">
              <a:lnSpc>
                <a:spcPct val="100000"/>
              </a:lnSpc>
              <a:spcBef>
                <a:spcPct val="0"/>
              </a:spcBef>
              <a:spcAft>
                <a:spcPct val="0"/>
              </a:spcAft>
              <a:buClrTx/>
              <a:buSzTx/>
              <a:buAutoNum type="arabicPeriod" startAt="7"/>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Dropping of cigarette end on the floor is not allowed.</a:t>
            </a:r>
          </a:p>
          <a:p>
            <a:pPr marL="914400" marR="0" lvl="1" indent="-457200" algn="just" defTabSz="914400" rtl="0" eaLnBrk="1" fontAlgn="base" latinLnBrk="0" hangingPunct="1">
              <a:lnSpc>
                <a:spcPct val="100000"/>
              </a:lnSpc>
              <a:spcBef>
                <a:spcPct val="0"/>
              </a:spcBef>
              <a:spcAft>
                <a:spcPct val="0"/>
              </a:spcAft>
              <a:buClrTx/>
              <a:buSzTx/>
              <a:buAutoNum type="arabicPeriod" startAt="7"/>
              <a:tabLst>
                <a:tab pos="514350" algn="l"/>
              </a:tabLst>
            </a:pPr>
            <a:endParaRPr lang="en-GB" sz="2400" dirty="0">
              <a:latin typeface="Comic Sans MS" pitchFamily="66" charset="0"/>
              <a:ea typeface="Calibri" pitchFamily="34"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tab pos="514350" algn="l"/>
              </a:tabLst>
            </a:pPr>
            <a:r>
              <a:rPr lang="en-GB" sz="2400" dirty="0" smtClean="0">
                <a:latin typeface="Comic Sans MS" pitchFamily="66" charset="0"/>
                <a:ea typeface="Calibri" pitchFamily="34" charset="0"/>
                <a:cs typeface="Arial" pitchFamily="34" charset="0"/>
              </a:rPr>
              <a:t>8. </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Urinating and defecating around the mess premises is not allowed.</a:t>
            </a:r>
          </a:p>
          <a:p>
            <a:pPr marL="457200" marR="0" lvl="1" indent="0" algn="just" defTabSz="914400" rtl="0" eaLnBrk="1" fontAlgn="base" latinLnBrk="0" hangingPunct="1">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 Officers mess is not allowed to all ranks from RMAIII-CRM</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 Senior non commissioned officers mess is not allowed to RMAIII- SRM.</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 Misuse of mess materials will attract a fine</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12. Banging of legs is not allowed in the mess.</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13. Dropping of liquid on the floor is not allowed</a:t>
            </a: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46081"/>
                                        </p:tgtEl>
                                        <p:attrNameLst>
                                          <p:attrName>style.visibility</p:attrName>
                                        </p:attrNameLst>
                                      </p:cBhvr>
                                      <p:to>
                                        <p:strVal val="visible"/>
                                      </p:to>
                                    </p:set>
                                    <p:animEffect transition="in" filter="fade">
                                      <p:cBhvr>
                                        <p:cTn id="7" dur="193" decel="100000"/>
                                        <p:tgtEl>
                                          <p:spTgt spid="46081"/>
                                        </p:tgtEl>
                                      </p:cBhvr>
                                    </p:animEffect>
                                    <p:animScale>
                                      <p:cBhvr>
                                        <p:cTn id="8" dur="193" decel="100000"/>
                                        <p:tgtEl>
                                          <p:spTgt spid="46081"/>
                                        </p:tgtEl>
                                      </p:cBhvr>
                                      <p:from x="10000" y="10000"/>
                                      <p:to x="200000" y="450000"/>
                                    </p:animScale>
                                    <p:animScale>
                                      <p:cBhvr>
                                        <p:cTn id="9" dur="308" accel="100000" fill="hold">
                                          <p:stCondLst>
                                            <p:cond delay="193"/>
                                          </p:stCondLst>
                                        </p:cTn>
                                        <p:tgtEl>
                                          <p:spTgt spid="46081"/>
                                        </p:tgtEl>
                                      </p:cBhvr>
                                      <p:from x="200000" y="450000"/>
                                      <p:to x="100000" y="100000"/>
                                    </p:animScale>
                                    <p:set>
                                      <p:cBhvr>
                                        <p:cTn id="10" dur="193" fill="hold"/>
                                        <p:tgtEl>
                                          <p:spTgt spid="46081"/>
                                        </p:tgtEl>
                                        <p:attrNameLst>
                                          <p:attrName>ppt_x</p:attrName>
                                        </p:attrNameLst>
                                      </p:cBhvr>
                                      <p:to>
                                        <p:strVal val="(0.5)"/>
                                      </p:to>
                                    </p:set>
                                    <p:anim from="(0.5)" to="(#ppt_x)" calcmode="lin" valueType="num">
                                      <p:cBhvr>
                                        <p:cTn id="11" dur="308" accel="100000" fill="hold">
                                          <p:stCondLst>
                                            <p:cond delay="193"/>
                                          </p:stCondLst>
                                        </p:cTn>
                                        <p:tgtEl>
                                          <p:spTgt spid="46081"/>
                                        </p:tgtEl>
                                        <p:attrNameLst>
                                          <p:attrName>ppt_x</p:attrName>
                                        </p:attrNameLst>
                                      </p:cBhvr>
                                    </p:anim>
                                    <p:set>
                                      <p:cBhvr>
                                        <p:cTn id="12" dur="193" fill="hold"/>
                                        <p:tgtEl>
                                          <p:spTgt spid="46081"/>
                                        </p:tgtEl>
                                        <p:attrNameLst>
                                          <p:attrName>ppt_y</p:attrName>
                                        </p:attrNameLst>
                                      </p:cBhvr>
                                      <p:to>
                                        <p:strVal val="(#ppt_y+0.4)"/>
                                      </p:to>
                                    </p:set>
                                    <p:anim from="(#ppt_y+0.4)" to="(#ppt_y)" calcmode="lin" valueType="num">
                                      <p:cBhvr>
                                        <p:cTn id="13" dur="308" accel="100000" fill="hold">
                                          <p:stCondLst>
                                            <p:cond delay="193"/>
                                          </p:stCondLst>
                                        </p:cTn>
                                        <p:tgtEl>
                                          <p:spTgt spid="46081"/>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5057" name="Rectangle 1"/>
          <p:cNvSpPr>
            <a:spLocks noChangeArrowheads="1"/>
          </p:cNvSpPr>
          <p:nvPr/>
        </p:nvSpPr>
        <p:spPr bwMode="auto">
          <a:xfrm>
            <a:off x="357158" y="285728"/>
            <a:ext cx="8215370" cy="62247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14. Improper dressing either in uniform or civil dresses is not allowed.</a:t>
            </a:r>
          </a:p>
          <a:p>
            <a:pPr marL="457200" marR="0" lvl="1" indent="0" algn="just" defTabSz="914400" rtl="0" eaLnBrk="1" fontAlgn="base" latinLnBrk="0" hangingPunct="1">
              <a:lnSpc>
                <a:spcPct val="100000"/>
              </a:lnSpc>
              <a:spcBef>
                <a:spcPct val="0"/>
              </a:spcBef>
              <a:spcAft>
                <a:spcPct val="0"/>
              </a:spcAft>
              <a:buClrTx/>
              <a:buSzTx/>
              <a:tabLst>
                <a:tab pos="514350" algn="l"/>
              </a:tabLst>
            </a:pPr>
            <a:endParaRPr kumimoji="0" lang="en-GB" sz="105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15. Sitting on the arm of chair is not allowed.</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1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16. Sitting on president of the mess committee (PMC) chair is not allowed and this will attract a fine.</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1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17. Opening of bottle with teeth is not allowed.</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05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18. Disrespect to senior is not allowed.</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0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dirty="0" smtClean="0">
                <a:ln>
                  <a:noFill/>
                </a:ln>
                <a:solidFill>
                  <a:schemeClr val="tx1"/>
                </a:solidFill>
                <a:effectLst/>
                <a:latin typeface="Comic Sans MS" pitchFamily="66" charset="0"/>
                <a:ea typeface="Calibri" pitchFamily="34" charset="0"/>
                <a:cs typeface="Arial" pitchFamily="34" charset="0"/>
              </a:rPr>
              <a:t>19.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Fighting in the mess is not allowed and it will attract a fine and punishment respectively.</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5057"/>
                                        </p:tgtEl>
                                        <p:attrNameLst>
                                          <p:attrName>style.visibility</p:attrName>
                                        </p:attrNameLst>
                                      </p:cBhvr>
                                      <p:to>
                                        <p:strVal val="visible"/>
                                      </p:to>
                                    </p:set>
                                    <p:animEffect transition="in" filter="circle(in)">
                                      <p:cBhvr>
                                        <p:cTn id="7" dur="500"/>
                                        <p:tgtEl>
                                          <p:spTgt spid="45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4033" name="Rectangle 1"/>
          <p:cNvSpPr>
            <a:spLocks noChangeArrowheads="1"/>
          </p:cNvSpPr>
          <p:nvPr/>
        </p:nvSpPr>
        <p:spPr bwMode="auto">
          <a:xfrm>
            <a:off x="285720" y="214290"/>
            <a:ext cx="8286808" cy="64017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defTabSz="914400" rtl="0" eaLnBrk="1" fontAlgn="base" latinLnBrk="0" hangingPunct="1">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20. All officers are to be responsible for the conduct of their guests.</a:t>
            </a:r>
          </a:p>
          <a:p>
            <a:pPr marL="457200" marR="0" lvl="1" indent="0" defTabSz="914400" rtl="0" eaLnBrk="1" fontAlgn="base" latinLnBrk="0" hangingPunct="1">
              <a:lnSpc>
                <a:spcPct val="100000"/>
              </a:lnSpc>
              <a:spcBef>
                <a:spcPct val="0"/>
              </a:spcBef>
              <a:spcAft>
                <a:spcPct val="0"/>
              </a:spcAft>
              <a:buClrTx/>
              <a:buSzTx/>
              <a:tabLst>
                <a:tab pos="514350" algn="l"/>
              </a:tabLst>
            </a:pPr>
            <a:endParaRPr kumimoji="0" lang="en-GB" sz="16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21. Political discussion in the mess in prohibited.</a:t>
            </a:r>
          </a:p>
          <a:p>
            <a:pPr marL="457200" marR="0" lvl="1" indent="0" defTabSz="914400" rtl="0" eaLnBrk="0" fontAlgn="base" latinLnBrk="0" hangingPunct="0">
              <a:lnSpc>
                <a:spcPct val="100000"/>
              </a:lnSpc>
              <a:spcBef>
                <a:spcPct val="0"/>
              </a:spcBef>
              <a:spcAft>
                <a:spcPct val="0"/>
              </a:spcAft>
              <a:buClrTx/>
              <a:buSzTx/>
              <a:tabLst>
                <a:tab pos="514350" algn="l"/>
              </a:tabLst>
            </a:pPr>
            <a:endParaRPr kumimoji="0" lang="en-GB" sz="12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22. Talking and shouting at the top of one’s voice is prohibited.</a:t>
            </a:r>
          </a:p>
          <a:p>
            <a:pPr marL="457200" marR="0" lvl="1" indent="0" defTabSz="914400" rtl="0" eaLnBrk="0" fontAlgn="base" latinLnBrk="0" hangingPunct="0">
              <a:lnSpc>
                <a:spcPct val="100000"/>
              </a:lnSpc>
              <a:spcBef>
                <a:spcPct val="0"/>
              </a:spcBef>
              <a:spcAft>
                <a:spcPct val="0"/>
              </a:spcAft>
              <a:buClrTx/>
              <a:buSzTx/>
              <a:tabLst>
                <a:tab pos="514350" algn="l"/>
              </a:tabLst>
            </a:pPr>
            <a:endParaRPr kumimoji="0" lang="en-GB" sz="16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23. No salutation in the mess, in any case, you only stand up as a sign of respect to your superior when he/she comes to the mess.</a:t>
            </a:r>
          </a:p>
          <a:p>
            <a:pPr marL="457200" marR="0" lvl="1" indent="0" defTabSz="914400" rtl="0" eaLnBrk="0" fontAlgn="base" latinLnBrk="0" hangingPunct="0">
              <a:lnSpc>
                <a:spcPct val="100000"/>
              </a:lnSpc>
              <a:spcBef>
                <a:spcPct val="0"/>
              </a:spcBef>
              <a:spcAft>
                <a:spcPct val="0"/>
              </a:spcAft>
              <a:buClrTx/>
              <a:buSzTx/>
              <a:tabLst>
                <a:tab pos="514350" algn="l"/>
              </a:tabLst>
            </a:pP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24. Finally no officer leaves the mess without the permission of PMC</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514350" algn="l"/>
              </a:tabLst>
            </a:pP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44033"/>
                                        </p:tgtEl>
                                        <p:attrNameLst>
                                          <p:attrName>style.visibility</p:attrName>
                                        </p:attrNameLst>
                                      </p:cBhvr>
                                      <p:to>
                                        <p:strVal val="visible"/>
                                      </p:to>
                                    </p:set>
                                    <p:anim calcmode="lin" valueType="num">
                                      <p:cBhvr>
                                        <p:cTn id="7" dur="500" fill="hold"/>
                                        <p:tgtEl>
                                          <p:spTgt spid="44033"/>
                                        </p:tgtEl>
                                        <p:attrNameLst>
                                          <p:attrName>ppt_w</p:attrName>
                                        </p:attrNameLst>
                                      </p:cBhvr>
                                      <p:tavLst>
                                        <p:tav tm="0" fmla="#ppt_w*sin(2.5*pi*$)">
                                          <p:val>
                                            <p:fltVal val="0"/>
                                          </p:val>
                                        </p:tav>
                                        <p:tav tm="100000">
                                          <p:val>
                                            <p:fltVal val="1"/>
                                          </p:val>
                                        </p:tav>
                                      </p:tavLst>
                                    </p:anim>
                                    <p:anim calcmode="lin" valueType="num">
                                      <p:cBhvr>
                                        <p:cTn id="8" dur="500" fill="hold"/>
                                        <p:tgtEl>
                                          <p:spTgt spid="440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ectangle 33"/>
          <p:cNvSpPr/>
          <p:nvPr/>
        </p:nvSpPr>
        <p:spPr>
          <a:xfrm>
            <a:off x="571472" y="214290"/>
            <a:ext cx="7858180" cy="6709529"/>
          </a:xfrm>
          <a:prstGeom prst="rect">
            <a:avLst/>
          </a:prstGeom>
        </p:spPr>
        <p:txBody>
          <a:bodyPr wrap="square">
            <a:spAutoFit/>
          </a:bodyPr>
          <a:lstStyle/>
          <a:p>
            <a:r>
              <a:rPr lang="en-US" sz="2400" dirty="0" smtClean="0"/>
              <a:t>                               </a:t>
            </a:r>
            <a:r>
              <a:rPr lang="en-US" sz="3200" b="1" dirty="0" smtClean="0">
                <a:latin typeface="Comic Sans MS" pitchFamily="66" charset="0"/>
              </a:rPr>
              <a:t>OBJECTIVE</a:t>
            </a:r>
          </a:p>
          <a:p>
            <a:r>
              <a:rPr lang="en-US" dirty="0" smtClean="0"/>
              <a:t> </a:t>
            </a:r>
            <a:r>
              <a:rPr lang="en-US" sz="3200" b="1" dirty="0" smtClean="0"/>
              <a:t>At the end of this lecture, Officers should be able to</a:t>
            </a:r>
            <a:r>
              <a:rPr lang="en-US" sz="3200" dirty="0" smtClean="0"/>
              <a:t>:</a:t>
            </a:r>
          </a:p>
          <a:p>
            <a:endParaRPr lang="en-US" sz="900" dirty="0"/>
          </a:p>
          <a:p>
            <a:r>
              <a:rPr lang="en-US" sz="3200" dirty="0" smtClean="0"/>
              <a:t>1.	Understand the mess literally a second home to officers, where they can relax after the day’s job.</a:t>
            </a:r>
          </a:p>
          <a:p>
            <a:r>
              <a:rPr lang="en-US" sz="3200" dirty="0" smtClean="0"/>
              <a:t>2.	Officers to get acquired with other officers in a more cheerful and subtle environment.</a:t>
            </a:r>
          </a:p>
          <a:p>
            <a:r>
              <a:rPr lang="en-US" sz="3200" dirty="0" smtClean="0"/>
              <a:t>3.	For officers to interact and socialize, but to be intimated with the dos and don’ts/rules and   regulations of the mess.</a:t>
            </a:r>
          </a:p>
          <a:p>
            <a:endParaRPr lang="en-US" dirty="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Effect transition="in" filter="fade">
                                      <p:cBhvr>
                                        <p:cTn id="7" dur="500"/>
                                        <p:tgtEl>
                                          <p:spTgt spid="34">
                                            <p:txEl>
                                              <p:pRg st="0" end="0"/>
                                            </p:txEl>
                                          </p:spTgt>
                                        </p:tgtEl>
                                      </p:cBhvr>
                                    </p:animEffect>
                                  </p:childTnLst>
                                </p:cTn>
                              </p:par>
                            </p:childTnLst>
                          </p:cTn>
                        </p:par>
                        <p:par>
                          <p:cTn id="8" fill="hold">
                            <p:stCondLst>
                              <p:cond delay="500"/>
                            </p:stCondLst>
                            <p:childTnLst>
                              <p:par>
                                <p:cTn id="9" presetID="20" presetClass="entr" presetSubtype="0" fill="hold" nodeType="afterEffect">
                                  <p:stCondLst>
                                    <p:cond delay="0"/>
                                  </p:stCondLst>
                                  <p:childTnLst>
                                    <p:set>
                                      <p:cBhvr>
                                        <p:cTn id="10" dur="1" fill="hold">
                                          <p:stCondLst>
                                            <p:cond delay="0"/>
                                          </p:stCondLst>
                                        </p:cTn>
                                        <p:tgtEl>
                                          <p:spTgt spid="34">
                                            <p:txEl>
                                              <p:pRg st="1" end="1"/>
                                            </p:txEl>
                                          </p:spTgt>
                                        </p:tgtEl>
                                        <p:attrNameLst>
                                          <p:attrName>style.visibility</p:attrName>
                                        </p:attrNameLst>
                                      </p:cBhvr>
                                      <p:to>
                                        <p:strVal val="visible"/>
                                      </p:to>
                                    </p:set>
                                    <p:animEffect transition="in" filter="wedge">
                                      <p:cBhvr>
                                        <p:cTn id="11" dur="500"/>
                                        <p:tgtEl>
                                          <p:spTgt spid="34">
                                            <p:txEl>
                                              <p:pRg st="1" end="1"/>
                                            </p:txEl>
                                          </p:spTgt>
                                        </p:tgtEl>
                                      </p:cBhvr>
                                    </p:animEffect>
                                  </p:childTnLst>
                                </p:cTn>
                              </p:par>
                            </p:childTnLst>
                          </p:cTn>
                        </p:par>
                        <p:par>
                          <p:cTn id="12" fill="hold">
                            <p:stCondLst>
                              <p:cond delay="1000"/>
                            </p:stCondLst>
                            <p:childTnLst>
                              <p:par>
                                <p:cTn id="13" presetID="18" presetClass="entr" presetSubtype="12" fill="hold" nodeType="afterEffect">
                                  <p:stCondLst>
                                    <p:cond delay="0"/>
                                  </p:stCondLst>
                                  <p:childTnLst>
                                    <p:set>
                                      <p:cBhvr>
                                        <p:cTn id="14" dur="1" fill="hold">
                                          <p:stCondLst>
                                            <p:cond delay="0"/>
                                          </p:stCondLst>
                                        </p:cTn>
                                        <p:tgtEl>
                                          <p:spTgt spid="34">
                                            <p:txEl>
                                              <p:pRg st="4" end="4"/>
                                            </p:txEl>
                                          </p:spTgt>
                                        </p:tgtEl>
                                        <p:attrNameLst>
                                          <p:attrName>style.visibility</p:attrName>
                                        </p:attrNameLst>
                                      </p:cBhvr>
                                      <p:to>
                                        <p:strVal val="visible"/>
                                      </p:to>
                                    </p:set>
                                    <p:animEffect transition="in" filter="strips(downLeft)">
                                      <p:cBhvr>
                                        <p:cTn id="15" dur="500"/>
                                        <p:tgtEl>
                                          <p:spTgt spid="34">
                                            <p:txEl>
                                              <p:pRg st="4" end="4"/>
                                            </p:txEl>
                                          </p:spTgt>
                                        </p:tgtEl>
                                      </p:cBhvr>
                                    </p:animEffect>
                                  </p:childTnLst>
                                </p:cTn>
                              </p:par>
                            </p:childTnLst>
                          </p:cTn>
                        </p:par>
                        <p:par>
                          <p:cTn id="16" fill="hold">
                            <p:stCondLst>
                              <p:cond delay="1500"/>
                            </p:stCondLst>
                            <p:childTnLst>
                              <p:par>
                                <p:cTn id="17" presetID="41" presetClass="entr" presetSubtype="0" fill="hold" nodeType="afterEffect">
                                  <p:stCondLst>
                                    <p:cond delay="0"/>
                                  </p:stCondLst>
                                  <p:iterate type="lt">
                                    <p:tmPct val="10000"/>
                                  </p:iterate>
                                  <p:childTnLst>
                                    <p:set>
                                      <p:cBhvr>
                                        <p:cTn id="18" dur="1" fill="hold">
                                          <p:stCondLst>
                                            <p:cond delay="0"/>
                                          </p:stCondLst>
                                        </p:cTn>
                                        <p:tgtEl>
                                          <p:spTgt spid="34">
                                            <p:txEl>
                                              <p:pRg st="5" end="5"/>
                                            </p:txEl>
                                          </p:spTgt>
                                        </p:tgtEl>
                                        <p:attrNameLst>
                                          <p:attrName>style.visibility</p:attrName>
                                        </p:attrNameLst>
                                      </p:cBhvr>
                                      <p:to>
                                        <p:strVal val="visible"/>
                                      </p:to>
                                    </p:set>
                                    <p:anim calcmode="lin" valueType="num">
                                      <p:cBhvr>
                                        <p:cTn id="19" dur="500" fill="hold"/>
                                        <p:tgtEl>
                                          <p:spTgt spid="34">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34">
                                            <p:txEl>
                                              <p:pRg st="5" end="5"/>
                                            </p:txEl>
                                          </p:spTgt>
                                        </p:tgtEl>
                                        <p:attrNameLst>
                                          <p:attrName>ppt_y</p:attrName>
                                        </p:attrNameLst>
                                      </p:cBhvr>
                                      <p:tavLst>
                                        <p:tav tm="0">
                                          <p:val>
                                            <p:strVal val="#ppt_y"/>
                                          </p:val>
                                        </p:tav>
                                        <p:tav tm="100000">
                                          <p:val>
                                            <p:strVal val="#ppt_y"/>
                                          </p:val>
                                        </p:tav>
                                      </p:tavLst>
                                    </p:anim>
                                    <p:anim calcmode="lin" valueType="num">
                                      <p:cBhvr>
                                        <p:cTn id="21" dur="500" fill="hold"/>
                                        <p:tgtEl>
                                          <p:spTgt spid="34">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34">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34">
                                            <p:txEl>
                                              <p:pRg st="5" end="5"/>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34">
                                            <p:txEl>
                                              <p:pRg st="3" end="3"/>
                                            </p:txEl>
                                          </p:spTgt>
                                        </p:tgtEl>
                                        <p:attrNameLst>
                                          <p:attrName>style.visibility</p:attrName>
                                        </p:attrNameLst>
                                      </p:cBhvr>
                                      <p:to>
                                        <p:strVal val="visible"/>
                                      </p:to>
                                    </p:set>
                                    <p:animEffect transition="in" filter="dissolve">
                                      <p:cBhvr>
                                        <p:cTn id="26" dur="500"/>
                                        <p:tgtEl>
                                          <p:spTgt spid="3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3009" name="Rectangle 1"/>
          <p:cNvSpPr>
            <a:spLocks noChangeArrowheads="1"/>
          </p:cNvSpPr>
          <p:nvPr/>
        </p:nvSpPr>
        <p:spPr bwMode="auto">
          <a:xfrm>
            <a:off x="642910" y="214290"/>
            <a:ext cx="792961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DUTIES OF THE MEMBERS OF THE MESS COMMITTEE</a:t>
            </a:r>
            <a:endParaRPr kumimoji="0" lang="en-GB"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PRESIDCENT MESS COMMITTEE (PMC)</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0" name="Rectangle 2"/>
          <p:cNvSpPr>
            <a:spLocks noChangeArrowheads="1"/>
          </p:cNvSpPr>
          <p:nvPr/>
        </p:nvSpPr>
        <p:spPr bwMode="auto">
          <a:xfrm>
            <a:off x="642910" y="1214422"/>
            <a:ext cx="792961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PMC shall be: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Preside over Mess Committee meetings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Coordinate the work of Committee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Scrutinize the accounts of the Mess on a monthly basis.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the general discipline of members and effective administration of the Mess sub-functions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Co-opt members to serve in Mess sub-functions.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decisions taken by the committee are properly implemented.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43009"/>
                                        </p:tgtEl>
                                        <p:attrNameLst>
                                          <p:attrName>style.visibility</p:attrName>
                                        </p:attrNameLst>
                                      </p:cBhvr>
                                      <p:to>
                                        <p:strVal val="visible"/>
                                      </p:to>
                                    </p:set>
                                    <p:animEffect transition="in" filter="wheel(4)">
                                      <p:cBhvr>
                                        <p:cTn id="7" dur="2000"/>
                                        <p:tgtEl>
                                          <p:spTgt spid="43009"/>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43010"/>
                                        </p:tgtEl>
                                        <p:attrNameLst>
                                          <p:attrName>style.visibility</p:attrName>
                                        </p:attrNameLst>
                                      </p:cBhvr>
                                      <p:to>
                                        <p:strVal val="visible"/>
                                      </p:to>
                                    </p:set>
                                    <p:animEffect transition="in" filter="wheel(4)">
                                      <p:cBhvr>
                                        <p:cTn id="10" dur="2000"/>
                                        <p:tgtEl>
                                          <p:spTgt spid="43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p:bldP spid="430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1985" name="Rectangle 1"/>
          <p:cNvSpPr>
            <a:spLocks noChangeArrowheads="1"/>
          </p:cNvSpPr>
          <p:nvPr/>
        </p:nvSpPr>
        <p:spPr bwMode="auto">
          <a:xfrm>
            <a:off x="642910" y="214290"/>
            <a:ext cx="792961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genuine complaints and good suggestions submitted by the  members are considered and decided by the Mess committee.</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Bring to the notice of the Patron other matters which need to be brought to the latter</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notice.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Call for general Mess meeting at short notice and preside over such meetings.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1985"/>
                                        </p:tgtEl>
                                        <p:attrNameLst>
                                          <p:attrName>style.visibility</p:attrName>
                                        </p:attrNameLst>
                                      </p:cBhvr>
                                      <p:to>
                                        <p:strVal val="visible"/>
                                      </p:to>
                                    </p:set>
                                    <p:animEffect transition="in" filter="circle(in)">
                                      <p:cBhvr>
                                        <p:cTn id="7" dur="2000"/>
                                        <p:tgtEl>
                                          <p:spTgt spid="41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0961" name="Rectangle 1"/>
          <p:cNvSpPr>
            <a:spLocks noChangeArrowheads="1"/>
          </p:cNvSpPr>
          <p:nvPr/>
        </p:nvSpPr>
        <p:spPr bwMode="auto">
          <a:xfrm>
            <a:off x="642910" y="142852"/>
            <a:ext cx="785818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keeping the Mess Rules and Regulations amended up to date and taking necessary steps to ensure that they are obeyed.</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Cause bills to be honoured and debts to be liquidated</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members settle their bills and subscriptions within one month after they have been issued.</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40961"/>
                                        </p:tgtEl>
                                        <p:attrNameLst>
                                          <p:attrName>style.visibility</p:attrName>
                                        </p:attrNameLst>
                                      </p:cBhvr>
                                      <p:to>
                                        <p:strVal val="visible"/>
                                      </p:to>
                                    </p:set>
                                    <p:anim calcmode="lin" valueType="num">
                                      <p:cBhvr>
                                        <p:cTn id="7" dur="500" fill="hold"/>
                                        <p:tgtEl>
                                          <p:spTgt spid="40961"/>
                                        </p:tgtEl>
                                        <p:attrNameLst>
                                          <p:attrName>ppt_w</p:attrName>
                                        </p:attrNameLst>
                                      </p:cBhvr>
                                      <p:tavLst>
                                        <p:tav tm="0" fmla="#ppt_w*sin(2.5*pi*$)">
                                          <p:val>
                                            <p:fltVal val="0"/>
                                          </p:val>
                                        </p:tav>
                                        <p:tav tm="100000">
                                          <p:val>
                                            <p:fltVal val="1"/>
                                          </p:val>
                                        </p:tav>
                                      </p:tavLst>
                                    </p:anim>
                                    <p:anim calcmode="lin" valueType="num">
                                      <p:cBhvr>
                                        <p:cTn id="8" dur="500" fill="hold"/>
                                        <p:tgtEl>
                                          <p:spTgt spid="409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5537" name="Rectangle 1"/>
          <p:cNvSpPr>
            <a:spLocks noChangeArrowheads="1"/>
          </p:cNvSpPr>
          <p:nvPr/>
        </p:nvSpPr>
        <p:spPr bwMode="auto">
          <a:xfrm>
            <a:off x="642910" y="285728"/>
            <a:ext cx="785818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SECRETARY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Mess Secretary are: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Attending to all the correspondences of the Mess.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 agenda for all Mess Executive Committee and general Mess meetings.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Supervising under the directions of the PMC the general working of the committee.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Organizing the Mess general meetings.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Maintaining an up to date list of honorary members.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5537"/>
                                        </p:tgtEl>
                                        <p:attrNameLst>
                                          <p:attrName>style.visibility</p:attrName>
                                        </p:attrNameLst>
                                      </p:cBhvr>
                                      <p:to>
                                        <p:strVal val="visible"/>
                                      </p:to>
                                    </p:set>
                                    <p:animEffect transition="in" filter="wheel(4)">
                                      <p:cBhvr>
                                        <p:cTn id="7" dur="500"/>
                                        <p:tgtEl>
                                          <p:spTgt spid="65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4513" name="Rectangle 1"/>
          <p:cNvSpPr>
            <a:spLocks noChangeArrowheads="1"/>
          </p:cNvSpPr>
          <p:nvPr/>
        </p:nvSpPr>
        <p:spPr bwMode="auto">
          <a:xfrm>
            <a:off x="642910" y="214290"/>
            <a:ext cx="785818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Keeping the records of all Mess meetings/ activities.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provision of dailies and magazines in the Mess.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Posting of notice regarding Mess activities on the notice board.</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 a signatory to the Mess accounts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Maintaining the following books and records:-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Minutes Mess meetings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 Honorary members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iii. Officers arrivals and departures.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iv. Persons to the invited to mess functions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grpId="0" nodeType="afterEffect">
                                  <p:stCondLst>
                                    <p:cond delay="0"/>
                                  </p:stCondLst>
                                  <p:childTnLst>
                                    <p:set>
                                      <p:cBhvr>
                                        <p:cTn id="6" dur="1" fill="hold">
                                          <p:stCondLst>
                                            <p:cond delay="0"/>
                                          </p:stCondLst>
                                        </p:cTn>
                                        <p:tgtEl>
                                          <p:spTgt spid="64513"/>
                                        </p:tgtEl>
                                        <p:attrNameLst>
                                          <p:attrName>style.visibility</p:attrName>
                                        </p:attrNameLst>
                                      </p:cBhvr>
                                      <p:to>
                                        <p:strVal val="visible"/>
                                      </p:to>
                                    </p:set>
                                    <p:anim calcmode="lin" valueType="num">
                                      <p:cBhvr>
                                        <p:cTn id="7" dur="500" fill="hold"/>
                                        <p:tgtEl>
                                          <p:spTgt spid="64513"/>
                                        </p:tgtEl>
                                        <p:attrNameLst>
                                          <p:attrName>ppt_w</p:attrName>
                                        </p:attrNameLst>
                                      </p:cBhvr>
                                      <p:tavLst>
                                        <p:tav tm="0">
                                          <p:val>
                                            <p:strVal val="#ppt_w*0.05"/>
                                          </p:val>
                                        </p:tav>
                                        <p:tav tm="100000">
                                          <p:val>
                                            <p:strVal val="#ppt_w"/>
                                          </p:val>
                                        </p:tav>
                                      </p:tavLst>
                                    </p:anim>
                                    <p:anim calcmode="lin" valueType="num">
                                      <p:cBhvr>
                                        <p:cTn id="8" dur="500" fill="hold"/>
                                        <p:tgtEl>
                                          <p:spTgt spid="64513"/>
                                        </p:tgtEl>
                                        <p:attrNameLst>
                                          <p:attrName>ppt_h</p:attrName>
                                        </p:attrNameLst>
                                      </p:cBhvr>
                                      <p:tavLst>
                                        <p:tav tm="0">
                                          <p:val>
                                            <p:strVal val="#ppt_h"/>
                                          </p:val>
                                        </p:tav>
                                        <p:tav tm="100000">
                                          <p:val>
                                            <p:strVal val="#ppt_h"/>
                                          </p:val>
                                        </p:tav>
                                      </p:tavLst>
                                    </p:anim>
                                    <p:anim calcmode="lin" valueType="num">
                                      <p:cBhvr>
                                        <p:cTn id="9" dur="500" fill="hold"/>
                                        <p:tgtEl>
                                          <p:spTgt spid="64513"/>
                                        </p:tgtEl>
                                        <p:attrNameLst>
                                          <p:attrName>ppt_x</p:attrName>
                                        </p:attrNameLst>
                                      </p:cBhvr>
                                      <p:tavLst>
                                        <p:tav tm="0">
                                          <p:val>
                                            <p:strVal val="#ppt_x-.2"/>
                                          </p:val>
                                        </p:tav>
                                        <p:tav tm="100000">
                                          <p:val>
                                            <p:strVal val="#ppt_x"/>
                                          </p:val>
                                        </p:tav>
                                      </p:tavLst>
                                    </p:anim>
                                    <p:anim calcmode="lin" valueType="num">
                                      <p:cBhvr>
                                        <p:cTn id="10" dur="500" fill="hold"/>
                                        <p:tgtEl>
                                          <p:spTgt spid="64513"/>
                                        </p:tgtEl>
                                        <p:attrNameLst>
                                          <p:attrName>ppt_y</p:attrName>
                                        </p:attrNameLst>
                                      </p:cBhvr>
                                      <p:tavLst>
                                        <p:tav tm="0">
                                          <p:val>
                                            <p:strVal val="#ppt_y"/>
                                          </p:val>
                                        </p:tav>
                                        <p:tav tm="100000">
                                          <p:val>
                                            <p:strVal val="#ppt_y"/>
                                          </p:val>
                                        </p:tav>
                                      </p:tavLst>
                                    </p:anim>
                                    <p:animEffect transition="in" filter="fade">
                                      <p:cBhvr>
                                        <p:cTn id="11" dur="500"/>
                                        <p:tgtEl>
                                          <p:spTgt spid="64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3489" name="Rectangle 1"/>
          <p:cNvSpPr>
            <a:spLocks noChangeArrowheads="1"/>
          </p:cNvSpPr>
          <p:nvPr/>
        </p:nvSpPr>
        <p:spPr bwMode="auto">
          <a:xfrm>
            <a:off x="642910" y="571480"/>
            <a:ext cx="792961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Preparing and distributing Mess bills and subscriptions monthly.</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Record the minutes of all Mess meetings and circulate such minutes to committee members.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completion and rendering list of Mess debtors to the PMC.</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3489"/>
                                        </p:tgtEl>
                                        <p:attrNameLst>
                                          <p:attrName>style.visibility</p:attrName>
                                        </p:attrNameLst>
                                      </p:cBhvr>
                                      <p:to>
                                        <p:strVal val="visible"/>
                                      </p:to>
                                    </p:set>
                                    <p:anim calcmode="lin" valueType="num">
                                      <p:cBhvr additive="base">
                                        <p:cTn id="7" dur="500" fill="hold"/>
                                        <p:tgtEl>
                                          <p:spTgt spid="63489"/>
                                        </p:tgtEl>
                                        <p:attrNameLst>
                                          <p:attrName>ppt_x</p:attrName>
                                        </p:attrNameLst>
                                      </p:cBhvr>
                                      <p:tavLst>
                                        <p:tav tm="0">
                                          <p:val>
                                            <p:strVal val="#ppt_x"/>
                                          </p:val>
                                        </p:tav>
                                        <p:tav tm="100000">
                                          <p:val>
                                            <p:strVal val="#ppt_x"/>
                                          </p:val>
                                        </p:tav>
                                      </p:tavLst>
                                    </p:anim>
                                    <p:anim calcmode="lin" valueType="num">
                                      <p:cBhvr additive="base">
                                        <p:cTn id="8" dur="500" fill="hold"/>
                                        <p:tgtEl>
                                          <p:spTgt spid="634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2465" name="Rectangle 1"/>
          <p:cNvSpPr>
            <a:spLocks noChangeArrowheads="1"/>
          </p:cNvSpPr>
          <p:nvPr/>
        </p:nvSpPr>
        <p:spPr bwMode="auto">
          <a:xfrm>
            <a:off x="714348" y="428604"/>
            <a:ext cx="764383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ASSISTANT SECRETARY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Assistant Secretary:</a:t>
            </a:r>
          </a:p>
          <a:p>
            <a:pPr marL="0" marR="0" lvl="0" indent="0" algn="just"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Assists the Secretary in the performance of his duties.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Carries out the Secretary</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duties in the absence of the Secretary.</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Performs all other duties that may be assigned by the PMC.</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2465"/>
                                        </p:tgtEl>
                                        <p:attrNameLst>
                                          <p:attrName>style.visibility</p:attrName>
                                        </p:attrNameLst>
                                      </p:cBhvr>
                                      <p:to>
                                        <p:strVal val="visible"/>
                                      </p:to>
                                    </p:set>
                                    <p:anim calcmode="lin" valueType="num">
                                      <p:cBhvr additive="base">
                                        <p:cTn id="7" dur="500" fill="hold"/>
                                        <p:tgtEl>
                                          <p:spTgt spid="62465"/>
                                        </p:tgtEl>
                                        <p:attrNameLst>
                                          <p:attrName>ppt_x</p:attrName>
                                        </p:attrNameLst>
                                      </p:cBhvr>
                                      <p:tavLst>
                                        <p:tav tm="0">
                                          <p:val>
                                            <p:strVal val="#ppt_x"/>
                                          </p:val>
                                        </p:tav>
                                        <p:tav tm="100000">
                                          <p:val>
                                            <p:strVal val="#ppt_x"/>
                                          </p:val>
                                        </p:tav>
                                      </p:tavLst>
                                    </p:anim>
                                    <p:anim calcmode="lin" valueType="num">
                                      <p:cBhvr additive="base">
                                        <p:cTn id="8" dur="500" fill="hold"/>
                                        <p:tgtEl>
                                          <p:spTgt spid="624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1441" name="Rectangle 1"/>
          <p:cNvSpPr>
            <a:spLocks noChangeArrowheads="1"/>
          </p:cNvSpPr>
          <p:nvPr/>
        </p:nvSpPr>
        <p:spPr bwMode="auto">
          <a:xfrm>
            <a:off x="642910" y="357166"/>
            <a:ext cx="7786742"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TREASURER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Treasurer will perform the following duties:-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Advice the PMC on all financial matters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 responsible to the PMC on all the finances of the Mess and prompt payment of all approved Mess expenditure.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Maintenance of Mess accounts, safekeeping and banking of monies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Present to the general Mess meeting the quarterly balance sheet and state of accounts.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1441"/>
                                        </p:tgtEl>
                                        <p:attrNameLst>
                                          <p:attrName>style.visibility</p:attrName>
                                        </p:attrNameLst>
                                      </p:cBhvr>
                                      <p:to>
                                        <p:strVal val="visible"/>
                                      </p:to>
                                    </p:set>
                                    <p:animEffect transition="in" filter="wheel(4)">
                                      <p:cBhvr>
                                        <p:cTn id="7" dur="500"/>
                                        <p:tgtEl>
                                          <p:spTgt spid="614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1"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0417" name="Rectangle 1"/>
          <p:cNvSpPr>
            <a:spLocks noChangeArrowheads="1"/>
          </p:cNvSpPr>
          <p:nvPr/>
        </p:nvSpPr>
        <p:spPr bwMode="auto">
          <a:xfrm>
            <a:off x="642910" y="714356"/>
            <a:ext cx="785814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 the Mess account for an audit board when appointed.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Disbursing funds as approved by full members PMC and Mess Committee members.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Preparation of messing sheet, in conjunction with the Wines and Messing members.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Supervises details on all Mess accounts and financial transactions.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60417"/>
                                        </p:tgtEl>
                                        <p:attrNameLst>
                                          <p:attrName>style.visibility</p:attrName>
                                        </p:attrNameLst>
                                      </p:cBhvr>
                                      <p:to>
                                        <p:strVal val="visible"/>
                                      </p:to>
                                    </p:set>
                                    <p:animEffect transition="in" filter="fade">
                                      <p:cBhvr>
                                        <p:cTn id="7" dur="193" decel="100000"/>
                                        <p:tgtEl>
                                          <p:spTgt spid="60417"/>
                                        </p:tgtEl>
                                      </p:cBhvr>
                                    </p:animEffect>
                                    <p:animScale>
                                      <p:cBhvr>
                                        <p:cTn id="8" dur="193" decel="100000"/>
                                        <p:tgtEl>
                                          <p:spTgt spid="60417"/>
                                        </p:tgtEl>
                                      </p:cBhvr>
                                      <p:from x="10000" y="10000"/>
                                      <p:to x="200000" y="450000"/>
                                    </p:animScale>
                                    <p:animScale>
                                      <p:cBhvr>
                                        <p:cTn id="9" dur="308" accel="100000" fill="hold">
                                          <p:stCondLst>
                                            <p:cond delay="193"/>
                                          </p:stCondLst>
                                        </p:cTn>
                                        <p:tgtEl>
                                          <p:spTgt spid="60417"/>
                                        </p:tgtEl>
                                      </p:cBhvr>
                                      <p:from x="200000" y="450000"/>
                                      <p:to x="100000" y="100000"/>
                                    </p:animScale>
                                    <p:set>
                                      <p:cBhvr>
                                        <p:cTn id="10" dur="193" fill="hold"/>
                                        <p:tgtEl>
                                          <p:spTgt spid="60417"/>
                                        </p:tgtEl>
                                        <p:attrNameLst>
                                          <p:attrName>ppt_x</p:attrName>
                                        </p:attrNameLst>
                                      </p:cBhvr>
                                      <p:to>
                                        <p:strVal val="(0.5)"/>
                                      </p:to>
                                    </p:set>
                                    <p:anim from="(0.5)" to="(#ppt_x)" calcmode="lin" valueType="num">
                                      <p:cBhvr>
                                        <p:cTn id="11" dur="308" accel="100000" fill="hold">
                                          <p:stCondLst>
                                            <p:cond delay="193"/>
                                          </p:stCondLst>
                                        </p:cTn>
                                        <p:tgtEl>
                                          <p:spTgt spid="60417"/>
                                        </p:tgtEl>
                                        <p:attrNameLst>
                                          <p:attrName>ppt_x</p:attrName>
                                        </p:attrNameLst>
                                      </p:cBhvr>
                                    </p:anim>
                                    <p:set>
                                      <p:cBhvr>
                                        <p:cTn id="12" dur="193" fill="hold"/>
                                        <p:tgtEl>
                                          <p:spTgt spid="60417"/>
                                        </p:tgtEl>
                                        <p:attrNameLst>
                                          <p:attrName>ppt_y</p:attrName>
                                        </p:attrNameLst>
                                      </p:cBhvr>
                                      <p:to>
                                        <p:strVal val="(#ppt_y+0.4)"/>
                                      </p:to>
                                    </p:set>
                                    <p:anim from="(#ppt_y+0.4)" to="(#ppt_y)" calcmode="lin" valueType="num">
                                      <p:cBhvr>
                                        <p:cTn id="13" dur="308" accel="100000" fill="hold">
                                          <p:stCondLst>
                                            <p:cond delay="193"/>
                                          </p:stCondLst>
                                        </p:cTn>
                                        <p:tgtEl>
                                          <p:spTgt spid="6041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9393" name="Rectangle 1"/>
          <p:cNvSpPr>
            <a:spLocks noChangeArrowheads="1"/>
          </p:cNvSpPr>
          <p:nvPr/>
        </p:nvSpPr>
        <p:spPr bwMode="auto">
          <a:xfrm>
            <a:off x="642910" y="285728"/>
            <a:ext cx="771527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FINANCIAL SECRETARY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Mess financial Secretary shall include:-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Make disbursement in accordance with the directive of the PMC.</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Prepares all payments required in accordance with the documents presented by any Mess Committee member.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Prepares from time the list of defaulting members and ensure that defaulters settle their debts.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all other functions that may be assigned by the PMC</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59393"/>
                                        </p:tgtEl>
                                        <p:attrNameLst>
                                          <p:attrName>style.visibility</p:attrName>
                                        </p:attrNameLst>
                                      </p:cBhvr>
                                      <p:to>
                                        <p:strVal val="visible"/>
                                      </p:to>
                                    </p:set>
                                    <p:animEffect transition="in" filter="wedge">
                                      <p:cBhvr>
                                        <p:cTn id="7" dur="500"/>
                                        <p:tgtEl>
                                          <p:spTgt spid="59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71438" y="0"/>
            <a:ext cx="500034" cy="6858000"/>
            <a:chOff x="71438" y="0"/>
            <a:chExt cx="500034" cy="6858000"/>
          </a:xfrm>
        </p:grpSpPr>
        <p:sp>
          <p:nvSpPr>
            <p:cNvPr id="4" name="Rectangle 3"/>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 name="Group 19"/>
          <p:cNvGrpSpPr/>
          <p:nvPr/>
        </p:nvGrpSpPr>
        <p:grpSpPr>
          <a:xfrm flipH="1">
            <a:off x="8572560" y="-24"/>
            <a:ext cx="500034" cy="6858000"/>
            <a:chOff x="71438" y="0"/>
            <a:chExt cx="500034" cy="6858000"/>
          </a:xfrm>
        </p:grpSpPr>
        <p:sp>
          <p:nvSpPr>
            <p:cNvPr id="21" name="Rectangle 20"/>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Parallelogram 33"/>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169" name="Rectangle 1"/>
          <p:cNvSpPr>
            <a:spLocks noChangeArrowheads="1"/>
          </p:cNvSpPr>
          <p:nvPr/>
        </p:nvSpPr>
        <p:spPr bwMode="auto">
          <a:xfrm>
            <a:off x="714348" y="857232"/>
            <a:ext cx="7786742"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DESIGNATION,MEMBERSHIP </a:t>
            </a:r>
            <a:r>
              <a:rPr kumimoji="0" lang="en-GB" sz="7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GB" sz="3200" b="1" dirty="0">
                <a:latin typeface="Comic Sans MS" pitchFamily="66" charset="0"/>
                <a:ea typeface="Calibri" pitchFamily="34" charset="0"/>
                <a:cs typeface="Times New Roman" pitchFamily="18" charset="0"/>
              </a:rPr>
              <a:t>	</a:t>
            </a:r>
            <a:r>
              <a:rPr lang="en-GB" sz="3200" b="1" dirty="0" smtClean="0">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AND MEETING</a:t>
            </a:r>
            <a:endParaRPr kumimoji="0" lang="en-GB" sz="24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3600" b="1" dirty="0">
                <a:latin typeface="Comic Sans MS" pitchFamily="66" charset="0"/>
                <a:ea typeface="Calibri" pitchFamily="34" charset="0"/>
                <a:cs typeface="Times New Roman" pitchFamily="18" charset="0"/>
              </a:rPr>
              <a:t> </a:t>
            </a:r>
            <a:r>
              <a:rPr lang="en-GB" sz="3600" b="1" dirty="0" smtClean="0">
                <a:latin typeface="Comic Sans MS" pitchFamily="66" charset="0"/>
                <a:ea typeface="Calibri" pitchFamily="34" charset="0"/>
                <a:cs typeface="Times New Roman" pitchFamily="18" charset="0"/>
              </a:rPr>
              <a:t>  </a:t>
            </a:r>
            <a:r>
              <a:rPr kumimoji="0" lang="en-GB" sz="36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DESIGNATION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800" b="1" u="sng" dirty="0">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should be known and addressed as: FEDERAL ROAD SAFETY CORPS OFFICERS MESS , ABUJA</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7169">
                                            <p:txEl>
                                              <p:pRg st="0" end="0"/>
                                            </p:txEl>
                                          </p:spTgt>
                                        </p:tgtEl>
                                        <p:attrNameLst>
                                          <p:attrName>style.visibility</p:attrName>
                                        </p:attrNameLst>
                                      </p:cBhvr>
                                      <p:to>
                                        <p:strVal val="visible"/>
                                      </p:to>
                                    </p:set>
                                    <p:animEffect transition="in" filter="checkerboard(across)">
                                      <p:cBhvr>
                                        <p:cTn id="7" dur="500"/>
                                        <p:tgtEl>
                                          <p:spTgt spid="716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7169">
                                            <p:txEl>
                                              <p:pRg st="1" end="1"/>
                                            </p:txEl>
                                          </p:spTgt>
                                        </p:tgtEl>
                                        <p:attrNameLst>
                                          <p:attrName>style.visibility</p:attrName>
                                        </p:attrNameLst>
                                      </p:cBhvr>
                                      <p:to>
                                        <p:strVal val="visible"/>
                                      </p:to>
                                    </p:set>
                                    <p:animEffect transition="in" filter="checkerboard(across)">
                                      <p:cBhvr>
                                        <p:cTn id="10" dur="500"/>
                                        <p:tgtEl>
                                          <p:spTgt spid="7169">
                                            <p:txEl>
                                              <p:pRg st="1" end="1"/>
                                            </p:txEl>
                                          </p:spTgt>
                                        </p:tgtEl>
                                      </p:cBhvr>
                                    </p:animEffect>
                                  </p:childTnLst>
                                </p:cTn>
                              </p:par>
                            </p:childTnLst>
                          </p:cTn>
                        </p:par>
                        <p:par>
                          <p:cTn id="11" fill="hold">
                            <p:stCondLst>
                              <p:cond delay="500"/>
                            </p:stCondLst>
                            <p:childTnLst>
                              <p:par>
                                <p:cTn id="12" presetID="8" presetClass="entr" presetSubtype="16" fill="hold" nodeType="afterEffect">
                                  <p:stCondLst>
                                    <p:cond delay="0"/>
                                  </p:stCondLst>
                                  <p:childTnLst>
                                    <p:set>
                                      <p:cBhvr>
                                        <p:cTn id="13" dur="1" fill="hold">
                                          <p:stCondLst>
                                            <p:cond delay="0"/>
                                          </p:stCondLst>
                                        </p:cTn>
                                        <p:tgtEl>
                                          <p:spTgt spid="7169">
                                            <p:txEl>
                                              <p:pRg st="4" end="4"/>
                                            </p:txEl>
                                          </p:spTgt>
                                        </p:tgtEl>
                                        <p:attrNameLst>
                                          <p:attrName>style.visibility</p:attrName>
                                        </p:attrNameLst>
                                      </p:cBhvr>
                                      <p:to>
                                        <p:strVal val="visible"/>
                                      </p:to>
                                    </p:set>
                                    <p:animEffect transition="in" filter="diamond(in)">
                                      <p:cBhvr>
                                        <p:cTn id="14" dur="500"/>
                                        <p:tgtEl>
                                          <p:spTgt spid="7169">
                                            <p:txEl>
                                              <p:pRg st="4" end="4"/>
                                            </p:txEl>
                                          </p:spTgt>
                                        </p:tgtEl>
                                      </p:cBhvr>
                                    </p:animEffect>
                                  </p:childTnLst>
                                </p:cTn>
                              </p:par>
                            </p:childTnLst>
                          </p:cTn>
                        </p:par>
                        <p:par>
                          <p:cTn id="15" fill="hold">
                            <p:stCondLst>
                              <p:cond delay="1000"/>
                            </p:stCondLst>
                            <p:childTnLst>
                              <p:par>
                                <p:cTn id="16" presetID="6" presetClass="entr" presetSubtype="16" fill="hold" nodeType="afterEffect">
                                  <p:stCondLst>
                                    <p:cond delay="0"/>
                                  </p:stCondLst>
                                  <p:childTnLst>
                                    <p:set>
                                      <p:cBhvr>
                                        <p:cTn id="17" dur="1" fill="hold">
                                          <p:stCondLst>
                                            <p:cond delay="0"/>
                                          </p:stCondLst>
                                        </p:cTn>
                                        <p:tgtEl>
                                          <p:spTgt spid="7169">
                                            <p:txEl>
                                              <p:pRg st="7" end="7"/>
                                            </p:txEl>
                                          </p:spTgt>
                                        </p:tgtEl>
                                        <p:attrNameLst>
                                          <p:attrName>style.visibility</p:attrName>
                                        </p:attrNameLst>
                                      </p:cBhvr>
                                      <p:to>
                                        <p:strVal val="visible"/>
                                      </p:to>
                                    </p:set>
                                    <p:animEffect transition="in" filter="circle(in)">
                                      <p:cBhvr>
                                        <p:cTn id="18" dur="2000"/>
                                        <p:tgtEl>
                                          <p:spTgt spid="716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369" name="Rectangle 1"/>
          <p:cNvSpPr>
            <a:spLocks noChangeArrowheads="1"/>
          </p:cNvSpPr>
          <p:nvPr/>
        </p:nvSpPr>
        <p:spPr bwMode="auto">
          <a:xfrm>
            <a:off x="642910" y="214290"/>
            <a:ext cx="771527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WINE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Wine member shall include: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Provision of effective bar services to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Supervise, coordinate and control the sales of drinks by the barmen.</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Examine the requirements of the Mess bar and recommend the qualities and varieties of bear, wines, spirits, mineral, etc. which should be held in stock by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 such stocks at the levels agreed upon by the Mess committee by purchases made as and when required.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58369"/>
                                        </p:tgtEl>
                                        <p:attrNameLst>
                                          <p:attrName>style.visibility</p:attrName>
                                        </p:attrNameLst>
                                      </p:cBhvr>
                                      <p:to>
                                        <p:strVal val="visible"/>
                                      </p:to>
                                    </p:set>
                                    <p:animEffect transition="in" filter="wheel(4)">
                                      <p:cBhvr>
                                        <p:cTn id="7" dur="500"/>
                                        <p:tgtEl>
                                          <p:spTgt spid="58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7345" name="Rectangle 1"/>
          <p:cNvSpPr>
            <a:spLocks noChangeArrowheads="1"/>
          </p:cNvSpPr>
          <p:nvPr/>
        </p:nvSpPr>
        <p:spPr bwMode="auto">
          <a:xfrm>
            <a:off x="642910" y="214290"/>
            <a:ext cx="7643834"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bills for all such purchases are forwarded weekly to the Treasurer for payment.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bar staff are well trained and always well turned out.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officers do not exceed the credit level approved for them where such facilities exist.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Production of Mess price list to be conspicuously displayed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Rendering of accounts to the Treasurer stating profit accrued from sales.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checking of daily wines sheet and maintenance of sales book</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57345"/>
                                        </p:tgtEl>
                                        <p:attrNameLst>
                                          <p:attrName>style.visibility</p:attrName>
                                        </p:attrNameLst>
                                      </p:cBhvr>
                                      <p:to>
                                        <p:strVal val="visible"/>
                                      </p:to>
                                    </p:set>
                                    <p:anim calcmode="lin" valueType="num">
                                      <p:cBhvr>
                                        <p:cTn id="7" dur="500" fill="hold"/>
                                        <p:tgtEl>
                                          <p:spTgt spid="57345"/>
                                        </p:tgtEl>
                                        <p:attrNameLst>
                                          <p:attrName>ppt_w</p:attrName>
                                        </p:attrNameLst>
                                      </p:cBhvr>
                                      <p:tavLst>
                                        <p:tav tm="0" fmla="#ppt_w*sin(2.5*pi*$)">
                                          <p:val>
                                            <p:fltVal val="0"/>
                                          </p:val>
                                        </p:tav>
                                        <p:tav tm="100000">
                                          <p:val>
                                            <p:fltVal val="1"/>
                                          </p:val>
                                        </p:tav>
                                      </p:tavLst>
                                    </p:anim>
                                    <p:anim calcmode="lin" valueType="num">
                                      <p:cBhvr>
                                        <p:cTn id="8" dur="500" fill="hold"/>
                                        <p:tgtEl>
                                          <p:spTgt spid="5734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6321" name="Rectangle 1"/>
          <p:cNvSpPr>
            <a:spLocks noChangeArrowheads="1"/>
          </p:cNvSpPr>
          <p:nvPr/>
        </p:nvSpPr>
        <p:spPr bwMode="auto">
          <a:xfrm>
            <a:off x="714348" y="1000108"/>
            <a:ext cx="7215206"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in addition to above such tasks that may be assigned to him by the PMC.</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6321"/>
                                        </p:tgtEl>
                                        <p:attrNameLst>
                                          <p:attrName>style.visibility</p:attrName>
                                        </p:attrNameLst>
                                      </p:cBhvr>
                                      <p:to>
                                        <p:strVal val="visible"/>
                                      </p:to>
                                    </p:set>
                                    <p:anim calcmode="lin" valueType="num">
                                      <p:cBhvr additive="base">
                                        <p:cTn id="7" dur="500" fill="hold"/>
                                        <p:tgtEl>
                                          <p:spTgt spid="56321"/>
                                        </p:tgtEl>
                                        <p:attrNameLst>
                                          <p:attrName>ppt_x</p:attrName>
                                        </p:attrNameLst>
                                      </p:cBhvr>
                                      <p:tavLst>
                                        <p:tav tm="0">
                                          <p:val>
                                            <p:strVal val="#ppt_x"/>
                                          </p:val>
                                        </p:tav>
                                        <p:tav tm="100000">
                                          <p:val>
                                            <p:strVal val="#ppt_x"/>
                                          </p:val>
                                        </p:tav>
                                      </p:tavLst>
                                    </p:anim>
                                    <p:anim calcmode="lin" valueType="num">
                                      <p:cBhvr additive="base">
                                        <p:cTn id="8" dur="500" fill="hold"/>
                                        <p:tgtEl>
                                          <p:spTgt spid="563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8065" name="Rectangle 1"/>
          <p:cNvSpPr>
            <a:spLocks noChangeArrowheads="1"/>
          </p:cNvSpPr>
          <p:nvPr/>
        </p:nvSpPr>
        <p:spPr bwMode="auto">
          <a:xfrm>
            <a:off x="642910" y="0"/>
            <a:ext cx="7858180" cy="6894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FOOD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food member shall perform the following duties.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Organization of the catering arrangements for all Mess functions.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Provision and supervision of food for dinning </a:t>
            </a:r>
            <a:r>
              <a:rPr kumimoji="0" lang="en-GB" sz="2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 members..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Render to the Treasurer regularly, profits accruing from the Kitchen and catering services if any.</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Supervision of all kitchen staff and maintaining of kitchen facilities.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Prompt rendering lf all bills in respect lf all purchases to the Treasurer for payment</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Performs all other duties as may be assigned by the PMC</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88065"/>
                                        </p:tgtEl>
                                        <p:attrNameLst>
                                          <p:attrName>style.visibility</p:attrName>
                                        </p:attrNameLst>
                                      </p:cBhvr>
                                      <p:to>
                                        <p:strVal val="visible"/>
                                      </p:to>
                                    </p:set>
                                    <p:animEffect transition="in" filter="wheel(4)">
                                      <p:cBhvr>
                                        <p:cTn id="7" dur="500"/>
                                        <p:tgtEl>
                                          <p:spTgt spid="88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5"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7041" name="Rectangle 1"/>
          <p:cNvSpPr>
            <a:spLocks noChangeArrowheads="1"/>
          </p:cNvSpPr>
          <p:nvPr/>
        </p:nvSpPr>
        <p:spPr bwMode="auto">
          <a:xfrm>
            <a:off x="571472" y="285728"/>
            <a:ext cx="7929586"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ENTERTAINMENT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Entertainment Member shall be:-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organize entertainment such as parties cinema shows and cultural displays and other activities.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Shall be responsible for providing music, records, TV and satellite viewing facilities.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Shall provide lighting, public address equipment and band during all organized activities.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87041"/>
                                        </p:tgtEl>
                                        <p:attrNameLst>
                                          <p:attrName>style.visibility</p:attrName>
                                        </p:attrNameLst>
                                      </p:cBhvr>
                                      <p:to>
                                        <p:strVal val="visible"/>
                                      </p:to>
                                    </p:set>
                                    <p:animEffect transition="in" filter="wheel(4)">
                                      <p:cBhvr>
                                        <p:cTn id="7" dur="500"/>
                                        <p:tgtEl>
                                          <p:spTgt spid="87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1"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6017" name="Rectangle 1"/>
          <p:cNvSpPr>
            <a:spLocks noChangeArrowheads="1"/>
          </p:cNvSpPr>
          <p:nvPr/>
        </p:nvSpPr>
        <p:spPr bwMode="auto">
          <a:xfrm>
            <a:off x="642910" y="214290"/>
            <a:ext cx="785818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GARDEN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Garden member are: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 beautification and neatness of the Mess premise.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Maintenance of gardening tools, the garden chairs and children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play equipment if any .</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greenery of the Mess environment all year round.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Decoration and beautification of outside venues for Mess 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Make recommendations for new plants, flowers, their purchase and maintenance.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other duties that may be assigned by the PMC</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6017"/>
                                        </p:tgtEl>
                                        <p:attrNameLst>
                                          <p:attrName>style.visibility</p:attrName>
                                        </p:attrNameLst>
                                      </p:cBhvr>
                                      <p:to>
                                        <p:strVal val="visible"/>
                                      </p:to>
                                    </p:set>
                                    <p:animEffect transition="in" filter="wedge">
                                      <p:cBhvr>
                                        <p:cTn id="7" dur="500"/>
                                        <p:tgtEl>
                                          <p:spTgt spid="860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4993" name="Rectangle 1"/>
          <p:cNvSpPr>
            <a:spLocks noChangeArrowheads="1"/>
          </p:cNvSpPr>
          <p:nvPr/>
        </p:nvSpPr>
        <p:spPr bwMode="auto">
          <a:xfrm>
            <a:off x="642910" y="214290"/>
            <a:ext cx="785818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PROPERTY (HOUSE)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property Member shall perform the following duties:-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 a register for the recording of:</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schedule of immovable Mess Property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 An inventory of movable Mess property on loan to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iii. A record of the cost of purchase of all articles/properties of the Mess and valuation after the depreciation as shown in the last half yearly audit shall be properly maintained.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inspect and check periodically all the articles listed in the inventory, rooms, offices and apartment.</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84993"/>
                                        </p:tgtEl>
                                        <p:attrNameLst>
                                          <p:attrName>style.visibility</p:attrName>
                                        </p:attrNameLst>
                                      </p:cBhvr>
                                      <p:to>
                                        <p:strVal val="visible"/>
                                      </p:to>
                                    </p:set>
                                    <p:animEffect transition="in" filter="fade">
                                      <p:cBhvr>
                                        <p:cTn id="7" dur="193" decel="100000"/>
                                        <p:tgtEl>
                                          <p:spTgt spid="84993"/>
                                        </p:tgtEl>
                                      </p:cBhvr>
                                    </p:animEffect>
                                    <p:animScale>
                                      <p:cBhvr>
                                        <p:cTn id="8" dur="193" decel="100000"/>
                                        <p:tgtEl>
                                          <p:spTgt spid="84993"/>
                                        </p:tgtEl>
                                      </p:cBhvr>
                                      <p:from x="10000" y="10000"/>
                                      <p:to x="200000" y="450000"/>
                                    </p:animScale>
                                    <p:animScale>
                                      <p:cBhvr>
                                        <p:cTn id="9" dur="308" accel="100000" fill="hold">
                                          <p:stCondLst>
                                            <p:cond delay="193"/>
                                          </p:stCondLst>
                                        </p:cTn>
                                        <p:tgtEl>
                                          <p:spTgt spid="84993"/>
                                        </p:tgtEl>
                                      </p:cBhvr>
                                      <p:from x="200000" y="450000"/>
                                      <p:to x="100000" y="100000"/>
                                    </p:animScale>
                                    <p:set>
                                      <p:cBhvr>
                                        <p:cTn id="10" dur="193" fill="hold"/>
                                        <p:tgtEl>
                                          <p:spTgt spid="84993"/>
                                        </p:tgtEl>
                                        <p:attrNameLst>
                                          <p:attrName>ppt_x</p:attrName>
                                        </p:attrNameLst>
                                      </p:cBhvr>
                                      <p:to>
                                        <p:strVal val="(0.5)"/>
                                      </p:to>
                                    </p:set>
                                    <p:anim from="(0.5)" to="(#ppt_x)" calcmode="lin" valueType="num">
                                      <p:cBhvr>
                                        <p:cTn id="11" dur="308" accel="100000" fill="hold">
                                          <p:stCondLst>
                                            <p:cond delay="193"/>
                                          </p:stCondLst>
                                        </p:cTn>
                                        <p:tgtEl>
                                          <p:spTgt spid="84993"/>
                                        </p:tgtEl>
                                        <p:attrNameLst>
                                          <p:attrName>ppt_x</p:attrName>
                                        </p:attrNameLst>
                                      </p:cBhvr>
                                    </p:anim>
                                    <p:set>
                                      <p:cBhvr>
                                        <p:cTn id="12" dur="193" fill="hold"/>
                                        <p:tgtEl>
                                          <p:spTgt spid="84993"/>
                                        </p:tgtEl>
                                        <p:attrNameLst>
                                          <p:attrName>ppt_y</p:attrName>
                                        </p:attrNameLst>
                                      </p:cBhvr>
                                      <p:to>
                                        <p:strVal val="(#ppt_y+0.4)"/>
                                      </p:to>
                                    </p:set>
                                    <p:anim from="(#ppt_y+0.4)" to="(#ppt_y)" calcmode="lin" valueType="num">
                                      <p:cBhvr>
                                        <p:cTn id="13" dur="308" accel="100000" fill="hold">
                                          <p:stCondLst>
                                            <p:cond delay="193"/>
                                          </p:stCondLst>
                                        </p:cTn>
                                        <p:tgtEl>
                                          <p:spTgt spid="8499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3969" name="Rectangle 1"/>
          <p:cNvSpPr>
            <a:spLocks noChangeArrowheads="1"/>
          </p:cNvSpPr>
          <p:nvPr/>
        </p:nvSpPr>
        <p:spPr bwMode="auto">
          <a:xfrm>
            <a:off x="642910" y="642918"/>
            <a:ext cx="792961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recommend to the Committee the repairs or replacement of any damaged or unserviceable articles of the Mess equipment or furniture.</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the security of the entire Mess property.</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Performs all tasks relating to properties that may be assigned to him by the PMC.</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3969"/>
                                        </p:tgtEl>
                                        <p:attrNameLst>
                                          <p:attrName>style.visibility</p:attrName>
                                        </p:attrNameLst>
                                      </p:cBhvr>
                                      <p:to>
                                        <p:strVal val="visible"/>
                                      </p:to>
                                    </p:set>
                                    <p:animEffect transition="in" filter="wedge">
                                      <p:cBhvr>
                                        <p:cTn id="7" dur="500"/>
                                        <p:tgtEl>
                                          <p:spTgt spid="83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6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2945" name="Rectangle 1"/>
          <p:cNvSpPr>
            <a:spLocks noChangeArrowheads="1"/>
          </p:cNvSpPr>
          <p:nvPr/>
        </p:nvSpPr>
        <p:spPr bwMode="auto">
          <a:xfrm>
            <a:off x="642910" y="285728"/>
            <a:ext cx="785818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SPORTS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Sport member shall perform the following duties.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Organizing and coordinating sporting activities within the Mess.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Arranging matches and competitions with other Messes and Clubs.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Providing and maintaining sporting activities within the Mess.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the security of the sporting facilities and equipment.</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Recommend to the Committee the purchase of new sports equipment for the Mess.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all duties relating to sports that may be assigned to him by the PMC.</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82945"/>
                                        </p:tgtEl>
                                        <p:attrNameLst>
                                          <p:attrName>style.visibility</p:attrName>
                                        </p:attrNameLst>
                                      </p:cBhvr>
                                      <p:to>
                                        <p:strVal val="visible"/>
                                      </p:to>
                                    </p:set>
                                    <p:animEffect transition="in" filter="fade">
                                      <p:cBhvr>
                                        <p:cTn id="7" dur="193" decel="100000"/>
                                        <p:tgtEl>
                                          <p:spTgt spid="82945"/>
                                        </p:tgtEl>
                                      </p:cBhvr>
                                    </p:animEffect>
                                    <p:animScale>
                                      <p:cBhvr>
                                        <p:cTn id="8" dur="193" decel="100000"/>
                                        <p:tgtEl>
                                          <p:spTgt spid="82945"/>
                                        </p:tgtEl>
                                      </p:cBhvr>
                                      <p:from x="10000" y="10000"/>
                                      <p:to x="200000" y="450000"/>
                                    </p:animScale>
                                    <p:animScale>
                                      <p:cBhvr>
                                        <p:cTn id="9" dur="308" accel="100000" fill="hold">
                                          <p:stCondLst>
                                            <p:cond delay="193"/>
                                          </p:stCondLst>
                                        </p:cTn>
                                        <p:tgtEl>
                                          <p:spTgt spid="82945"/>
                                        </p:tgtEl>
                                      </p:cBhvr>
                                      <p:from x="200000" y="450000"/>
                                      <p:to x="100000" y="100000"/>
                                    </p:animScale>
                                    <p:set>
                                      <p:cBhvr>
                                        <p:cTn id="10" dur="193" fill="hold"/>
                                        <p:tgtEl>
                                          <p:spTgt spid="82945"/>
                                        </p:tgtEl>
                                        <p:attrNameLst>
                                          <p:attrName>ppt_x</p:attrName>
                                        </p:attrNameLst>
                                      </p:cBhvr>
                                      <p:to>
                                        <p:strVal val="(0.5)"/>
                                      </p:to>
                                    </p:set>
                                    <p:anim from="(0.5)" to="(#ppt_x)" calcmode="lin" valueType="num">
                                      <p:cBhvr>
                                        <p:cTn id="11" dur="308" accel="100000" fill="hold">
                                          <p:stCondLst>
                                            <p:cond delay="193"/>
                                          </p:stCondLst>
                                        </p:cTn>
                                        <p:tgtEl>
                                          <p:spTgt spid="82945"/>
                                        </p:tgtEl>
                                        <p:attrNameLst>
                                          <p:attrName>ppt_x</p:attrName>
                                        </p:attrNameLst>
                                      </p:cBhvr>
                                    </p:anim>
                                    <p:set>
                                      <p:cBhvr>
                                        <p:cTn id="12" dur="193" fill="hold"/>
                                        <p:tgtEl>
                                          <p:spTgt spid="82945"/>
                                        </p:tgtEl>
                                        <p:attrNameLst>
                                          <p:attrName>ppt_y</p:attrName>
                                        </p:attrNameLst>
                                      </p:cBhvr>
                                      <p:to>
                                        <p:strVal val="(#ppt_y+0.4)"/>
                                      </p:to>
                                    </p:set>
                                    <p:anim from="(#ppt_y+0.4)" to="(#ppt_y)" calcmode="lin" valueType="num">
                                      <p:cBhvr>
                                        <p:cTn id="13" dur="308" accel="100000" fill="hold">
                                          <p:stCondLst>
                                            <p:cond delay="193"/>
                                          </p:stCondLst>
                                        </p:cTn>
                                        <p:tgtEl>
                                          <p:spTgt spid="8294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1921" name="Rectangle 1"/>
          <p:cNvSpPr>
            <a:spLocks noChangeArrowheads="1"/>
          </p:cNvSpPr>
          <p:nvPr/>
        </p:nvSpPr>
        <p:spPr bwMode="auto">
          <a:xfrm>
            <a:off x="571472" y="302359"/>
            <a:ext cx="7858148"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PROVOST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functions of the Mess Provost shall include:</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Being the custodian of discipline in the Mess.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the Mess activities commence and close at the stipulated time.</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officers coming to the Mess are in the right dress code</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the security of the Mess properties.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any other duties as may be assigned.</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81921"/>
                                        </p:tgtEl>
                                        <p:attrNameLst>
                                          <p:attrName>style.visibility</p:attrName>
                                        </p:attrNameLst>
                                      </p:cBhvr>
                                      <p:to>
                                        <p:strVal val="visible"/>
                                      </p:to>
                                    </p:set>
                                    <p:animEffect transition="in" filter="circle(in)">
                                      <p:cBhvr>
                                        <p:cTn id="7" dur="500"/>
                                        <p:tgtEl>
                                          <p:spTgt spid="819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145" name="Rectangle 1"/>
          <p:cNvSpPr>
            <a:spLocks noChangeArrowheads="1"/>
          </p:cNvSpPr>
          <p:nvPr/>
        </p:nvSpPr>
        <p:spPr bwMode="auto">
          <a:xfrm>
            <a:off x="857224" y="357166"/>
            <a:ext cx="764386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40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MEMBERSHIP</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shall compromise of the following classes of members whose rights, privileges and responsibilities are prescribed in these laws could be subject to review from time to time. The classes of membership area as follows: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6145">
                                            <p:txEl>
                                              <p:pRg st="0" end="0"/>
                                            </p:txEl>
                                          </p:spTgt>
                                        </p:tgtEl>
                                        <p:attrNameLst>
                                          <p:attrName>style.visibility</p:attrName>
                                        </p:attrNameLst>
                                      </p:cBhvr>
                                      <p:to>
                                        <p:strVal val="visible"/>
                                      </p:to>
                                    </p:set>
                                    <p:animEffect transition="in" filter="circle(in)">
                                      <p:cBhvr>
                                        <p:cTn id="7" dur="1000"/>
                                        <p:tgtEl>
                                          <p:spTgt spid="6145">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6145">
                                            <p:txEl>
                                              <p:pRg st="2" end="2"/>
                                            </p:txEl>
                                          </p:spTgt>
                                        </p:tgtEl>
                                        <p:attrNameLst>
                                          <p:attrName>style.visibility</p:attrName>
                                        </p:attrNameLst>
                                      </p:cBhvr>
                                      <p:to>
                                        <p:strVal val="visible"/>
                                      </p:to>
                                    </p:set>
                                    <p:animEffect transition="in" filter="wheel(4)">
                                      <p:cBhvr>
                                        <p:cTn id="11" dur="500"/>
                                        <p:tgtEl>
                                          <p:spTgt spid="61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0897" name="Rectangle 1"/>
          <p:cNvSpPr>
            <a:spLocks noChangeArrowheads="1"/>
          </p:cNvSpPr>
          <p:nvPr/>
        </p:nvSpPr>
        <p:spPr bwMode="auto">
          <a:xfrm>
            <a:off x="714348" y="285728"/>
            <a:ext cx="785818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ELECTIONS</a:t>
            </a:r>
            <a:endParaRPr lang="en-GB" sz="3200" b="1" u="sng"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44</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the Mess Executive Committee members less PMC shall be elected while the PMC would be appointed by the Corps Marshal (PATRON) of the Federal Road Safety Commission.</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Elections shall be once in two years. A member of a committee shall stand for re-election as many times possible but in different capacities.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80897"/>
                                        </p:tgtEl>
                                        <p:attrNameLst>
                                          <p:attrName>style.visibility</p:attrName>
                                        </p:attrNameLst>
                                      </p:cBhvr>
                                      <p:to>
                                        <p:strVal val="visible"/>
                                      </p:to>
                                    </p:set>
                                    <p:animEffect transition="in" filter="fade">
                                      <p:cBhvr>
                                        <p:cTn id="7" dur="500"/>
                                        <p:tgtEl>
                                          <p:spTgt spid="80897"/>
                                        </p:tgtEl>
                                      </p:cBhvr>
                                    </p:animEffect>
                                    <p:anim calcmode="lin" valueType="num">
                                      <p:cBhvr>
                                        <p:cTn id="8" dur="500" fill="hold"/>
                                        <p:tgtEl>
                                          <p:spTgt spid="80897"/>
                                        </p:tgtEl>
                                        <p:attrNameLst>
                                          <p:attrName>style.rotation</p:attrName>
                                        </p:attrNameLst>
                                      </p:cBhvr>
                                      <p:tavLst>
                                        <p:tav tm="0">
                                          <p:val>
                                            <p:fltVal val="720"/>
                                          </p:val>
                                        </p:tav>
                                        <p:tav tm="100000">
                                          <p:val>
                                            <p:fltVal val="0"/>
                                          </p:val>
                                        </p:tav>
                                      </p:tavLst>
                                    </p:anim>
                                    <p:anim calcmode="lin" valueType="num">
                                      <p:cBhvr>
                                        <p:cTn id="9" dur="500" fill="hold"/>
                                        <p:tgtEl>
                                          <p:spTgt spid="80897"/>
                                        </p:tgtEl>
                                        <p:attrNameLst>
                                          <p:attrName>ppt_h</p:attrName>
                                        </p:attrNameLst>
                                      </p:cBhvr>
                                      <p:tavLst>
                                        <p:tav tm="0">
                                          <p:val>
                                            <p:fltVal val="0"/>
                                          </p:val>
                                        </p:tav>
                                        <p:tav tm="100000">
                                          <p:val>
                                            <p:strVal val="#ppt_h"/>
                                          </p:val>
                                        </p:tav>
                                      </p:tavLst>
                                    </p:anim>
                                    <p:anim calcmode="lin" valueType="num">
                                      <p:cBhvr>
                                        <p:cTn id="10" dur="500" fill="hold"/>
                                        <p:tgtEl>
                                          <p:spTgt spid="8089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7"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9873" name="Rectangle 1"/>
          <p:cNvSpPr>
            <a:spLocks noChangeArrowheads="1"/>
          </p:cNvSpPr>
          <p:nvPr/>
        </p:nvSpPr>
        <p:spPr bwMode="auto">
          <a:xfrm>
            <a:off x="714348" y="214290"/>
            <a:ext cx="7786742"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 exceptional cases, the committee or any member of the Committee may be replaced before the expiration of one year for various reasons such as posting, course, misconduct or ineffectiveness. The decision for such action will be discussed and voted upon a general mess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47.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candidate for an elective office must be sponsored by at least two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candidate stands elected if he wins a simple majority of the full members present at the time of voting.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voting pattern is by open secret ballot</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79873">
                                            <p:txEl>
                                              <p:pRg st="0" end="0"/>
                                            </p:txEl>
                                          </p:spTgt>
                                        </p:tgtEl>
                                        <p:attrNameLst>
                                          <p:attrName>style.visibility</p:attrName>
                                        </p:attrNameLst>
                                      </p:cBhvr>
                                      <p:to>
                                        <p:strVal val="visible"/>
                                      </p:to>
                                    </p:set>
                                    <p:animEffect transition="in" filter="wheel(4)">
                                      <p:cBhvr>
                                        <p:cTn id="7" dur="500"/>
                                        <p:tgtEl>
                                          <p:spTgt spid="79873">
                                            <p:txEl>
                                              <p:pRg st="0" end="0"/>
                                            </p:txEl>
                                          </p:spTgt>
                                        </p:tgtEl>
                                      </p:cBhvr>
                                    </p:animEffect>
                                  </p:childTnLst>
                                </p:cTn>
                              </p:par>
                            </p:childTnLst>
                          </p:cTn>
                        </p:par>
                        <p:par>
                          <p:cTn id="8" fill="hold">
                            <p:stCondLst>
                              <p:cond delay="500"/>
                            </p:stCondLst>
                            <p:childTnLst>
                              <p:par>
                                <p:cTn id="9" presetID="21" presetClass="entr" presetSubtype="4" fill="hold" nodeType="afterEffect">
                                  <p:stCondLst>
                                    <p:cond delay="0"/>
                                  </p:stCondLst>
                                  <p:childTnLst>
                                    <p:set>
                                      <p:cBhvr>
                                        <p:cTn id="10" dur="1" fill="hold">
                                          <p:stCondLst>
                                            <p:cond delay="0"/>
                                          </p:stCondLst>
                                        </p:cTn>
                                        <p:tgtEl>
                                          <p:spTgt spid="79873">
                                            <p:txEl>
                                              <p:pRg st="1" end="1"/>
                                            </p:txEl>
                                          </p:spTgt>
                                        </p:tgtEl>
                                        <p:attrNameLst>
                                          <p:attrName>style.visibility</p:attrName>
                                        </p:attrNameLst>
                                      </p:cBhvr>
                                      <p:to>
                                        <p:strVal val="visible"/>
                                      </p:to>
                                    </p:set>
                                    <p:animEffect transition="in" filter="wheel(4)">
                                      <p:cBhvr>
                                        <p:cTn id="11" dur="500"/>
                                        <p:tgtEl>
                                          <p:spTgt spid="79873">
                                            <p:txEl>
                                              <p:pRg st="1" end="1"/>
                                            </p:txEl>
                                          </p:spTgt>
                                        </p:tgtEl>
                                      </p:cBhvr>
                                    </p:animEffect>
                                  </p:childTnLst>
                                </p:cTn>
                              </p:par>
                            </p:childTnLst>
                          </p:cTn>
                        </p:par>
                        <p:par>
                          <p:cTn id="12" fill="hold">
                            <p:stCondLst>
                              <p:cond delay="1000"/>
                            </p:stCondLst>
                            <p:childTnLst>
                              <p:par>
                                <p:cTn id="13" presetID="21" presetClass="entr" presetSubtype="4" fill="hold" nodeType="afterEffect">
                                  <p:stCondLst>
                                    <p:cond delay="0"/>
                                  </p:stCondLst>
                                  <p:childTnLst>
                                    <p:set>
                                      <p:cBhvr>
                                        <p:cTn id="14" dur="1" fill="hold">
                                          <p:stCondLst>
                                            <p:cond delay="0"/>
                                          </p:stCondLst>
                                        </p:cTn>
                                        <p:tgtEl>
                                          <p:spTgt spid="79873">
                                            <p:txEl>
                                              <p:pRg st="2" end="2"/>
                                            </p:txEl>
                                          </p:spTgt>
                                        </p:tgtEl>
                                        <p:attrNameLst>
                                          <p:attrName>style.visibility</p:attrName>
                                        </p:attrNameLst>
                                      </p:cBhvr>
                                      <p:to>
                                        <p:strVal val="visible"/>
                                      </p:to>
                                    </p:set>
                                    <p:animEffect transition="in" filter="wheel(4)">
                                      <p:cBhvr>
                                        <p:cTn id="15" dur="500"/>
                                        <p:tgtEl>
                                          <p:spTgt spid="79873">
                                            <p:txEl>
                                              <p:pRg st="2" end="2"/>
                                            </p:txEl>
                                          </p:spTgt>
                                        </p:tgtEl>
                                      </p:cBhvr>
                                    </p:animEffect>
                                  </p:childTnLst>
                                </p:cTn>
                              </p:par>
                            </p:childTnLst>
                          </p:cTn>
                        </p:par>
                        <p:par>
                          <p:cTn id="16" fill="hold">
                            <p:stCondLst>
                              <p:cond delay="1500"/>
                            </p:stCondLst>
                            <p:childTnLst>
                              <p:par>
                                <p:cTn id="17" presetID="21" presetClass="entr" presetSubtype="4" fill="hold" nodeType="afterEffect">
                                  <p:stCondLst>
                                    <p:cond delay="0"/>
                                  </p:stCondLst>
                                  <p:childTnLst>
                                    <p:set>
                                      <p:cBhvr>
                                        <p:cTn id="18" dur="1" fill="hold">
                                          <p:stCondLst>
                                            <p:cond delay="0"/>
                                          </p:stCondLst>
                                        </p:cTn>
                                        <p:tgtEl>
                                          <p:spTgt spid="79873">
                                            <p:txEl>
                                              <p:pRg st="3" end="3"/>
                                            </p:txEl>
                                          </p:spTgt>
                                        </p:tgtEl>
                                        <p:attrNameLst>
                                          <p:attrName>style.visibility</p:attrName>
                                        </p:attrNameLst>
                                      </p:cBhvr>
                                      <p:to>
                                        <p:strVal val="visible"/>
                                      </p:to>
                                    </p:set>
                                    <p:animEffect transition="in" filter="wheel(4)">
                                      <p:cBhvr>
                                        <p:cTn id="19" dur="500"/>
                                        <p:tgtEl>
                                          <p:spTgt spid="7987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8849" name="Rectangle 1"/>
          <p:cNvSpPr>
            <a:spLocks noChangeArrowheads="1"/>
          </p:cNvSpPr>
          <p:nvPr/>
        </p:nvSpPr>
        <p:spPr bwMode="auto">
          <a:xfrm>
            <a:off x="714348" y="714356"/>
            <a:ext cx="7358082"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TENURE OF OFFICE</a:t>
            </a:r>
          </a:p>
          <a:p>
            <a:pPr marL="0" marR="0" lvl="0" indent="0" algn="l" defTabSz="914400" rtl="0" eaLnBrk="1" fontAlgn="base" latinLnBrk="0" hangingPunct="1">
              <a:lnSpc>
                <a:spcPct val="100000"/>
              </a:lnSpc>
              <a:spcBef>
                <a:spcPct val="0"/>
              </a:spcBef>
              <a:spcAft>
                <a:spcPct val="0"/>
              </a:spcAft>
              <a:buClrTx/>
              <a:buSzTx/>
              <a:buFontTx/>
              <a:buNone/>
              <a:tabLst/>
            </a:pPr>
            <a:endParaRPr lang="en-US" sz="3600" b="1" dirty="0">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50</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tenure of office for the committee shall be two years. However, a member may be removed for mismanagement and unconstitutional </a:t>
            </a:r>
            <a:r>
              <a:rPr kumimoji="0" lang="en-GB" sz="36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beheaviour</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before the expiration of his tenure, see </a:t>
            </a:r>
            <a:r>
              <a:rPr kumimoji="0" lang="en-GB" sz="36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para</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20a.</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8849"/>
                                        </p:tgtEl>
                                        <p:attrNameLst>
                                          <p:attrName>style.visibility</p:attrName>
                                        </p:attrNameLst>
                                      </p:cBhvr>
                                      <p:to>
                                        <p:strVal val="visible"/>
                                      </p:to>
                                    </p:set>
                                    <p:animEffect transition="in" filter="wheel(4)">
                                      <p:cBhvr>
                                        <p:cTn id="7" dur="500"/>
                                        <p:tgtEl>
                                          <p:spTgt spid="78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9"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7825" name="Rectangle 1"/>
          <p:cNvSpPr>
            <a:spLocks noChangeArrowheads="1"/>
          </p:cNvSpPr>
          <p:nvPr/>
        </p:nvSpPr>
        <p:spPr bwMode="auto">
          <a:xfrm>
            <a:off x="571472" y="285728"/>
            <a:ext cx="792958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APPOINTMENTS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51.</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Appointments of the Mess Committee are as follows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The PMC shall be any officer appointed by the  Corps Marshal.</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The other Committee members shall be elected by the full members by simple majority in a general mess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The Patron or PMC shall appoint another officer to act for a committee member who relinquishes his appointment through posting, proceeding on leave, course or removal due to misconduct. This appointed member shall assume all the powers of substantive holder.</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7825"/>
                                        </p:tgtEl>
                                        <p:attrNameLst>
                                          <p:attrName>style.visibility</p:attrName>
                                        </p:attrNameLst>
                                      </p:cBhvr>
                                      <p:to>
                                        <p:strVal val="visible"/>
                                      </p:to>
                                    </p:set>
                                    <p:animEffect transition="in" filter="wheel(4)">
                                      <p:cBhvr>
                                        <p:cTn id="7" dur="500"/>
                                        <p:tgtEl>
                                          <p:spTgt spid="778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5"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6801" name="Rectangle 1"/>
          <p:cNvSpPr>
            <a:spLocks noChangeArrowheads="1"/>
          </p:cNvSpPr>
          <p:nvPr/>
        </p:nvSpPr>
        <p:spPr bwMode="auto">
          <a:xfrm>
            <a:off x="785786" y="357166"/>
            <a:ext cx="778674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FUNCTIONS AND ACTIVITIES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52.Below are the Mess functions that can take place in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Mess get-together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Guest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Dinner night  </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 Variety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 Children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party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 Regimental dinner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 ladies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 Special Sallah, Christmas, Easter get together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Family night</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6801"/>
                                        </p:tgtEl>
                                        <p:attrNameLst>
                                          <p:attrName>style.visibility</p:attrName>
                                        </p:attrNameLst>
                                      </p:cBhvr>
                                      <p:to>
                                        <p:strVal val="visible"/>
                                      </p:to>
                                    </p:set>
                                    <p:animEffect transition="in" filter="circle(in)">
                                      <p:cBhvr>
                                        <p:cTn id="7" dur="500"/>
                                        <p:tgtEl>
                                          <p:spTgt spid="768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1"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5777" name="Rectangle 1"/>
          <p:cNvSpPr>
            <a:spLocks noChangeArrowheads="1"/>
          </p:cNvSpPr>
          <p:nvPr/>
        </p:nvSpPr>
        <p:spPr bwMode="auto">
          <a:xfrm>
            <a:off x="642910" y="500042"/>
            <a:ext cx="778671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GET-TOGETHER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53.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An officers mess get-together shall be held on the third Thursday of each month by 11;oohours. However, a special get together could be held as directed by the patron or PMC. Normal working </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out dress shall be worn on such occasions.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5777"/>
                                        </p:tgtEl>
                                        <p:attrNameLst>
                                          <p:attrName>style.visibility</p:attrName>
                                        </p:attrNameLst>
                                      </p:cBhvr>
                                      <p:to>
                                        <p:strVal val="visible"/>
                                      </p:to>
                                    </p:set>
                                    <p:animEffect transition="in" filter="wheel(4)">
                                      <p:cBhvr>
                                        <p:cTn id="7" dur="500"/>
                                        <p:tgtEl>
                                          <p:spTgt spid="757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7"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4753" name="Rectangle 1"/>
          <p:cNvSpPr>
            <a:spLocks noChangeArrowheads="1"/>
          </p:cNvSpPr>
          <p:nvPr/>
        </p:nvSpPr>
        <p:spPr bwMode="auto">
          <a:xfrm>
            <a:off x="714348" y="285728"/>
            <a:ext cx="764383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REGIMENTAL DINNER NIGHT:</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54: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Regimental dinner night shall be held once in a year on a day to be fixed by the Mess committee subject to the Patron</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approval. All full members of the mess are to attend wearing their mess kits. The following procedure for Dinner Night shall be abided to by all members.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74753"/>
                                        </p:tgtEl>
                                        <p:attrNameLst>
                                          <p:attrName>style.visibility</p:attrName>
                                        </p:attrNameLst>
                                      </p:cBhvr>
                                      <p:to>
                                        <p:strVal val="visible"/>
                                      </p:to>
                                    </p:set>
                                    <p:anim calcmode="lin" valueType="num">
                                      <p:cBhvr>
                                        <p:cTn id="7" dur="500" fill="hold"/>
                                        <p:tgtEl>
                                          <p:spTgt spid="74753"/>
                                        </p:tgtEl>
                                        <p:attrNameLst>
                                          <p:attrName>ppt_w</p:attrName>
                                        </p:attrNameLst>
                                      </p:cBhvr>
                                      <p:tavLst>
                                        <p:tav tm="0" fmla="#ppt_w*sin(2.5*pi*$)">
                                          <p:val>
                                            <p:fltVal val="0"/>
                                          </p:val>
                                        </p:tav>
                                        <p:tav tm="100000">
                                          <p:val>
                                            <p:fltVal val="1"/>
                                          </p:val>
                                        </p:tav>
                                      </p:tavLst>
                                    </p:anim>
                                    <p:anim calcmode="lin" valueType="num">
                                      <p:cBhvr>
                                        <p:cTn id="8" dur="500" fill="hold"/>
                                        <p:tgtEl>
                                          <p:spTgt spid="747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3"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3729" name="Rectangle 1"/>
          <p:cNvSpPr>
            <a:spLocks noChangeArrowheads="1"/>
          </p:cNvSpPr>
          <p:nvPr/>
        </p:nvSpPr>
        <p:spPr bwMode="auto">
          <a:xfrm>
            <a:off x="821537" y="394816"/>
            <a:ext cx="785818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shall act as the president during a Regimental Dinner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shall detail the most junior officer in station to act as mister vice on these nights for duties as stipulated.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Officers attending shall be in their Mess kits while their civilian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guest shall be in National dress or lounge suit.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No member shall leave the Mess after the Dinner Night before the patron or PMC except permission is granted to do so.</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president of the Dinner Night shall carry out the following functions: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73729"/>
                                        </p:tgtEl>
                                        <p:attrNameLst>
                                          <p:attrName>style.visibility</p:attrName>
                                        </p:attrNameLst>
                                      </p:cBhvr>
                                      <p:to>
                                        <p:strVal val="visible"/>
                                      </p:to>
                                    </p:set>
                                    <p:animEffect transition="in" filter="strips(downLeft)">
                                      <p:cBhvr>
                                        <p:cTn id="7" dur="500"/>
                                        <p:tgtEl>
                                          <p:spTgt spid="73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2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2705" name="Rectangle 1"/>
          <p:cNvSpPr>
            <a:spLocks noChangeArrowheads="1"/>
          </p:cNvSpPr>
          <p:nvPr/>
        </p:nvSpPr>
        <p:spPr bwMode="auto">
          <a:xfrm>
            <a:off x="642910" y="285728"/>
            <a:ext cx="785818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Control of the service of dinner through the Mess officer who stands behind his chair</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Order the circulation of port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Rise and propose the loyal toast when all the glasses are charged by saying </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Mr, Vice the loyal toast.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Mister Vice of a Dinner night shall include: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To uncase the colour and place in the dining room 3 minutes before time for dinner.</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 To return the colour after dinner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72705"/>
                                        </p:tgtEl>
                                        <p:attrNameLst>
                                          <p:attrName>style.visibility</p:attrName>
                                        </p:attrNameLst>
                                      </p:cBhvr>
                                      <p:to>
                                        <p:strVal val="visible"/>
                                      </p:to>
                                    </p:set>
                                    <p:animEffect transition="in" filter="strips(downLeft)">
                                      <p:cBhvr>
                                        <p:cTn id="7" dur="500"/>
                                        <p:tgtEl>
                                          <p:spTgt spid="72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5"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1681" name="Rectangle 1"/>
          <p:cNvSpPr>
            <a:spLocks noChangeArrowheads="1"/>
          </p:cNvSpPr>
          <p:nvPr/>
        </p:nvSpPr>
        <p:spPr bwMode="auto">
          <a:xfrm>
            <a:off x="571472" y="428604"/>
            <a:ext cx="7929618"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circulate the port on signal from the President of the Dinner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iv. To reply to the loyal toast by rising up immediately the toast is proposed by saying </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Gentlemen to the head of State and Commander-In-Chief of the armed Forces of their Federal Republic of Nigeria</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71681"/>
                                        </p:tgtEl>
                                        <p:attrNameLst>
                                          <p:attrName>style.visibility</p:attrName>
                                        </p:attrNameLst>
                                      </p:cBhvr>
                                      <p:to>
                                        <p:strVal val="visible"/>
                                      </p:to>
                                    </p:set>
                                    <p:animEffect transition="in" filter="plus(in)">
                                      <p:cBhvr>
                                        <p:cTn id="7" dur="500"/>
                                        <p:tgtEl>
                                          <p:spTgt spid="71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121" name="Rectangle 1"/>
          <p:cNvSpPr>
            <a:spLocks noChangeArrowheads="1"/>
          </p:cNvSpPr>
          <p:nvPr/>
        </p:nvSpPr>
        <p:spPr bwMode="auto">
          <a:xfrm>
            <a:off x="714348" y="1071546"/>
            <a:ext cx="7643866"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Full members</a:t>
            </a:r>
          </a:p>
          <a:p>
            <a:pPr marL="0" marR="0" lvl="0" indent="0" algn="l" defTabSz="914400" rtl="0" eaLnBrk="1" fontAlgn="base" latinLnBrk="0" hangingPunct="1">
              <a:lnSpc>
                <a:spcPct val="100000"/>
              </a:lnSpc>
              <a:spcBef>
                <a:spcPct val="0"/>
              </a:spcBef>
              <a:spcAft>
                <a:spcPct val="0"/>
              </a:spcAft>
              <a:buClrTx/>
              <a:buSzTx/>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Temporary members</a:t>
            </a:r>
          </a:p>
          <a:p>
            <a:pPr marL="0" marR="0" lvl="0" indent="0" algn="l" defTabSz="914400" rtl="0" eaLnBrk="0" fontAlgn="base" latinLnBrk="0" hangingPunct="0">
              <a:lnSpc>
                <a:spcPct val="100000"/>
              </a:lnSpc>
              <a:spcBef>
                <a:spcPct val="0"/>
              </a:spcBef>
              <a:spcAft>
                <a:spcPct val="0"/>
              </a:spcAft>
              <a:buClrTx/>
              <a:buSzTx/>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Associate members</a:t>
            </a:r>
          </a:p>
          <a:p>
            <a:pPr marL="0" marR="0" lvl="0" indent="0" algn="l" defTabSz="914400" rtl="0" eaLnBrk="0" fontAlgn="base" latinLnBrk="0" hangingPunct="0">
              <a:lnSpc>
                <a:spcPct val="100000"/>
              </a:lnSpc>
              <a:spcBef>
                <a:spcPct val="0"/>
              </a:spcBef>
              <a:spcAft>
                <a:spcPct val="0"/>
              </a:spcAft>
              <a:buClrTx/>
              <a:buSzTx/>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a:t>
            </a:r>
            <a:endParaRPr kumimoji="0" lang="en-GB"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5121"/>
                                        </p:tgtEl>
                                        <p:attrNameLst>
                                          <p:attrName>style.visibility</p:attrName>
                                        </p:attrNameLst>
                                      </p:cBhvr>
                                      <p:to>
                                        <p:strVal val="visible"/>
                                      </p:to>
                                    </p:set>
                                    <p:anim calcmode="lin" valueType="num">
                                      <p:cBhvr>
                                        <p:cTn id="7" dur="500" fill="hold"/>
                                        <p:tgtEl>
                                          <p:spTgt spid="512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121"/>
                                        </p:tgtEl>
                                        <p:attrNameLst>
                                          <p:attrName>ppt_y</p:attrName>
                                        </p:attrNameLst>
                                      </p:cBhvr>
                                      <p:tavLst>
                                        <p:tav tm="0">
                                          <p:val>
                                            <p:strVal val="#ppt_y"/>
                                          </p:val>
                                        </p:tav>
                                        <p:tav tm="100000">
                                          <p:val>
                                            <p:strVal val="#ppt_y"/>
                                          </p:val>
                                        </p:tav>
                                      </p:tavLst>
                                    </p:anim>
                                    <p:anim calcmode="lin" valueType="num">
                                      <p:cBhvr>
                                        <p:cTn id="9" dur="500" fill="hold"/>
                                        <p:tgtEl>
                                          <p:spTgt spid="512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12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0657" name="Rectangle 1"/>
          <p:cNvSpPr>
            <a:spLocks noChangeArrowheads="1"/>
          </p:cNvSpPr>
          <p:nvPr/>
        </p:nvSpPr>
        <p:spPr bwMode="auto">
          <a:xfrm>
            <a:off x="642910" y="428604"/>
            <a:ext cx="785818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are to raise and stand while the bonds of drum play the first verse of the National Anthem. The Vice now says </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loyal Toast</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every person drinks from his cup.</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committee to be appointed by the PMC as directed by the Patron shall oversees the organisation and necessary arrangement for every diner night.</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0657">
                                            <p:txEl>
                                              <p:pRg st="0" end="0"/>
                                            </p:txEl>
                                          </p:spTgt>
                                        </p:tgtEl>
                                        <p:attrNameLst>
                                          <p:attrName>style.visibility</p:attrName>
                                        </p:attrNameLst>
                                      </p:cBhvr>
                                      <p:to>
                                        <p:strVal val="visible"/>
                                      </p:to>
                                    </p:set>
                                    <p:anim calcmode="lin" valueType="num">
                                      <p:cBhvr additive="base">
                                        <p:cTn id="7" dur="500" fill="hold"/>
                                        <p:tgtEl>
                                          <p:spTgt spid="7065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0657">
                                            <p:txEl>
                                              <p:pRg st="1" end="1"/>
                                            </p:txEl>
                                          </p:spTgt>
                                        </p:tgtEl>
                                        <p:attrNameLst>
                                          <p:attrName>style.visibility</p:attrName>
                                        </p:attrNameLst>
                                      </p:cBhvr>
                                      <p:to>
                                        <p:strVal val="visible"/>
                                      </p:to>
                                    </p:set>
                                    <p:anim calcmode="lin" valueType="num">
                                      <p:cBhvr additive="base">
                                        <p:cTn id="11" dur="500" fill="hold"/>
                                        <p:tgtEl>
                                          <p:spTgt spid="7065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065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9633" name="Rectangle 1"/>
          <p:cNvSpPr>
            <a:spLocks noChangeArrowheads="1"/>
          </p:cNvSpPr>
          <p:nvPr/>
        </p:nvSpPr>
        <p:spPr bwMode="auto">
          <a:xfrm>
            <a:off x="642910" y="285728"/>
            <a:ext cx="785818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SOCIAL</a:t>
            </a:r>
            <a:r>
              <a:rPr kumimoji="0" lang="en-GB" sz="3200" b="1" i="0"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Social night shall be held on the last Saturday of each month dressing is informal and officers are allowed to come with their guests. Other members other than the full members are also allowed to attend. Members  shall be required to buy their drinks, pepper soup, </a:t>
            </a: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suyas</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etc. The entertainment officer will provide music; social night starts by 22.oo hours.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69633"/>
                                        </p:tgtEl>
                                        <p:attrNameLst>
                                          <p:attrName>style.visibility</p:attrName>
                                        </p:attrNameLst>
                                      </p:cBhvr>
                                      <p:to>
                                        <p:strVal val="visible"/>
                                      </p:to>
                                    </p:set>
                                    <p:animEffect transition="in" filter="plus(in)">
                                      <p:cBhvr>
                                        <p:cTn id="7" dur="500"/>
                                        <p:tgtEl>
                                          <p:spTgt spid="696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3"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8609" name="Rectangle 1"/>
          <p:cNvSpPr>
            <a:spLocks noChangeArrowheads="1"/>
          </p:cNvSpPr>
          <p:nvPr/>
        </p:nvSpPr>
        <p:spPr bwMode="auto">
          <a:xfrm>
            <a:off x="642910" y="357166"/>
            <a:ext cx="7786742"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TOMBOLA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56</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.Tombola Night shall be held weekly on  Monday by 20:00 hours with officers and families and guest in attendance. There shall be a tombola sub-committee whose chairman shall be the Tombola member. He shall be responsible to the PMC for the following:</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Organizing of Tombola night.</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8609"/>
                                        </p:tgtEl>
                                        <p:attrNameLst>
                                          <p:attrName>style.visibility</p:attrName>
                                        </p:attrNameLst>
                                      </p:cBhvr>
                                      <p:to>
                                        <p:strVal val="visible"/>
                                      </p:to>
                                    </p:set>
                                    <p:animEffect transition="in" filter="wheel(4)">
                                      <p:cBhvr>
                                        <p:cTn id="7" dur="500"/>
                                        <p:tgtEl>
                                          <p:spTgt spid="686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09"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7585" name="Rectangle 1"/>
          <p:cNvSpPr>
            <a:spLocks noChangeArrowheads="1"/>
          </p:cNvSpPr>
          <p:nvPr/>
        </p:nvSpPr>
        <p:spPr bwMode="auto">
          <a:xfrm>
            <a:off x="642910" y="285728"/>
            <a:ext cx="785818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Procurement of Tombola tickets.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The rendering of accounts to the Mess treasurer every other week.</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Honorary members could be co-opted to assist tombola night committee members on the recommendation of the committee chairman.</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67585"/>
                                        </p:tgtEl>
                                        <p:attrNameLst>
                                          <p:attrName>style.visibility</p:attrName>
                                        </p:attrNameLst>
                                      </p:cBhvr>
                                      <p:to>
                                        <p:strVal val="visible"/>
                                      </p:to>
                                    </p:set>
                                    <p:animEffect transition="in" filter="strips(downLeft)">
                                      <p:cBhvr>
                                        <p:cTn id="7" dur="500"/>
                                        <p:tgtEl>
                                          <p:spTgt spid="67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5"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7521" name="Rectangle 1"/>
          <p:cNvSpPr>
            <a:spLocks noChangeArrowheads="1"/>
          </p:cNvSpPr>
          <p:nvPr/>
        </p:nvSpPr>
        <p:spPr bwMode="auto">
          <a:xfrm>
            <a:off x="642910" y="357166"/>
            <a:ext cx="7858148"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CHILDREN</a:t>
            </a:r>
            <a:r>
              <a:rPr kumimoji="0" lang="en-GB" sz="3600" b="1" i="0"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57</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Children</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party shall be held once in a year as decided by the mess committee .Parent whose children would be in attendance shall be required to pay a token amount for the organization of the party.</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07521"/>
                                        </p:tgtEl>
                                        <p:attrNameLst>
                                          <p:attrName>style.visibility</p:attrName>
                                        </p:attrNameLst>
                                      </p:cBhvr>
                                      <p:to>
                                        <p:strVal val="visible"/>
                                      </p:to>
                                    </p:set>
                                    <p:animEffect transition="in" filter="strips(downLeft)">
                                      <p:cBhvr>
                                        <p:cTn id="7" dur="500"/>
                                        <p:tgtEl>
                                          <p:spTgt spid="107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1"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6497" name="Rectangle 1"/>
          <p:cNvSpPr>
            <a:spLocks noChangeArrowheads="1"/>
          </p:cNvSpPr>
          <p:nvPr/>
        </p:nvSpPr>
        <p:spPr bwMode="auto">
          <a:xfrm>
            <a:off x="827584" y="612020"/>
            <a:ext cx="7358114"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LADIES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58.</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Ladies night shall take place as and when the patron decides.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06497"/>
                                        </p:tgtEl>
                                        <p:attrNameLst>
                                          <p:attrName>style.visibility</p:attrName>
                                        </p:attrNameLst>
                                      </p:cBhvr>
                                      <p:to>
                                        <p:strVal val="visible"/>
                                      </p:to>
                                    </p:set>
                                    <p:anim calcmode="lin" valueType="num">
                                      <p:cBhvr>
                                        <p:cTn id="7" dur="500" fill="hold"/>
                                        <p:tgtEl>
                                          <p:spTgt spid="106497"/>
                                        </p:tgtEl>
                                        <p:attrNameLst>
                                          <p:attrName>ppt_w</p:attrName>
                                        </p:attrNameLst>
                                      </p:cBhvr>
                                      <p:tavLst>
                                        <p:tav tm="0" fmla="#ppt_w*sin(2.5*pi*$)">
                                          <p:val>
                                            <p:fltVal val="0"/>
                                          </p:val>
                                        </p:tav>
                                        <p:tav tm="100000">
                                          <p:val>
                                            <p:fltVal val="1"/>
                                          </p:val>
                                        </p:tav>
                                      </p:tavLst>
                                    </p:anim>
                                    <p:anim calcmode="lin" valueType="num">
                                      <p:cBhvr>
                                        <p:cTn id="8" dur="500" fill="hold"/>
                                        <p:tgtEl>
                                          <p:spTgt spid="10649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7"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5473" name="Rectangle 1"/>
          <p:cNvSpPr>
            <a:spLocks noChangeArrowheads="1"/>
          </p:cNvSpPr>
          <p:nvPr/>
        </p:nvSpPr>
        <p:spPr bwMode="auto">
          <a:xfrm>
            <a:off x="500034" y="1000108"/>
            <a:ext cx="807249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ORGANISATION, FUNDING AND     	    ADMAINISTRATION, </a:t>
            </a:r>
            <a:endParaRPr kumimoji="0" lang="en-GB" sz="2800" b="0" i="0"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FINANCE/SUBSCRIPTION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shall be operated and administered with funds from the following sources.</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05473"/>
                                        </p:tgtEl>
                                        <p:attrNameLst>
                                          <p:attrName>style.visibility</p:attrName>
                                        </p:attrNameLst>
                                      </p:cBhvr>
                                      <p:to>
                                        <p:strVal val="visible"/>
                                      </p:to>
                                    </p:set>
                                    <p:animEffect transition="in" filter="wheel(4)">
                                      <p:cBhvr>
                                        <p:cTn id="7" dur="500"/>
                                        <p:tgtEl>
                                          <p:spTgt spid="105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3"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4449" name="Rectangle 1"/>
          <p:cNvSpPr>
            <a:spLocks noChangeArrowheads="1"/>
          </p:cNvSpPr>
          <p:nvPr/>
        </p:nvSpPr>
        <p:spPr bwMode="auto">
          <a:xfrm>
            <a:off x="571472" y="428604"/>
            <a:ext cx="792961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marR="0" lvl="0" indent="-514350" algn="l" defTabSz="914400" rtl="0" eaLnBrk="1" fontAlgn="base" latinLnBrk="0" hangingPunct="1">
              <a:lnSpc>
                <a:spcPct val="100000"/>
              </a:lnSpc>
              <a:spcBef>
                <a:spcPct val="0"/>
              </a:spcBef>
              <a:spcAft>
                <a:spcPct val="0"/>
              </a:spcAft>
              <a:buClrTx/>
              <a:buSzTx/>
              <a:buFontTx/>
              <a:buAutoNum type="alphaLcPeriod"/>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Monthly mess subscription by members,</a:t>
            </a:r>
          </a:p>
          <a:p>
            <a:pPr marL="457200" marR="0" lvl="0" indent="-457200" algn="l" defTabSz="914400" rtl="0" eaLnBrk="1" fontAlgn="base" latinLnBrk="0" hangingPunct="1">
              <a:lnSpc>
                <a:spcPct val="100000"/>
              </a:lnSpc>
              <a:spcBef>
                <a:spcPct val="0"/>
              </a:spcBef>
              <a:spcAft>
                <a:spcPct val="0"/>
              </a:spcAft>
              <a:buClrTx/>
              <a:buSzTx/>
              <a:buFontTx/>
              <a:buAutoNum type="alphaLcPeriod"/>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profit accrued from sales of drinks, tombola, food and snacks.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Annual levies paid by Honorary members.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Annual subvention from FRSC HQ.</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Donations from other organisation, individual and members of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04449"/>
                                        </p:tgtEl>
                                        <p:attrNameLst>
                                          <p:attrName>style.visibility</p:attrName>
                                        </p:attrNameLst>
                                      </p:cBhvr>
                                      <p:to>
                                        <p:strVal val="visible"/>
                                      </p:to>
                                    </p:set>
                                    <p:animEffect transition="in" filter="slide(fromBottom)">
                                      <p:cBhvr>
                                        <p:cTn id="7" dur="500"/>
                                        <p:tgtEl>
                                          <p:spTgt spid="1044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49"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3425" name="Rectangle 1"/>
          <p:cNvSpPr>
            <a:spLocks noChangeArrowheads="1"/>
          </p:cNvSpPr>
          <p:nvPr/>
        </p:nvSpPr>
        <p:spPr bwMode="auto">
          <a:xfrm>
            <a:off x="642910" y="214290"/>
            <a:ext cx="785818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subscription shall be paid quarterly on pro-rata basis as stipulated below.</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ARC and DRC       - N 200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RC                       - N300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SRC                      -N400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CRC                      -N500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ACC                      -N600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DCC                      -N700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CC                         -N800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 ACM                     -N900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DCM                      -N1000</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03425"/>
                                        </p:tgtEl>
                                        <p:attrNameLst>
                                          <p:attrName>style.visibility</p:attrName>
                                        </p:attrNameLst>
                                      </p:cBhvr>
                                      <p:to>
                                        <p:strVal val="visible"/>
                                      </p:to>
                                    </p:set>
                                    <p:animEffect transition="in" filter="plus(in)">
                                      <p:cBhvr>
                                        <p:cTn id="7" dur="500"/>
                                        <p:tgtEl>
                                          <p:spTgt spid="103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5"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2401" name="Rectangle 1"/>
          <p:cNvSpPr>
            <a:spLocks noChangeArrowheads="1"/>
          </p:cNvSpPr>
          <p:nvPr/>
        </p:nvSpPr>
        <p:spPr bwMode="auto">
          <a:xfrm>
            <a:off x="642910" y="571480"/>
            <a:ext cx="7929618"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mess bills are to be settled by officers 7 days from date of receipt of salary. On the 8</a:t>
            </a:r>
            <a:r>
              <a:rPr kumimoji="0" lang="en-GB" sz="4000" b="0" i="0" u="none" strike="noStrike" cap="none" normalizeH="0" baseline="30000" dirty="0" smtClean="0">
                <a:ln>
                  <a:noFill/>
                </a:ln>
                <a:solidFill>
                  <a:schemeClr val="tx1"/>
                </a:solidFill>
                <a:effectLst/>
                <a:latin typeface="Comic Sans MS" pitchFamily="66" charset="0"/>
                <a:ea typeface="Calibri" pitchFamily="34" charset="0"/>
                <a:cs typeface="Times New Roman" pitchFamily="18" charset="0"/>
              </a:rPr>
              <a:t>th</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day  the PMC shall notify the Patron of all outstanding debts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62</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secretary shall issue mess bills latest by the last week of each month.</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02401"/>
                                        </p:tgtEl>
                                        <p:attrNameLst>
                                          <p:attrName>style.visibility</p:attrName>
                                        </p:attrNameLst>
                                      </p:cBhvr>
                                      <p:to>
                                        <p:strVal val="visible"/>
                                      </p:to>
                                    </p:set>
                                    <p:animEffect transition="in" filter="plus(in)">
                                      <p:cBhvr>
                                        <p:cTn id="7" dur="500"/>
                                        <p:tgtEl>
                                          <p:spTgt spid="102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097" name="Rectangle 1"/>
          <p:cNvSpPr>
            <a:spLocks noChangeArrowheads="1"/>
          </p:cNvSpPr>
          <p:nvPr/>
        </p:nvSpPr>
        <p:spPr bwMode="auto">
          <a:xfrm>
            <a:off x="785786" y="857232"/>
            <a:ext cx="764386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6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FULL MEMBERS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Officers serving in the Road Safety Headquarters, Abuja  </a:t>
            </a: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Zonal</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Command, FCT Sector Command, and the supporting Units in Abuja are full members. They can vote and be voted for into the mess committee. They shall attend all mess functions and pay all mess subscriptions accordingly.</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afterEffect">
                                  <p:stCondLst>
                                    <p:cond delay="0"/>
                                  </p:stCondLst>
                                  <p:childTnLst>
                                    <p:set>
                                      <p:cBhvr>
                                        <p:cTn id="6" dur="1" fill="hold">
                                          <p:stCondLst>
                                            <p:cond delay="0"/>
                                          </p:stCondLst>
                                        </p:cTn>
                                        <p:tgtEl>
                                          <p:spTgt spid="4097">
                                            <p:txEl>
                                              <p:pRg st="0" end="0"/>
                                            </p:txEl>
                                          </p:spTgt>
                                        </p:tgtEl>
                                        <p:attrNameLst>
                                          <p:attrName>style.visibility</p:attrName>
                                        </p:attrNameLst>
                                      </p:cBhvr>
                                      <p:to>
                                        <p:strVal val="visible"/>
                                      </p:to>
                                    </p:set>
                                    <p:anim calcmode="lin" valueType="num">
                                      <p:cBhvr additive="base">
                                        <p:cTn id="7" dur="500" fill="hold"/>
                                        <p:tgtEl>
                                          <p:spTgt spid="409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7">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1" presetClass="entr" presetSubtype="4" fill="hold" nodeType="afterEffect">
                                  <p:stCondLst>
                                    <p:cond delay="0"/>
                                  </p:stCondLst>
                                  <p:childTnLst>
                                    <p:set>
                                      <p:cBhvr>
                                        <p:cTn id="11" dur="1" fill="hold">
                                          <p:stCondLst>
                                            <p:cond delay="0"/>
                                          </p:stCondLst>
                                        </p:cTn>
                                        <p:tgtEl>
                                          <p:spTgt spid="4097">
                                            <p:txEl>
                                              <p:pRg st="2" end="2"/>
                                            </p:txEl>
                                          </p:spTgt>
                                        </p:tgtEl>
                                        <p:attrNameLst>
                                          <p:attrName>style.visibility</p:attrName>
                                        </p:attrNameLst>
                                      </p:cBhvr>
                                      <p:to>
                                        <p:strVal val="visible"/>
                                      </p:to>
                                    </p:set>
                                    <p:animEffect transition="in" filter="wheel(4)">
                                      <p:cBhvr>
                                        <p:cTn id="12" dur="500"/>
                                        <p:tgtEl>
                                          <p:spTgt spid="409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1377" name="Rectangle 1"/>
          <p:cNvSpPr>
            <a:spLocks noChangeArrowheads="1"/>
          </p:cNvSpPr>
          <p:nvPr/>
        </p:nvSpPr>
        <p:spPr bwMode="auto">
          <a:xfrm>
            <a:off x="642910" y="285728"/>
            <a:ext cx="785818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SPECIAL LEVIES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Special levies may be imposed on full members as occasion warrants for the smooth running of the mess or for special mess functions </a:t>
            </a: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e.g</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winning </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off.</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2800" b="1" dirty="0">
                <a:latin typeface="Comic Sans MS" pitchFamily="66" charset="0"/>
                <a:ea typeface="Calibri" pitchFamily="34" charset="0"/>
                <a:cs typeface="Times New Roman" pitchFamily="18" charset="0"/>
              </a:rPr>
              <a:t> </a:t>
            </a:r>
            <a:r>
              <a:rPr lang="en-GB" sz="2800" b="1" dirty="0" smtClean="0">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CURRENT ACCOUNT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shall maintain one general bank account and other subsidiary accounts if necessary for the efficient administration of any specific which may be opened at the directive of the patron</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01377"/>
                                        </p:tgtEl>
                                        <p:attrNameLst>
                                          <p:attrName>style.visibility</p:attrName>
                                        </p:attrNameLst>
                                      </p:cBhvr>
                                      <p:to>
                                        <p:strVal val="visible"/>
                                      </p:to>
                                    </p:set>
                                    <p:animEffect transition="in" filter="circle(in)">
                                      <p:cBhvr>
                                        <p:cTn id="7" dur="500"/>
                                        <p:tgtEl>
                                          <p:spTgt spid="101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7"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0353" name="Rectangle 1"/>
          <p:cNvSpPr>
            <a:spLocks noChangeArrowheads="1"/>
          </p:cNvSpPr>
          <p:nvPr/>
        </p:nvSpPr>
        <p:spPr bwMode="auto">
          <a:xfrm>
            <a:off x="642910" y="285728"/>
            <a:ext cx="785818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mess secretary and treasurer shall be signatories to the mess Account .Any cheque signed by two of the signatories shall be deemed valid.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FINANCIAL LIABILITY OF MEMBERS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66</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member shall be liable for all debts by him or for his personal guests in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Purchase of drinks, pepper soup and other items sold in the mess shall be on cash and carry basis or through any other means approved by the mess committee. No credit facilities shall be allowed unless otherwise decided by the committee.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00353"/>
                                        </p:tgtEl>
                                        <p:attrNameLst>
                                          <p:attrName>style.visibility</p:attrName>
                                        </p:attrNameLst>
                                      </p:cBhvr>
                                      <p:to>
                                        <p:strVal val="visible"/>
                                      </p:to>
                                    </p:set>
                                    <p:animEffect transition="in" filter="wheel(4)">
                                      <p:cBhvr>
                                        <p:cTn id="7" dur="500"/>
                                        <p:tgtEl>
                                          <p:spTgt spid="100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3"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9329" name="Rectangle 1"/>
          <p:cNvSpPr>
            <a:spLocks noChangeArrowheads="1"/>
          </p:cNvSpPr>
          <p:nvPr/>
        </p:nvSpPr>
        <p:spPr bwMode="auto">
          <a:xfrm>
            <a:off x="642910" y="214290"/>
            <a:ext cx="7929618"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MAINTENANCE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and his mess committee members are authorized to expend not more than N100, 000. 00 (one hundred thousand naira) only at a particular time for the monthly routine expenses  and maintenance of the mess and mess properties, the purchase of new items for the mess and replacement of unserviceable items.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No expenditure in excess of the sum mentioned above in Para 68 for such purpose may be incurred without the approval of the patron.</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99329"/>
                                        </p:tgtEl>
                                        <p:attrNameLst>
                                          <p:attrName>style.visibility</p:attrName>
                                        </p:attrNameLst>
                                      </p:cBhvr>
                                      <p:to>
                                        <p:strVal val="visible"/>
                                      </p:to>
                                    </p:set>
                                    <p:animEffect transition="in" filter="plus(in)">
                                      <p:cBhvr>
                                        <p:cTn id="7" dur="500"/>
                                        <p:tgtEl>
                                          <p:spTgt spid="99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29"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8305" name="Rectangle 1"/>
          <p:cNvSpPr>
            <a:spLocks noChangeArrowheads="1"/>
          </p:cNvSpPr>
          <p:nvPr/>
        </p:nvSpPr>
        <p:spPr bwMode="auto">
          <a:xfrm>
            <a:off x="642910" y="1071546"/>
            <a:ext cx="785818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CAPITAL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items of capital expenditure in respect of the mess shall require the approval of the patron, based on the recommendation of the mess committee.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8305"/>
                                        </p:tgtEl>
                                        <p:attrNameLst>
                                          <p:attrName>style.visibility</p:attrName>
                                        </p:attrNameLst>
                                      </p:cBhvr>
                                      <p:to>
                                        <p:strVal val="visible"/>
                                      </p:to>
                                    </p:set>
                                    <p:anim calcmode="lin" valueType="num">
                                      <p:cBhvr additive="base">
                                        <p:cTn id="7" dur="500" fill="hold"/>
                                        <p:tgtEl>
                                          <p:spTgt spid="98305"/>
                                        </p:tgtEl>
                                        <p:attrNameLst>
                                          <p:attrName>ppt_x</p:attrName>
                                        </p:attrNameLst>
                                      </p:cBhvr>
                                      <p:tavLst>
                                        <p:tav tm="0">
                                          <p:val>
                                            <p:strVal val="#ppt_x"/>
                                          </p:val>
                                        </p:tav>
                                        <p:tav tm="100000">
                                          <p:val>
                                            <p:strVal val="#ppt_x"/>
                                          </p:val>
                                        </p:tav>
                                      </p:tavLst>
                                    </p:anim>
                                    <p:anim calcmode="lin" valueType="num">
                                      <p:cBhvr additive="base">
                                        <p:cTn id="8" dur="500" fill="hold"/>
                                        <p:tgtEl>
                                          <p:spTgt spid="983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5"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7281" name="Rectangle 1"/>
          <p:cNvSpPr>
            <a:spLocks noChangeArrowheads="1"/>
          </p:cNvSpPr>
          <p:nvPr/>
        </p:nvSpPr>
        <p:spPr bwMode="auto">
          <a:xfrm>
            <a:off x="642910" y="285728"/>
            <a:ext cx="785818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AUDITING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71</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balance sheet statement of account of the mess shall require to be audited after end of two (2) years by auditors appointed by the Patron. No member of the mess committee can serve on the audit board.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72</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audit board shall also audit all items and equipment belonging to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97281"/>
                                        </p:tgtEl>
                                        <p:attrNameLst>
                                          <p:attrName>style.visibility</p:attrName>
                                        </p:attrNameLst>
                                      </p:cBhvr>
                                      <p:to>
                                        <p:strVal val="visible"/>
                                      </p:to>
                                    </p:set>
                                    <p:animEffect transition="in" filter="slide(fromBottom)">
                                      <p:cBhvr>
                                        <p:cTn id="7" dur="500"/>
                                        <p:tgtEl>
                                          <p:spTgt spid="97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1"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6257" name="Rectangle 1"/>
          <p:cNvSpPr>
            <a:spLocks noChangeArrowheads="1"/>
          </p:cNvSpPr>
          <p:nvPr/>
        </p:nvSpPr>
        <p:spPr bwMode="auto">
          <a:xfrm>
            <a:off x="714348" y="1000108"/>
            <a:ext cx="778674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POWER TO WRITE OFF DEBT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73</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.only the Patron or the General mess meeting have the power to write off breakages and debts owed to the mess which in opinion of the mess committee is irrecoverable.</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6257"/>
                                        </p:tgtEl>
                                        <p:attrNameLst>
                                          <p:attrName>style.visibility</p:attrName>
                                        </p:attrNameLst>
                                      </p:cBhvr>
                                      <p:to>
                                        <p:strVal val="visible"/>
                                      </p:to>
                                    </p:set>
                                    <p:anim calcmode="lin" valueType="num">
                                      <p:cBhvr additive="base">
                                        <p:cTn id="7" dur="500" fill="hold"/>
                                        <p:tgtEl>
                                          <p:spTgt spid="96257"/>
                                        </p:tgtEl>
                                        <p:attrNameLst>
                                          <p:attrName>ppt_x</p:attrName>
                                        </p:attrNameLst>
                                      </p:cBhvr>
                                      <p:tavLst>
                                        <p:tav tm="0">
                                          <p:val>
                                            <p:strVal val="#ppt_x"/>
                                          </p:val>
                                        </p:tav>
                                        <p:tav tm="100000">
                                          <p:val>
                                            <p:strVal val="#ppt_x"/>
                                          </p:val>
                                        </p:tav>
                                      </p:tavLst>
                                    </p:anim>
                                    <p:anim calcmode="lin" valueType="num">
                                      <p:cBhvr additive="base">
                                        <p:cTn id="8" dur="500" fill="hold"/>
                                        <p:tgtEl>
                                          <p:spTgt spid="962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7"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5233" name="Rectangle 1"/>
          <p:cNvSpPr>
            <a:spLocks noChangeArrowheads="1"/>
          </p:cNvSpPr>
          <p:nvPr/>
        </p:nvSpPr>
        <p:spPr bwMode="auto">
          <a:xfrm>
            <a:off x="642910" y="357166"/>
            <a:ext cx="785818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BAR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74</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Sales at the bar are strictly on cash basis or through other means as stated in Para. 60 and 61. The bar timings are as follows: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Mondays to Fridays  -  10: 00 hours to 23:00 hours (Sales of alcohol drinks starts by 15:30 hours)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Saturday, Sundays and Public Holidays </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09:00 hours to 23:59 hours (sales of drinks starts by 10:00 hours)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If any Officer decides to stay longer than the specified time he will pay the sum of N100.00 (one hundred Naira ) per hour to the Bar man on duty.</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95233"/>
                                        </p:tgtEl>
                                        <p:attrNameLst>
                                          <p:attrName>style.visibility</p:attrName>
                                        </p:attrNameLst>
                                      </p:cBhvr>
                                      <p:to>
                                        <p:strVal val="visible"/>
                                      </p:to>
                                    </p:set>
                                    <p:animEffect transition="in" filter="fade">
                                      <p:cBhvr>
                                        <p:cTn id="7" dur="193" decel="100000"/>
                                        <p:tgtEl>
                                          <p:spTgt spid="95233"/>
                                        </p:tgtEl>
                                      </p:cBhvr>
                                    </p:animEffect>
                                    <p:animScale>
                                      <p:cBhvr>
                                        <p:cTn id="8" dur="193" decel="100000"/>
                                        <p:tgtEl>
                                          <p:spTgt spid="95233"/>
                                        </p:tgtEl>
                                      </p:cBhvr>
                                      <p:from x="10000" y="10000"/>
                                      <p:to x="200000" y="450000"/>
                                    </p:animScale>
                                    <p:animScale>
                                      <p:cBhvr>
                                        <p:cTn id="9" dur="308" accel="100000" fill="hold">
                                          <p:stCondLst>
                                            <p:cond delay="193"/>
                                          </p:stCondLst>
                                        </p:cTn>
                                        <p:tgtEl>
                                          <p:spTgt spid="95233"/>
                                        </p:tgtEl>
                                      </p:cBhvr>
                                      <p:from x="200000" y="450000"/>
                                      <p:to x="100000" y="100000"/>
                                    </p:animScale>
                                    <p:set>
                                      <p:cBhvr>
                                        <p:cTn id="10" dur="193" fill="hold"/>
                                        <p:tgtEl>
                                          <p:spTgt spid="95233"/>
                                        </p:tgtEl>
                                        <p:attrNameLst>
                                          <p:attrName>ppt_x</p:attrName>
                                        </p:attrNameLst>
                                      </p:cBhvr>
                                      <p:to>
                                        <p:strVal val="(0.5)"/>
                                      </p:to>
                                    </p:set>
                                    <p:anim from="(0.5)" to="(#ppt_x)" calcmode="lin" valueType="num">
                                      <p:cBhvr>
                                        <p:cTn id="11" dur="308" accel="100000" fill="hold">
                                          <p:stCondLst>
                                            <p:cond delay="193"/>
                                          </p:stCondLst>
                                        </p:cTn>
                                        <p:tgtEl>
                                          <p:spTgt spid="95233"/>
                                        </p:tgtEl>
                                        <p:attrNameLst>
                                          <p:attrName>ppt_x</p:attrName>
                                        </p:attrNameLst>
                                      </p:cBhvr>
                                    </p:anim>
                                    <p:set>
                                      <p:cBhvr>
                                        <p:cTn id="12" dur="193" fill="hold"/>
                                        <p:tgtEl>
                                          <p:spTgt spid="95233"/>
                                        </p:tgtEl>
                                        <p:attrNameLst>
                                          <p:attrName>ppt_y</p:attrName>
                                        </p:attrNameLst>
                                      </p:cBhvr>
                                      <p:to>
                                        <p:strVal val="(#ppt_y+0.4)"/>
                                      </p:to>
                                    </p:set>
                                    <p:anim from="(#ppt_y+0.4)" to="(#ppt_y)" calcmode="lin" valueType="num">
                                      <p:cBhvr>
                                        <p:cTn id="13" dur="308" accel="100000" fill="hold">
                                          <p:stCondLst>
                                            <p:cond delay="193"/>
                                          </p:stCondLst>
                                        </p:cTn>
                                        <p:tgtEl>
                                          <p:spTgt spid="9523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3"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4209" name="Rectangle 1"/>
          <p:cNvSpPr>
            <a:spLocks noChangeArrowheads="1"/>
          </p:cNvSpPr>
          <p:nvPr/>
        </p:nvSpPr>
        <p:spPr bwMode="auto">
          <a:xfrm>
            <a:off x="714348" y="214290"/>
            <a:ext cx="778674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Above timings and charges shall not affect official mess functions in general.</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prices of drinks are to be displayed conspicuously by the duty barman. It is the responsibility of members to ensure that they are charged the correct price for all their bar purchases.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76</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 and visitors are not allowed behind the counter to serve themselves. They also cannot serve others for any reason whatsoever.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94209"/>
                                        </p:tgtEl>
                                        <p:attrNameLst>
                                          <p:attrName>style.visibility</p:attrName>
                                        </p:attrNameLst>
                                      </p:cBhvr>
                                      <p:to>
                                        <p:strVal val="visible"/>
                                      </p:to>
                                    </p:set>
                                    <p:animEffect transition="in" filter="plus(in)">
                                      <p:cBhvr>
                                        <p:cTn id="7" dur="500"/>
                                        <p:tgtEl>
                                          <p:spTgt spid="94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09"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3185" name="Rectangle 1"/>
          <p:cNvSpPr>
            <a:spLocks noChangeArrowheads="1"/>
          </p:cNvSpPr>
          <p:nvPr/>
        </p:nvSpPr>
        <p:spPr bwMode="auto">
          <a:xfrm>
            <a:off x="714348" y="214290"/>
            <a:ext cx="7786742"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77</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Members are allowed to take drinks out of the mess premises but deposit for empties shall be made before  such purchases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0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PROPERTY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78. </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properties are items or equipment and stores purchased with mess funds used for day to day running of the mess. Purchase should only be made when it becomes impossible to acquire the items through free use based on the commission</a:t>
            </a:r>
            <a:r>
              <a:rPr kumimoji="0" lang="en-GB" sz="3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schedule for officer</a:t>
            </a:r>
            <a:r>
              <a:rPr kumimoji="0" lang="en-GB" sz="3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mess.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93185"/>
                                        </p:tgtEl>
                                        <p:attrNameLst>
                                          <p:attrName>style.visibility</p:attrName>
                                        </p:attrNameLst>
                                      </p:cBhvr>
                                      <p:to>
                                        <p:strVal val="visible"/>
                                      </p:to>
                                    </p:set>
                                    <p:animEffect transition="in" filter="plus(in)">
                                      <p:cBhvr>
                                        <p:cTn id="7" dur="500"/>
                                        <p:tgtEl>
                                          <p:spTgt spid="93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5"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2161" name="Rectangle 1"/>
          <p:cNvSpPr>
            <a:spLocks noChangeArrowheads="1"/>
          </p:cNvSpPr>
          <p:nvPr/>
        </p:nvSpPr>
        <p:spPr bwMode="auto">
          <a:xfrm>
            <a:off x="714348" y="214290"/>
            <a:ext cx="785818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It shall be the responsibility of members and staff to guard against damage. Losses and breakages of the mess property.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Unauthorized removal of mess property shall be reported immediately to the property member who shall take steps to recovered such property.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81.</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request for loan to officers and organisation must be in writing and approved by the PMC before items are to be removed from the mess. Any  damage discovered during the period shall be charged to the individuals or organisations concerned.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92161"/>
                                        </p:tgtEl>
                                        <p:attrNameLst>
                                          <p:attrName>style.visibility</p:attrName>
                                        </p:attrNameLst>
                                      </p:cBhvr>
                                      <p:to>
                                        <p:strVal val="visible"/>
                                      </p:to>
                                    </p:set>
                                    <p:animEffect transition="in" filter="wheel(4)">
                                      <p:cBhvr>
                                        <p:cTn id="7" dur="500"/>
                                        <p:tgtEl>
                                          <p:spTgt spid="92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073" name="Rectangle 1"/>
          <p:cNvSpPr>
            <a:spLocks noChangeArrowheads="1"/>
          </p:cNvSpPr>
          <p:nvPr/>
        </p:nvSpPr>
        <p:spPr bwMode="auto">
          <a:xfrm>
            <a:off x="714348" y="357166"/>
            <a:ext cx="785818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TEMPORARY MEMBERS</a:t>
            </a:r>
          </a:p>
          <a:p>
            <a:pPr marL="0" marR="0" lvl="0" indent="0" algn="l" defTabSz="914400" rtl="0" eaLnBrk="1" fontAlgn="base" latinLnBrk="0" hangingPunct="1">
              <a:lnSpc>
                <a:spcPct val="100000"/>
              </a:lnSpc>
              <a:spcBef>
                <a:spcPct val="0"/>
              </a:spcBef>
              <a:spcAft>
                <a:spcPct val="0"/>
              </a:spcAft>
              <a:buClrTx/>
              <a:buSzTx/>
              <a:buFontTx/>
              <a:buNone/>
              <a:tabLst>
                <a:tab pos="1990725"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other officers not serving in Abuja as in paragraph 3 above are automatically temporary members of the Mess. While in Abuja, for a period of not less than one month on official duty, on attending a course, on leave, on medical ground etc will be given temporary membership of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3073">
                                            <p:txEl>
                                              <p:pRg st="0" end="0"/>
                                            </p:txEl>
                                          </p:spTgt>
                                        </p:tgtEl>
                                        <p:attrNameLst>
                                          <p:attrName>style.visibility</p:attrName>
                                        </p:attrNameLst>
                                      </p:cBhvr>
                                      <p:to>
                                        <p:strVal val="visible"/>
                                      </p:to>
                                    </p:set>
                                    <p:anim calcmode="lin" valueType="num">
                                      <p:cBhvr>
                                        <p:cTn id="7" dur="500" fill="hold"/>
                                        <p:tgtEl>
                                          <p:spTgt spid="307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07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07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07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073">
                                            <p:txEl>
                                              <p:pRg st="0" end="0"/>
                                            </p:txEl>
                                          </p:spTgt>
                                        </p:tgtEl>
                                      </p:cBhvr>
                                    </p:animEffect>
                                  </p:childTnLst>
                                </p:cTn>
                              </p:par>
                            </p:childTnLst>
                          </p:cTn>
                        </p:par>
                        <p:par>
                          <p:cTn id="12" fill="hold">
                            <p:stCondLst>
                              <p:cond delay="1250"/>
                            </p:stCondLst>
                            <p:childTnLst>
                              <p:par>
                                <p:cTn id="13" presetID="8" presetClass="entr" presetSubtype="16" fill="hold" nodeType="afterEffect">
                                  <p:stCondLst>
                                    <p:cond delay="0"/>
                                  </p:stCondLst>
                                  <p:childTnLst>
                                    <p:set>
                                      <p:cBhvr>
                                        <p:cTn id="14" dur="1" fill="hold">
                                          <p:stCondLst>
                                            <p:cond delay="0"/>
                                          </p:stCondLst>
                                        </p:cTn>
                                        <p:tgtEl>
                                          <p:spTgt spid="3073">
                                            <p:txEl>
                                              <p:pRg st="2" end="2"/>
                                            </p:txEl>
                                          </p:spTgt>
                                        </p:tgtEl>
                                        <p:attrNameLst>
                                          <p:attrName>style.visibility</p:attrName>
                                        </p:attrNameLst>
                                      </p:cBhvr>
                                      <p:to>
                                        <p:strVal val="visible"/>
                                      </p:to>
                                    </p:set>
                                    <p:animEffect transition="in" filter="diamond(in)">
                                      <p:cBhvr>
                                        <p:cTn id="15" dur="2000"/>
                                        <p:tgtEl>
                                          <p:spTgt spid="30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1137" name="Rectangle 1"/>
          <p:cNvSpPr>
            <a:spLocks noChangeArrowheads="1"/>
          </p:cNvSpPr>
          <p:nvPr/>
        </p:nvSpPr>
        <p:spPr bwMode="auto">
          <a:xfrm>
            <a:off x="642910" y="642918"/>
            <a:ext cx="7929618" cy="45089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7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TRADITIONS AND	ETIQUETTES</a:t>
            </a:r>
            <a:r>
              <a:rPr kumimoji="0" lang="en-GB" sz="27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14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GB" sz="27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GB" sz="2700" dirty="0">
                <a:latin typeface="Comic Sans MS" pitchFamily="66" charset="0"/>
                <a:ea typeface="Calibri" pitchFamily="34" charset="0"/>
                <a:cs typeface="Times New Roman" pitchFamily="18" charset="0"/>
              </a:rPr>
              <a:t>	</a:t>
            </a:r>
            <a:r>
              <a:rPr lang="en-GB" sz="2700" dirty="0" smtClean="0">
                <a:latin typeface="Comic Sans MS" pitchFamily="66" charset="0"/>
                <a:ea typeface="Calibri" pitchFamily="34" charset="0"/>
                <a:cs typeface="Times New Roman" pitchFamily="18" charset="0"/>
              </a:rPr>
              <a:t>		</a:t>
            </a:r>
            <a:r>
              <a:rPr kumimoji="0" lang="en-GB" sz="27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a:t>
            </a:r>
            <a:r>
              <a:rPr kumimoji="0" lang="en-GB" sz="27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7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82.</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Officers</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is the Home of all Officers. It is therefore expected that all members conduct themselves in a gentlemanly manner and avoid excessive drinking noisy behaviour, clicking of glasses etc.</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91137"/>
                                        </p:tgtEl>
                                        <p:attrNameLst>
                                          <p:attrName>style.visibility</p:attrName>
                                        </p:attrNameLst>
                                      </p:cBhvr>
                                      <p:to>
                                        <p:strVal val="visible"/>
                                      </p:to>
                                    </p:set>
                                    <p:anim calcmode="lin" valueType="num">
                                      <p:cBhvr>
                                        <p:cTn id="7" dur="500" fill="hold"/>
                                        <p:tgtEl>
                                          <p:spTgt spid="91137"/>
                                        </p:tgtEl>
                                        <p:attrNameLst>
                                          <p:attrName>ppt_w</p:attrName>
                                        </p:attrNameLst>
                                      </p:cBhvr>
                                      <p:tavLst>
                                        <p:tav tm="0" fmla="#ppt_w*sin(2.5*pi*$)">
                                          <p:val>
                                            <p:fltVal val="0"/>
                                          </p:val>
                                        </p:tav>
                                        <p:tav tm="100000">
                                          <p:val>
                                            <p:fltVal val="1"/>
                                          </p:val>
                                        </p:tav>
                                      </p:tavLst>
                                    </p:anim>
                                    <p:anim calcmode="lin" valueType="num">
                                      <p:cBhvr>
                                        <p:cTn id="8" dur="500" fill="hold"/>
                                        <p:tgtEl>
                                          <p:spTgt spid="9113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7"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8001" name="Rectangle 1"/>
          <p:cNvSpPr>
            <a:spLocks noChangeArrowheads="1"/>
          </p:cNvSpPr>
          <p:nvPr/>
        </p:nvSpPr>
        <p:spPr bwMode="auto">
          <a:xfrm>
            <a:off x="571472" y="357166"/>
            <a:ext cx="7929618"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COURTESY OF SENIOR OFFICERS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83.</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junior officer should not be afraid to enter into conversation with senior officer in the mess but must avoid excessive familiarity. junior officers should stand up as a mark of respect and courtesy to senior officers when they arrive in the mess. Coming to attention in the mess shall however be avoided.</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28001"/>
                                        </p:tgtEl>
                                        <p:attrNameLst>
                                          <p:attrName>style.visibility</p:attrName>
                                        </p:attrNameLst>
                                      </p:cBhvr>
                                      <p:to>
                                        <p:strVal val="visible"/>
                                      </p:to>
                                    </p:set>
                                    <p:animEffect transition="in" filter="wheel(4)">
                                      <p:cBhvr>
                                        <p:cTn id="7" dur="500"/>
                                        <p:tgtEl>
                                          <p:spTgt spid="1280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1"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6977" name="Rectangle 1"/>
          <p:cNvSpPr>
            <a:spLocks noChangeArrowheads="1"/>
          </p:cNvSpPr>
          <p:nvPr/>
        </p:nvSpPr>
        <p:spPr bwMode="auto">
          <a:xfrm>
            <a:off x="642910" y="214290"/>
            <a:ext cx="785818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DRESSING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84</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members coming into the mess must be properly dressed at all times. Unless otherwise decided the following are acceptable mode of dressing in the mess.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742950" marR="0" lvl="0" indent="-742950" algn="l" defTabSz="914400" rtl="0" eaLnBrk="0" fontAlgn="base" latinLnBrk="0" hangingPunct="0">
              <a:lnSpc>
                <a:spcPct val="100000"/>
              </a:lnSpc>
              <a:spcBef>
                <a:spcPct val="0"/>
              </a:spcBef>
              <a:spcAft>
                <a:spcPct val="0"/>
              </a:spcAft>
              <a:buClrTx/>
              <a:buSzTx/>
              <a:buFontTx/>
              <a:buAutoNum type="alphaLcPeriod"/>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Lounge suit</a:t>
            </a:r>
          </a:p>
          <a:p>
            <a:pPr marL="514350" marR="0" lvl="0" indent="-514350" algn="l" defTabSz="914400" rtl="0" eaLnBrk="0" fontAlgn="base" latinLnBrk="0" hangingPunct="0">
              <a:lnSpc>
                <a:spcPct val="100000"/>
              </a:lnSpc>
              <a:spcBef>
                <a:spcPct val="0"/>
              </a:spcBef>
              <a:spcAft>
                <a:spcPct val="0"/>
              </a:spcAft>
              <a:buClrTx/>
              <a:buSzTx/>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Complete National dress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26977"/>
                                        </p:tgtEl>
                                        <p:attrNameLst>
                                          <p:attrName>style.visibility</p:attrName>
                                        </p:attrNameLst>
                                      </p:cBhvr>
                                      <p:to>
                                        <p:strVal val="visible"/>
                                      </p:to>
                                    </p:set>
                                    <p:animEffect transition="in" filter="fade">
                                      <p:cBhvr>
                                        <p:cTn id="7" dur="500"/>
                                        <p:tgtEl>
                                          <p:spTgt spid="126977"/>
                                        </p:tgtEl>
                                      </p:cBhvr>
                                    </p:animEffect>
                                    <p:anim calcmode="lin" valueType="num">
                                      <p:cBhvr>
                                        <p:cTn id="8" dur="500" fill="hold"/>
                                        <p:tgtEl>
                                          <p:spTgt spid="126977"/>
                                        </p:tgtEl>
                                        <p:attrNameLst>
                                          <p:attrName>style.rotation</p:attrName>
                                        </p:attrNameLst>
                                      </p:cBhvr>
                                      <p:tavLst>
                                        <p:tav tm="0">
                                          <p:val>
                                            <p:fltVal val="720"/>
                                          </p:val>
                                        </p:tav>
                                        <p:tav tm="100000">
                                          <p:val>
                                            <p:fltVal val="0"/>
                                          </p:val>
                                        </p:tav>
                                      </p:tavLst>
                                    </p:anim>
                                    <p:anim calcmode="lin" valueType="num">
                                      <p:cBhvr>
                                        <p:cTn id="9" dur="500" fill="hold"/>
                                        <p:tgtEl>
                                          <p:spTgt spid="126977"/>
                                        </p:tgtEl>
                                        <p:attrNameLst>
                                          <p:attrName>ppt_h</p:attrName>
                                        </p:attrNameLst>
                                      </p:cBhvr>
                                      <p:tavLst>
                                        <p:tav tm="0">
                                          <p:val>
                                            <p:fltVal val="0"/>
                                          </p:val>
                                        </p:tav>
                                        <p:tav tm="100000">
                                          <p:val>
                                            <p:strVal val="#ppt_h"/>
                                          </p:val>
                                        </p:tav>
                                      </p:tavLst>
                                    </p:anim>
                                    <p:anim calcmode="lin" valueType="num">
                                      <p:cBhvr>
                                        <p:cTn id="10" dur="500" fill="hold"/>
                                        <p:tgtEl>
                                          <p:spTgt spid="12697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7"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5953" name="Rectangle 1"/>
          <p:cNvSpPr>
            <a:spLocks noChangeArrowheads="1"/>
          </p:cNvSpPr>
          <p:nvPr/>
        </p:nvSpPr>
        <p:spPr bwMode="auto">
          <a:xfrm>
            <a:off x="714348" y="285728"/>
            <a:ext cx="7786742"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Long sleeve shirt and trouser with tie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Safari suit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a:t>
            </a: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Buba</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trouser with cap to match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Caftan, trouser with cap</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Dress for normal occasion after working hours and weekends shall be informal but presentable and befitting an officer status.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 Sports dress may be worn in the mess for a shirt period after games to 19:00 hours except special permission is given.</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25953"/>
                                        </p:tgtEl>
                                        <p:attrNameLst>
                                          <p:attrName>style.visibility</p:attrName>
                                        </p:attrNameLst>
                                      </p:cBhvr>
                                      <p:to>
                                        <p:strVal val="visible"/>
                                      </p:to>
                                    </p:set>
                                    <p:animEffect transition="in" filter="wheel(4)">
                                      <p:cBhvr>
                                        <p:cTn id="7" dur="500"/>
                                        <p:tgtEl>
                                          <p:spTgt spid="125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3"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4929" name="Rectangle 1"/>
          <p:cNvSpPr>
            <a:spLocks noChangeArrowheads="1"/>
          </p:cNvSpPr>
          <p:nvPr/>
        </p:nvSpPr>
        <p:spPr bwMode="auto">
          <a:xfrm>
            <a:off x="642910" y="285728"/>
            <a:ext cx="792961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Wearing of bathroom slippers, shorts etc in the mess by any person is strictly forbidden.</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j. The use of web belt into the mess is not allowed.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WEAPONS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85</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Arms and dangerous weapons must be removed before entering the mess.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2800" b="1" dirty="0">
                <a:latin typeface="Comic Sans MS" pitchFamily="66" charset="0"/>
                <a:ea typeface="Calibri" pitchFamily="34" charset="0"/>
                <a:cs typeface="Times New Roman" pitchFamily="18" charset="0"/>
              </a:rPr>
              <a:t> </a:t>
            </a:r>
            <a:r>
              <a:rPr lang="en-GB" sz="2800" b="1" dirty="0" smtClean="0">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HEAD GEAR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When in uniform, head gear will be removed before entering the mess.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24929"/>
                                        </p:tgtEl>
                                        <p:attrNameLst>
                                          <p:attrName>style.visibility</p:attrName>
                                        </p:attrNameLst>
                                      </p:cBhvr>
                                      <p:to>
                                        <p:strVal val="visible"/>
                                      </p:to>
                                    </p:set>
                                    <p:animEffect transition="in" filter="strips(downLeft)">
                                      <p:cBhvr>
                                        <p:cTn id="7" dur="500"/>
                                        <p:tgtEl>
                                          <p:spTgt spid="124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29"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3905" name="Rectangle 1"/>
          <p:cNvSpPr>
            <a:spLocks noChangeArrowheads="1"/>
          </p:cNvSpPr>
          <p:nvPr/>
        </p:nvSpPr>
        <p:spPr bwMode="auto">
          <a:xfrm>
            <a:off x="714348" y="214290"/>
            <a:ext cx="7715272" cy="63555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PETS IN THE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Pets are not allowed into the mess. It is serious offence for members to bring pets into the mess premises.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PROTOCOL FOR DRESS DURING MESS FUNCTIONS: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During mess functions in the mess, any member who wishes to address the mess shall proceed by saying, </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Sir, senior officers, Gentlemen officer, ladies (if present) and gentle men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(If honorary members or invited guests of the mess are present)before addressed before the PMC.</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23905"/>
                                        </p:tgtEl>
                                        <p:attrNameLst>
                                          <p:attrName>style.visibility</p:attrName>
                                        </p:attrNameLst>
                                      </p:cBhvr>
                                      <p:to>
                                        <p:strVal val="visible"/>
                                      </p:to>
                                    </p:set>
                                    <p:animEffect transition="in" filter="circle(in)">
                                      <p:cBhvr>
                                        <p:cTn id="7" dur="500"/>
                                        <p:tgtEl>
                                          <p:spTgt spid="1239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5"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2881" name="Rectangle 1"/>
          <p:cNvSpPr>
            <a:spLocks noChangeArrowheads="1"/>
          </p:cNvSpPr>
          <p:nvPr/>
        </p:nvSpPr>
        <p:spPr bwMode="auto">
          <a:xfrm>
            <a:off x="642910" y="214290"/>
            <a:ext cx="785818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GUEST IN THE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89.</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Officers shall be responsible for the behaviours of their guests in the mess and be required to pay for any drink (s) consumed by their guests.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90</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Visitors to the mess may be asked to sign the visitors</a:t>
            </a:r>
            <a:r>
              <a:rPr kumimoji="0" lang="en-GB"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guest book and they must be introduced to the Patron and PMC present or the most Senior Officer present.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91. </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gusts shall have social status of officers and must be decently dressed. Such guests are expected to abide by the rules governing mess, outfit and behaviour.</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22881"/>
                                        </p:tgtEl>
                                        <p:attrNameLst>
                                          <p:attrName>style.visibility</p:attrName>
                                        </p:attrNameLst>
                                      </p:cBhvr>
                                      <p:to>
                                        <p:strVal val="visible"/>
                                      </p:to>
                                    </p:set>
                                    <p:animEffect transition="in" filter="plus(in)">
                                      <p:cBhvr>
                                        <p:cTn id="7" dur="500"/>
                                        <p:tgtEl>
                                          <p:spTgt spid="1228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1"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1857" name="Rectangle 1"/>
          <p:cNvSpPr>
            <a:spLocks noChangeArrowheads="1"/>
          </p:cNvSpPr>
          <p:nvPr/>
        </p:nvSpPr>
        <p:spPr bwMode="auto">
          <a:xfrm>
            <a:off x="571472" y="500042"/>
            <a:ext cx="8001056"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guests shall be treated politely. Guests to any member shall be assumed to be every member</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guests and shall be treated as such. Members shall be courteous to all guests and shall be prepared to render necessary assistance to such guests when required.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93</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Forms of rowdiness in the mess must be avoided. The forming of mess cliques must be avoided at all costs. They kill the family spirit in the mess, besides causing a lot of bad feelings which is very quickly evident to visitors and the rest of the formation.</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21857"/>
                                        </p:tgtEl>
                                        <p:attrNameLst>
                                          <p:attrName>style.visibility</p:attrName>
                                        </p:attrNameLst>
                                      </p:cBhvr>
                                      <p:to>
                                        <p:strVal val="visible"/>
                                      </p:to>
                                    </p:set>
                                    <p:animEffect transition="in" filter="wheel(4)">
                                      <p:cBhvr>
                                        <p:cTn id="7" dur="500"/>
                                        <p:tgtEl>
                                          <p:spTgt spid="1218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7"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0833" name="Rectangle 1"/>
          <p:cNvSpPr>
            <a:spLocks noChangeArrowheads="1"/>
          </p:cNvSpPr>
          <p:nvPr/>
        </p:nvSpPr>
        <p:spPr bwMode="auto">
          <a:xfrm>
            <a:off x="642910" y="571480"/>
            <a:ext cx="778674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An officer must realize that the habit of drinking too much is not clever, nor is it a very good example. Behaviour in an officers</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should be exemplary as it has a direct bearing on disciple throughout the commission.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.There is no smoking in the mess.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96</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Political or religious discussion is not allowed in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20833"/>
                                        </p:tgtEl>
                                        <p:attrNameLst>
                                          <p:attrName>style.visibility</p:attrName>
                                        </p:attrNameLst>
                                      </p:cBhvr>
                                      <p:to>
                                        <p:strVal val="visible"/>
                                      </p:to>
                                    </p:set>
                                    <p:anim calcmode="lin" valueType="num">
                                      <p:cBhvr>
                                        <p:cTn id="7" dur="1000" fill="hold"/>
                                        <p:tgtEl>
                                          <p:spTgt spid="120833"/>
                                        </p:tgtEl>
                                        <p:attrNameLst>
                                          <p:attrName>ppt_x</p:attrName>
                                        </p:attrNameLst>
                                      </p:cBhvr>
                                      <p:tavLst>
                                        <p:tav tm="0">
                                          <p:val>
                                            <p:strVal val="#ppt_x-.2"/>
                                          </p:val>
                                        </p:tav>
                                        <p:tav tm="100000">
                                          <p:val>
                                            <p:strVal val="#ppt_x"/>
                                          </p:val>
                                        </p:tav>
                                      </p:tavLst>
                                    </p:anim>
                                    <p:anim calcmode="lin" valueType="num">
                                      <p:cBhvr>
                                        <p:cTn id="8" dur="1000" fill="hold"/>
                                        <p:tgtEl>
                                          <p:spTgt spid="12083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0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3"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9809" name="Rectangle 1"/>
          <p:cNvSpPr>
            <a:spLocks noChangeArrowheads="1"/>
          </p:cNvSpPr>
          <p:nvPr/>
        </p:nvSpPr>
        <p:spPr bwMode="auto">
          <a:xfrm>
            <a:off x="642910" y="214290"/>
            <a:ext cx="7929618"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INITIATING NEWLY POSTED OFFICERS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following procedure will be observed when initiating new officers into the mess.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The initiation shall take place during a get-together.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The new officer(s) shall be asked to give the names of 5 officers present. Inability to do so shall result in a fine.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The new officer shall be required to drink a mixture of all brands of drinks previously arranged on a table. The drinking of the mixture shall be timed.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19809"/>
                                        </p:tgtEl>
                                        <p:attrNameLst>
                                          <p:attrName>style.visibility</p:attrName>
                                        </p:attrNameLst>
                                      </p:cBhvr>
                                      <p:to>
                                        <p:strVal val="visible"/>
                                      </p:to>
                                    </p:set>
                                    <p:animEffect transition="in" filter="strips(downLeft)">
                                      <p:cBhvr>
                                        <p:cTn id="7" dur="500"/>
                                        <p:tgtEl>
                                          <p:spTgt spid="1198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0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6047</Words>
  <Application>Microsoft Office PowerPoint</Application>
  <PresentationFormat>On-screen Show (4:3)</PresentationFormat>
  <Paragraphs>650</Paragraphs>
  <Slides>117</Slides>
  <Notes>1</Notes>
  <HiddenSlides>0</HiddenSlides>
  <MMClips>0</MMClips>
  <ScaleCrop>false</ScaleCrop>
  <HeadingPairs>
    <vt:vector size="4" baseType="variant">
      <vt:variant>
        <vt:lpstr>Theme</vt:lpstr>
      </vt:variant>
      <vt:variant>
        <vt:i4>1</vt:i4>
      </vt:variant>
      <vt:variant>
        <vt:lpstr>Slide Titles</vt:lpstr>
      </vt:variant>
      <vt:variant>
        <vt:i4>117</vt:i4>
      </vt:variant>
    </vt:vector>
  </HeadingPairs>
  <TitlesOfParts>
    <vt:vector size="1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Mercy</dc:creator>
  <cp:lastModifiedBy>HP</cp:lastModifiedBy>
  <cp:revision>43</cp:revision>
  <dcterms:created xsi:type="dcterms:W3CDTF">2015-08-25T13:28:24Z</dcterms:created>
  <dcterms:modified xsi:type="dcterms:W3CDTF">2021-02-08T14:35:35Z</dcterms:modified>
</cp:coreProperties>
</file>