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86" r:id="rId5"/>
    <p:sldId id="287" r:id="rId6"/>
    <p:sldId id="288" r:id="rId7"/>
    <p:sldId id="290" r:id="rId8"/>
    <p:sldId id="291" r:id="rId9"/>
    <p:sldId id="292" r:id="rId10"/>
    <p:sldId id="293" r:id="rId11"/>
    <p:sldId id="29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4" d="100"/>
          <a:sy n="64" d="100"/>
        </p:scale>
        <p:origin x="-972"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64680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9046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787715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993698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48CC11-BFCD-40D8-BC01-AC71543EDA80}"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641688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59209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48CC11-BFCD-40D8-BC01-AC71543EDA80}" type="datetimeFigureOut">
              <a:rPr lang="en-US" smtClean="0"/>
              <a:pPr/>
              <a:t>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237799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48CC11-BFCD-40D8-BC01-AC71543EDA80}" type="datetimeFigureOut">
              <a:rPr lang="en-US" smtClean="0"/>
              <a:pPr/>
              <a:t>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38526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48CC11-BFCD-40D8-BC01-AC71543EDA80}" type="datetimeFigureOut">
              <a:rPr lang="en-US" smtClean="0"/>
              <a:pPr/>
              <a:t>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166425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326053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48CC11-BFCD-40D8-BC01-AC71543EDA80}"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2AFEE-B142-4873-8843-EF157D101BDF}" type="slidenum">
              <a:rPr lang="en-US" smtClean="0"/>
              <a:pPr/>
              <a:t>‹#›</a:t>
            </a:fld>
            <a:endParaRPr lang="en-US"/>
          </a:p>
        </p:txBody>
      </p:sp>
    </p:spTree>
    <p:extLst>
      <p:ext uri="{BB962C8B-B14F-4D97-AF65-F5344CB8AC3E}">
        <p14:creationId xmlns:p14="http://schemas.microsoft.com/office/powerpoint/2010/main" val="2597229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48CC11-BFCD-40D8-BC01-AC71543EDA80}" type="datetimeFigureOut">
              <a:rPr lang="en-US" smtClean="0"/>
              <a:pPr/>
              <a:t>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2AFEE-B142-4873-8843-EF157D101BDF}" type="slidenum">
              <a:rPr lang="en-US" smtClean="0"/>
              <a:pPr/>
              <a:t>‹#›</a:t>
            </a:fld>
            <a:endParaRPr lang="en-US"/>
          </a:p>
        </p:txBody>
      </p:sp>
    </p:spTree>
    <p:extLst>
      <p:ext uri="{BB962C8B-B14F-4D97-AF65-F5344CB8AC3E}">
        <p14:creationId xmlns:p14="http://schemas.microsoft.com/office/powerpoint/2010/main" val="235938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092700"/>
            <a:ext cx="12192000" cy="17970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Slide Number Placeholder 33"/>
          <p:cNvSpPr>
            <a:spLocks noGrp="1"/>
          </p:cNvSpPr>
          <p:nvPr>
            <p:ph type="sldNum" sz="quarter" idx="12"/>
          </p:nvPr>
        </p:nvSpPr>
        <p:spPr>
          <a:xfrm>
            <a:off x="8610600" y="6356350"/>
            <a:ext cx="2743200" cy="365125"/>
          </a:xfrm>
        </p:spPr>
        <p:txBody>
          <a:bodyPr/>
          <a:lstStyle/>
          <a:p>
            <a:pPr>
              <a:defRPr/>
            </a:pPr>
            <a:fld id="{DCA2878B-35AE-49A4-BA68-4180A19B2483}" type="slidenum">
              <a:rPr lang="en-US"/>
              <a:pPr>
                <a:defRPr/>
              </a:pPr>
              <a:t>1</a:t>
            </a:fld>
            <a:endParaRPr lang="en-US" dirty="0"/>
          </a:p>
        </p:txBody>
      </p:sp>
      <p:grpSp>
        <p:nvGrpSpPr>
          <p:cNvPr id="9" name="Group 17"/>
          <p:cNvGrpSpPr>
            <a:grpSpLocks/>
          </p:cNvGrpSpPr>
          <p:nvPr/>
        </p:nvGrpSpPr>
        <p:grpSpPr bwMode="auto">
          <a:xfrm>
            <a:off x="-15875" y="6529388"/>
            <a:ext cx="12263438" cy="204787"/>
            <a:chOff x="120020" y="788856"/>
            <a:chExt cx="11597377" cy="165012"/>
          </a:xfrm>
        </p:grpSpPr>
        <p:sp>
          <p:nvSpPr>
            <p:cNvPr id="10" name="Rectangle 13"/>
            <p:cNvSpPr/>
            <p:nvPr/>
          </p:nvSpPr>
          <p:spPr>
            <a:xfrm>
              <a:off x="120020"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851143"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1583767"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2314889"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3046012"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3777134"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4509758"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5240881"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5972004"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6703127"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7435751"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Rectangle 13"/>
            <p:cNvSpPr/>
            <p:nvPr/>
          </p:nvSpPr>
          <p:spPr>
            <a:xfrm>
              <a:off x="8166873"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2" name="Rectangle 13"/>
            <p:cNvSpPr/>
            <p:nvPr/>
          </p:nvSpPr>
          <p:spPr>
            <a:xfrm>
              <a:off x="8897996"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Rectangle 13"/>
            <p:cNvSpPr/>
            <p:nvPr/>
          </p:nvSpPr>
          <p:spPr>
            <a:xfrm>
              <a:off x="9629118"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4" name="Rectangle 13"/>
            <p:cNvSpPr/>
            <p:nvPr/>
          </p:nvSpPr>
          <p:spPr>
            <a:xfrm>
              <a:off x="10361742"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5" name="Rectangle 13"/>
            <p:cNvSpPr/>
            <p:nvPr/>
          </p:nvSpPr>
          <p:spPr>
            <a:xfrm>
              <a:off x="11092865" y="788856"/>
              <a:ext cx="62453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6" name="Straight Connector 25"/>
          <p:cNvCxnSpPr/>
          <p:nvPr/>
        </p:nvCxnSpPr>
        <p:spPr>
          <a:xfrm>
            <a:off x="120650" y="6807200"/>
            <a:ext cx="1193165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7" name="Group 35"/>
          <p:cNvGrpSpPr>
            <a:grpSpLocks/>
          </p:cNvGrpSpPr>
          <p:nvPr/>
        </p:nvGrpSpPr>
        <p:grpSpPr bwMode="auto">
          <a:xfrm flipH="1" flipV="1">
            <a:off x="120650" y="5181600"/>
            <a:ext cx="11931650" cy="238125"/>
            <a:chOff x="120020" y="788856"/>
            <a:chExt cx="11597377" cy="165012"/>
          </a:xfrm>
        </p:grpSpPr>
        <p:sp>
          <p:nvSpPr>
            <p:cNvPr id="28" name="Rectangle 13"/>
            <p:cNvSpPr/>
            <p:nvPr/>
          </p:nvSpPr>
          <p:spPr>
            <a:xfrm>
              <a:off x="120020"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9" name="Rectangle 13"/>
            <p:cNvSpPr/>
            <p:nvPr/>
          </p:nvSpPr>
          <p:spPr>
            <a:xfrm>
              <a:off x="851414"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0" name="Rectangle 13"/>
            <p:cNvSpPr/>
            <p:nvPr/>
          </p:nvSpPr>
          <p:spPr>
            <a:xfrm>
              <a:off x="1582808"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1" name="Rectangle 13"/>
            <p:cNvSpPr/>
            <p:nvPr/>
          </p:nvSpPr>
          <p:spPr>
            <a:xfrm>
              <a:off x="2314202"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2" name="Rectangle 13"/>
            <p:cNvSpPr/>
            <p:nvPr/>
          </p:nvSpPr>
          <p:spPr>
            <a:xfrm>
              <a:off x="3045596"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3" name="Rectangle 13"/>
            <p:cNvSpPr/>
            <p:nvPr/>
          </p:nvSpPr>
          <p:spPr>
            <a:xfrm>
              <a:off x="3776990"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4" name="Rectangle 13"/>
            <p:cNvSpPr/>
            <p:nvPr/>
          </p:nvSpPr>
          <p:spPr>
            <a:xfrm>
              <a:off x="4508384" y="788856"/>
              <a:ext cx="624925"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5" name="Rectangle 13"/>
            <p:cNvSpPr/>
            <p:nvPr/>
          </p:nvSpPr>
          <p:spPr>
            <a:xfrm>
              <a:off x="5241320" y="788856"/>
              <a:ext cx="62338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tangle 13"/>
            <p:cNvSpPr/>
            <p:nvPr/>
          </p:nvSpPr>
          <p:spPr>
            <a:xfrm>
              <a:off x="5972714" y="788856"/>
              <a:ext cx="62338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tangle 13"/>
            <p:cNvSpPr/>
            <p:nvPr/>
          </p:nvSpPr>
          <p:spPr>
            <a:xfrm>
              <a:off x="6704108"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8" name="Rectangle 13"/>
            <p:cNvSpPr/>
            <p:nvPr/>
          </p:nvSpPr>
          <p:spPr>
            <a:xfrm>
              <a:off x="7435502"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9" name="Rectangle 13"/>
            <p:cNvSpPr/>
            <p:nvPr/>
          </p:nvSpPr>
          <p:spPr>
            <a:xfrm>
              <a:off x="8166896"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0" name="Rectangle 13"/>
            <p:cNvSpPr/>
            <p:nvPr/>
          </p:nvSpPr>
          <p:spPr>
            <a:xfrm>
              <a:off x="8898290"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1" name="Rectangle 13"/>
            <p:cNvSpPr/>
            <p:nvPr/>
          </p:nvSpPr>
          <p:spPr>
            <a:xfrm>
              <a:off x="9629683"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2" name="Rectangle 13"/>
            <p:cNvSpPr/>
            <p:nvPr/>
          </p:nvSpPr>
          <p:spPr>
            <a:xfrm>
              <a:off x="10361077"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3" name="Rectangle 13"/>
            <p:cNvSpPr/>
            <p:nvPr/>
          </p:nvSpPr>
          <p:spPr>
            <a:xfrm>
              <a:off x="11092471" y="788856"/>
              <a:ext cx="624926"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44" name="Straight Connector 43"/>
          <p:cNvCxnSpPr/>
          <p:nvPr/>
        </p:nvCxnSpPr>
        <p:spPr>
          <a:xfrm flipH="1">
            <a:off x="-15875" y="5092700"/>
            <a:ext cx="12192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9" name="TextBox 9"/>
          <p:cNvSpPr txBox="1">
            <a:spLocks noChangeArrowheads="1"/>
          </p:cNvSpPr>
          <p:nvPr/>
        </p:nvSpPr>
        <p:spPr bwMode="auto">
          <a:xfrm>
            <a:off x="442118" y="144341"/>
            <a:ext cx="650319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US" sz="5400" b="1" dirty="0" smtClean="0">
                <a:latin typeface="Comic Sans MS" pitchFamily="66" charset="0"/>
              </a:rPr>
              <a:t>EFFECTIVE </a:t>
            </a:r>
            <a:r>
              <a:rPr lang="en-US" sz="5400" b="1" dirty="0">
                <a:latin typeface="Comic Sans MS" pitchFamily="66" charset="0"/>
              </a:rPr>
              <a:t>PAPER PREPERATION AND </a:t>
            </a:r>
            <a:r>
              <a:rPr lang="en-US" sz="5400" b="1" dirty="0" smtClean="0">
                <a:latin typeface="Comic Sans MS" pitchFamily="66" charset="0"/>
              </a:rPr>
              <a:t>PRESENTATION</a:t>
            </a:r>
            <a:endParaRPr lang="en-US" altLang="en-US" sz="5400" b="1" dirty="0">
              <a:latin typeface="Comic Sans MS" pitchFamily="66" charset="0"/>
            </a:endParaRPr>
          </a:p>
        </p:txBody>
      </p:sp>
    </p:spTree>
    <p:extLst>
      <p:ext uri="{BB962C8B-B14F-4D97-AF65-F5344CB8AC3E}">
        <p14:creationId xmlns:p14="http://schemas.microsoft.com/office/powerpoint/2010/main" val="3016843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0" y="36513"/>
            <a:ext cx="1219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600" b="1" dirty="0">
                <a:solidFill>
                  <a:srgbClr val="FF0000"/>
                </a:solidFill>
                <a:latin typeface="Comic Sans MS" pitchFamily="66" charset="0"/>
              </a:rPr>
              <a:t>TECHNIQUES OF PAPER PRESENTTION</a:t>
            </a:r>
            <a:endParaRPr lang="en-US" sz="3600" dirty="0">
              <a:solidFill>
                <a:srgbClr val="FF0000"/>
              </a:solidFill>
              <a:latin typeface="Comic Sans MS" pitchFamily="66" charset="0"/>
            </a:endParaRPr>
          </a:p>
          <a:p>
            <a:pPr eaLnBrk="1" hangingPunct="1">
              <a:lnSpc>
                <a:spcPct val="100000"/>
              </a:lnSpc>
              <a:spcBef>
                <a:spcPct val="0"/>
              </a:spcBef>
              <a:buFontTx/>
              <a:buNone/>
            </a:pPr>
            <a:endParaRPr lang="en-US" altLang="en-US" sz="3600" b="1" dirty="0">
              <a:solidFill>
                <a:srgbClr val="FF0000"/>
              </a:solidFill>
              <a:latin typeface="Comic Sans MS" pitchFamily="66" charset="0"/>
            </a:endParaRPr>
          </a:p>
        </p:txBody>
      </p:sp>
      <p:sp>
        <p:nvSpPr>
          <p:cNvPr id="4" name="TextBox 3"/>
          <p:cNvSpPr txBox="1"/>
          <p:nvPr/>
        </p:nvSpPr>
        <p:spPr>
          <a:xfrm rot="10800000" flipH="1" flipV="1">
            <a:off x="0" y="1657034"/>
            <a:ext cx="12192000" cy="4524315"/>
          </a:xfrm>
          <a:prstGeom prst="rect">
            <a:avLst/>
          </a:prstGeom>
          <a:noFill/>
        </p:spPr>
        <p:txBody>
          <a:bodyPr wrap="square" rtlCol="0">
            <a:spAutoFit/>
          </a:bodyPr>
          <a:lstStyle/>
          <a:p>
            <a:r>
              <a:rPr lang="en-US" sz="3200" dirty="0">
                <a:latin typeface="Comic Sans MS" pitchFamily="66" charset="0"/>
              </a:rPr>
              <a:t>It is expected that the writer would have anticipated the style of presentation while building his paper</a:t>
            </a:r>
            <a:r>
              <a:rPr lang="en-US" sz="3200" dirty="0" smtClean="0">
                <a:latin typeface="Comic Sans MS" pitchFamily="66" charset="0"/>
              </a:rPr>
              <a:t>.</a:t>
            </a:r>
          </a:p>
          <a:p>
            <a:r>
              <a:rPr lang="en-US" sz="3200" dirty="0">
                <a:latin typeface="Comic Sans MS" pitchFamily="66" charset="0"/>
              </a:rPr>
              <a:t>However, </a:t>
            </a:r>
            <a:r>
              <a:rPr lang="en-US" sz="3200" dirty="0" smtClean="0">
                <a:latin typeface="Comic Sans MS" pitchFamily="66" charset="0"/>
              </a:rPr>
              <a:t>there are three </a:t>
            </a:r>
            <a:r>
              <a:rPr lang="en-US" sz="3200" dirty="0">
                <a:latin typeface="Comic Sans MS" pitchFamily="66" charset="0"/>
              </a:rPr>
              <a:t>(3) common styles of </a:t>
            </a:r>
            <a:r>
              <a:rPr lang="en-US" sz="3200" dirty="0" smtClean="0">
                <a:latin typeface="Comic Sans MS" pitchFamily="66" charset="0"/>
              </a:rPr>
              <a:t>presentation which are:</a:t>
            </a:r>
          </a:p>
          <a:p>
            <a:pPr marL="400050" indent="-400050">
              <a:buAutoNum type="romanLcPeriod"/>
            </a:pPr>
            <a:r>
              <a:rPr lang="en-US" sz="3200" b="1" dirty="0" smtClean="0">
                <a:latin typeface="Comic Sans MS" pitchFamily="66" charset="0"/>
              </a:rPr>
              <a:t>Regimental/Formal </a:t>
            </a:r>
            <a:r>
              <a:rPr lang="en-US" sz="3200" b="1" dirty="0">
                <a:latin typeface="Comic Sans MS" pitchFamily="66" charset="0"/>
              </a:rPr>
              <a:t>style</a:t>
            </a:r>
            <a:r>
              <a:rPr lang="en-US" sz="3200" b="1" dirty="0" smtClean="0">
                <a:latin typeface="Comic Sans MS" pitchFamily="66" charset="0"/>
              </a:rPr>
              <a:t>.</a:t>
            </a:r>
          </a:p>
          <a:p>
            <a:pPr marL="400050" indent="-400050">
              <a:buAutoNum type="romanLcPeriod"/>
            </a:pPr>
            <a:r>
              <a:rPr lang="en-US" sz="3200" b="1" dirty="0">
                <a:latin typeface="Comic Sans MS" pitchFamily="66" charset="0"/>
              </a:rPr>
              <a:t>Lecture-student (semi-formal) </a:t>
            </a:r>
            <a:r>
              <a:rPr lang="en-US" sz="3200" b="1" dirty="0" smtClean="0">
                <a:latin typeface="Comic Sans MS" pitchFamily="66" charset="0"/>
              </a:rPr>
              <a:t>style</a:t>
            </a:r>
          </a:p>
          <a:p>
            <a:pPr marL="400050" indent="-400050">
              <a:buAutoNum type="romanLcPeriod"/>
            </a:pPr>
            <a:r>
              <a:rPr lang="en-US" sz="3200" b="1" dirty="0">
                <a:latin typeface="Comic Sans MS" pitchFamily="66" charset="0"/>
              </a:rPr>
              <a:t>Informal style</a:t>
            </a:r>
            <a:endParaRPr lang="en-US" sz="3200" b="1" dirty="0" smtClean="0">
              <a:latin typeface="Comic Sans MS" pitchFamily="66" charset="0"/>
            </a:endParaRPr>
          </a:p>
          <a:p>
            <a:pPr marL="400050" indent="-400050">
              <a:buAutoNum type="romanLcPeriod"/>
            </a:pPr>
            <a:endParaRPr lang="en-US" sz="3200" dirty="0" smtClean="0">
              <a:latin typeface="Comic Sans MS" pitchFamily="66" charset="0"/>
            </a:endParaRPr>
          </a:p>
          <a:p>
            <a:endParaRPr lang="en-US" sz="3200" dirty="0">
              <a:latin typeface="Comic Sans MS" pitchFamily="66" charset="0"/>
            </a:endParaRPr>
          </a:p>
        </p:txBody>
      </p:sp>
    </p:spTree>
    <p:extLst>
      <p:ext uri="{BB962C8B-B14F-4D97-AF65-F5344CB8AC3E}">
        <p14:creationId xmlns:p14="http://schemas.microsoft.com/office/powerpoint/2010/main" val="766252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0" y="36513"/>
            <a:ext cx="12192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dirty="0">
                <a:solidFill>
                  <a:srgbClr val="FF0000"/>
                </a:solidFill>
                <a:latin typeface="Comic Sans MS" pitchFamily="66" charset="0"/>
              </a:rPr>
              <a:t>CONCLUSION</a:t>
            </a:r>
            <a:endParaRPr lang="en-US" sz="4000" dirty="0">
              <a:solidFill>
                <a:srgbClr val="FF0000"/>
              </a:solidFill>
              <a:latin typeface="Comic Sans MS" pitchFamily="66" charset="0"/>
            </a:endParaRPr>
          </a:p>
          <a:p>
            <a:pPr eaLnBrk="1" hangingPunct="1">
              <a:lnSpc>
                <a:spcPct val="100000"/>
              </a:lnSpc>
              <a:spcBef>
                <a:spcPct val="0"/>
              </a:spcBef>
              <a:buFontTx/>
              <a:buNone/>
            </a:pPr>
            <a:endParaRPr lang="en-US" altLang="en-US" sz="4000" b="1" dirty="0">
              <a:solidFill>
                <a:srgbClr val="FF0000"/>
              </a:solidFill>
              <a:latin typeface="Comic Sans MS" pitchFamily="66" charset="0"/>
            </a:endParaRPr>
          </a:p>
        </p:txBody>
      </p:sp>
      <p:sp>
        <p:nvSpPr>
          <p:cNvPr id="2" name="TextBox 1"/>
          <p:cNvSpPr txBox="1"/>
          <p:nvPr/>
        </p:nvSpPr>
        <p:spPr>
          <a:xfrm rot="10800000" flipH="1" flipV="1">
            <a:off x="0" y="1533025"/>
            <a:ext cx="12192000" cy="4493538"/>
          </a:xfrm>
          <a:prstGeom prst="rect">
            <a:avLst/>
          </a:prstGeom>
          <a:noFill/>
        </p:spPr>
        <p:txBody>
          <a:bodyPr wrap="square" rtlCol="0">
            <a:spAutoFit/>
          </a:bodyPr>
          <a:lstStyle/>
          <a:p>
            <a:r>
              <a:rPr lang="en-US" sz="2600" dirty="0">
                <a:latin typeface="Comic Sans MS" pitchFamily="66" charset="0"/>
              </a:rPr>
              <a:t>Generally, a good paper for presentation begins with the great task of planning and preparation. In a paramilitary organization as FRSC , preparing and presenting of service papers are carried out in conformity with laid down rules and conventions of service writing. The characteristics, format, style, rules and conventions of FRSC staff writing apply to the preparation of any standard paper</a:t>
            </a:r>
            <a:r>
              <a:rPr lang="en-US" sz="2600" dirty="0" smtClean="0">
                <a:latin typeface="Comic Sans MS" pitchFamily="66" charset="0"/>
              </a:rPr>
              <a:t>.</a:t>
            </a:r>
            <a:r>
              <a:rPr lang="en-US" sz="2600" dirty="0">
                <a:latin typeface="Comic Sans MS" pitchFamily="66" charset="0"/>
              </a:rPr>
              <a:t> Within the FRSC Academy, staff officers are often tasked to prepare papers and make presentations during courses hence the need for them to be acquainted with techniques of preparation and presentation of papers. There are therefore required to take notice of the layouts for effective performance of this aspect of their duty. It is expected that as trainers, this paper will improve their productivity.</a:t>
            </a:r>
          </a:p>
        </p:txBody>
      </p:sp>
    </p:spTree>
    <p:extLst>
      <p:ext uri="{BB962C8B-B14F-4D97-AF65-F5344CB8AC3E}">
        <p14:creationId xmlns:p14="http://schemas.microsoft.com/office/powerpoint/2010/main" val="2653027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400" b="1" dirty="0" smtClean="0">
                <a:solidFill>
                  <a:srgbClr val="FF0000"/>
                </a:solidFill>
                <a:latin typeface="Comic Sans MS" pitchFamily="66" charset="0"/>
              </a:rPr>
              <a:t>INTRODUCTION</a:t>
            </a:r>
            <a:endParaRPr lang="en-US" sz="4400" dirty="0">
              <a:solidFill>
                <a:srgbClr val="FF0000"/>
              </a:solidFill>
              <a:latin typeface="Comic Sans MS" pitchFamily="66" charset="0"/>
            </a:endParaRPr>
          </a:p>
          <a:p>
            <a:pPr eaLnBrk="1" hangingPunct="1">
              <a:lnSpc>
                <a:spcPct val="100000"/>
              </a:lnSpc>
              <a:spcBef>
                <a:spcPct val="0"/>
              </a:spcBef>
              <a:buFontTx/>
              <a:buNone/>
            </a:pPr>
            <a:endParaRPr lang="en-US" altLang="en-US" sz="4400" b="1" dirty="0">
              <a:solidFill>
                <a:srgbClr val="FF0000"/>
              </a:solidFill>
              <a:latin typeface="Comic Sans MS" pitchFamily="66" charset="0"/>
            </a:endParaRPr>
          </a:p>
        </p:txBody>
      </p:sp>
      <p:sp>
        <p:nvSpPr>
          <p:cNvPr id="4" name="TextBox 3"/>
          <p:cNvSpPr txBox="1"/>
          <p:nvPr/>
        </p:nvSpPr>
        <p:spPr>
          <a:xfrm rot="10800000" flipH="1" flipV="1">
            <a:off x="31751" y="1215638"/>
            <a:ext cx="11946730" cy="3539430"/>
          </a:xfrm>
          <a:prstGeom prst="rect">
            <a:avLst/>
          </a:prstGeom>
          <a:noFill/>
        </p:spPr>
        <p:txBody>
          <a:bodyPr wrap="square" rtlCol="0">
            <a:spAutoFit/>
          </a:bodyPr>
          <a:lstStyle/>
          <a:p>
            <a:r>
              <a:rPr lang="en-US" sz="2800" dirty="0">
                <a:latin typeface="Comic Sans MS" pitchFamily="66" charset="0"/>
              </a:rPr>
              <a:t>The writing of service papers is one of the important aspects of a staff officers’ work. Service papers are widely used to record and present facts, opinions and arguments leading to recommendations on which staff decisions are based. Service papers are divided into two: those that examine current or future problem and present a solution; and those that survey and </a:t>
            </a:r>
            <a:r>
              <a:rPr lang="en-US" sz="2800" dirty="0" err="1" smtClean="0">
                <a:latin typeface="Comic Sans MS" pitchFamily="66" charset="0"/>
              </a:rPr>
              <a:t>analyse</a:t>
            </a:r>
            <a:r>
              <a:rPr lang="en-US" sz="2800" dirty="0" smtClean="0">
                <a:latin typeface="Comic Sans MS" pitchFamily="66" charset="0"/>
              </a:rPr>
              <a:t> </a:t>
            </a:r>
            <a:r>
              <a:rPr lang="en-US" sz="2800" dirty="0">
                <a:latin typeface="Comic Sans MS" pitchFamily="66" charset="0"/>
              </a:rPr>
              <a:t>past events. Though there might be different requirements for the preparation of service papers, some general rules basically apply to all.</a:t>
            </a:r>
          </a:p>
        </p:txBody>
      </p:sp>
    </p:spTree>
    <p:extLst>
      <p:ext uri="{BB962C8B-B14F-4D97-AF65-F5344CB8AC3E}">
        <p14:creationId xmlns:p14="http://schemas.microsoft.com/office/powerpoint/2010/main" val="763448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4400" b="1" dirty="0" smtClean="0">
                <a:solidFill>
                  <a:srgbClr val="FF0000"/>
                </a:solidFill>
                <a:latin typeface="Comic Sans MS" pitchFamily="66" charset="0"/>
              </a:rPr>
              <a:t>INTROCUCTION CONT’D</a:t>
            </a:r>
            <a:endParaRPr lang="en-US" altLang="en-US" sz="4400" b="1" dirty="0">
              <a:solidFill>
                <a:srgbClr val="FF0000"/>
              </a:solidFill>
              <a:latin typeface="Comic Sans MS" pitchFamily="66" charset="0"/>
            </a:endParaRPr>
          </a:p>
        </p:txBody>
      </p:sp>
      <p:sp>
        <p:nvSpPr>
          <p:cNvPr id="2" name="TextBox 1"/>
          <p:cNvSpPr txBox="1"/>
          <p:nvPr/>
        </p:nvSpPr>
        <p:spPr>
          <a:xfrm>
            <a:off x="31750" y="2132750"/>
            <a:ext cx="12160250" cy="4524315"/>
          </a:xfrm>
          <a:prstGeom prst="rect">
            <a:avLst/>
          </a:prstGeom>
          <a:noFill/>
        </p:spPr>
        <p:txBody>
          <a:bodyPr wrap="square" rtlCol="0">
            <a:spAutoFit/>
          </a:bodyPr>
          <a:lstStyle/>
          <a:p>
            <a:r>
              <a:rPr lang="en-US" sz="3200" dirty="0">
                <a:latin typeface="Comic Sans MS" pitchFamily="66" charset="0"/>
              </a:rPr>
              <a:t>In the FRSC Academy, staff officers are often engaged in preparing and delivering lectures during service courses. The need for understanding of service rules in the layout and presentation of papers can therefore not be over-emphasized. The purpose of this paper is to expose staff officers to the rudiments of paper preparation and presentation in order to enhance their effectiveness as trainers. This paper will however be limited to aspects of staff writing that are relevant to the subject.</a:t>
            </a:r>
          </a:p>
        </p:txBody>
      </p:sp>
    </p:spTree>
    <p:extLst>
      <p:ext uri="{BB962C8B-B14F-4D97-AF65-F5344CB8AC3E}">
        <p14:creationId xmlns:p14="http://schemas.microsoft.com/office/powerpoint/2010/main" val="1595434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u="sng" dirty="0">
                <a:solidFill>
                  <a:srgbClr val="FF0000"/>
                </a:solidFill>
                <a:latin typeface="Comic Sans MS" pitchFamily="66" charset="0"/>
              </a:rPr>
              <a:t>AIM</a:t>
            </a:r>
            <a:endParaRPr lang="en-US" altLang="en-US" sz="4000" b="1" dirty="0">
              <a:solidFill>
                <a:srgbClr val="FF0000"/>
              </a:solidFill>
              <a:latin typeface="Comic Sans MS" pitchFamily="66" charset="0"/>
            </a:endParaRPr>
          </a:p>
        </p:txBody>
      </p:sp>
      <p:sp>
        <p:nvSpPr>
          <p:cNvPr id="2" name="TextBox 1"/>
          <p:cNvSpPr txBox="1"/>
          <p:nvPr/>
        </p:nvSpPr>
        <p:spPr>
          <a:xfrm rot="10800000" flipH="1" flipV="1">
            <a:off x="31750" y="1764056"/>
            <a:ext cx="12160250" cy="1754326"/>
          </a:xfrm>
          <a:prstGeom prst="rect">
            <a:avLst/>
          </a:prstGeom>
          <a:noFill/>
        </p:spPr>
        <p:txBody>
          <a:bodyPr wrap="square" rtlCol="0">
            <a:spAutoFit/>
          </a:bodyPr>
          <a:lstStyle/>
          <a:p>
            <a:r>
              <a:rPr lang="en-US" sz="3600" dirty="0">
                <a:latin typeface="Comic Sans MS" pitchFamily="66" charset="0"/>
              </a:rPr>
              <a:t>To discuss the techniques of paper preparation and presentation with the view to enhancing the performance of staff officers.</a:t>
            </a:r>
          </a:p>
        </p:txBody>
      </p:sp>
    </p:spTree>
    <p:extLst>
      <p:ext uri="{BB962C8B-B14F-4D97-AF65-F5344CB8AC3E}">
        <p14:creationId xmlns:p14="http://schemas.microsoft.com/office/powerpoint/2010/main" val="2538504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400" b="1" dirty="0" smtClean="0">
                <a:solidFill>
                  <a:srgbClr val="FF0000"/>
                </a:solidFill>
                <a:latin typeface="Comic Sans MS" pitchFamily="66" charset="0"/>
              </a:rPr>
              <a:t>OBJECTIVES</a:t>
            </a:r>
            <a:endParaRPr lang="en-US" sz="4400" dirty="0">
              <a:solidFill>
                <a:srgbClr val="FF0000"/>
              </a:solidFill>
              <a:latin typeface="Comic Sans MS" pitchFamily="66" charset="0"/>
            </a:endParaRPr>
          </a:p>
          <a:p>
            <a:pPr eaLnBrk="1" hangingPunct="1">
              <a:lnSpc>
                <a:spcPct val="100000"/>
              </a:lnSpc>
              <a:spcBef>
                <a:spcPct val="0"/>
              </a:spcBef>
              <a:buFontTx/>
              <a:buNone/>
            </a:pPr>
            <a:endParaRPr lang="en-US" altLang="en-US" sz="4400" b="1" dirty="0">
              <a:solidFill>
                <a:srgbClr val="FF0000"/>
              </a:solidFill>
              <a:latin typeface="Comic Sans MS" pitchFamily="66" charset="0"/>
            </a:endParaRPr>
          </a:p>
        </p:txBody>
      </p:sp>
      <p:sp>
        <p:nvSpPr>
          <p:cNvPr id="2" name="TextBox 1"/>
          <p:cNvSpPr txBox="1"/>
          <p:nvPr/>
        </p:nvSpPr>
        <p:spPr>
          <a:xfrm rot="10800000" flipH="1" flipV="1">
            <a:off x="224631" y="1764693"/>
            <a:ext cx="11753850" cy="3416320"/>
          </a:xfrm>
          <a:prstGeom prst="rect">
            <a:avLst/>
          </a:prstGeom>
          <a:noFill/>
        </p:spPr>
        <p:txBody>
          <a:bodyPr wrap="square" rtlCol="0">
            <a:spAutoFit/>
          </a:bodyPr>
          <a:lstStyle/>
          <a:p>
            <a:r>
              <a:rPr lang="en-US" sz="3600" dirty="0">
                <a:latin typeface="Comic Sans MS" pitchFamily="66" charset="0"/>
              </a:rPr>
              <a:t>At the end of this presentation, participants should be able to:</a:t>
            </a:r>
          </a:p>
          <a:p>
            <a:pPr lvl="0"/>
            <a:r>
              <a:rPr lang="en-US" sz="3600" dirty="0" smtClean="0">
                <a:latin typeface="Comic Sans MS" pitchFamily="66" charset="0"/>
              </a:rPr>
              <a:t>i. Explain </a:t>
            </a:r>
            <a:r>
              <a:rPr lang="en-US" sz="3600" dirty="0">
                <a:latin typeface="Comic Sans MS" pitchFamily="66" charset="0"/>
              </a:rPr>
              <a:t>the Techniques of paper preparation</a:t>
            </a:r>
          </a:p>
          <a:p>
            <a:pPr lvl="0"/>
            <a:r>
              <a:rPr lang="en-US" sz="3600" dirty="0" smtClean="0">
                <a:latin typeface="Comic Sans MS" pitchFamily="66" charset="0"/>
              </a:rPr>
              <a:t>ii. Highlight </a:t>
            </a:r>
            <a:r>
              <a:rPr lang="en-US" sz="3600" dirty="0">
                <a:latin typeface="Comic Sans MS" pitchFamily="66" charset="0"/>
              </a:rPr>
              <a:t>some necessary caution in preparing service papers</a:t>
            </a:r>
          </a:p>
          <a:p>
            <a:pPr lvl="0"/>
            <a:r>
              <a:rPr lang="en-US" sz="3600" dirty="0" smtClean="0">
                <a:latin typeface="Comic Sans MS" pitchFamily="66" charset="0"/>
              </a:rPr>
              <a:t>iii. Discuss </a:t>
            </a:r>
            <a:r>
              <a:rPr lang="en-US" sz="3600" dirty="0">
                <a:latin typeface="Comic Sans MS" pitchFamily="66" charset="0"/>
              </a:rPr>
              <a:t>the Techniques of paper presentation</a:t>
            </a:r>
          </a:p>
        </p:txBody>
      </p:sp>
    </p:spTree>
    <p:extLst>
      <p:ext uri="{BB962C8B-B14F-4D97-AF65-F5344CB8AC3E}">
        <p14:creationId xmlns:p14="http://schemas.microsoft.com/office/powerpoint/2010/main" val="460460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3200" b="1" dirty="0">
                <a:solidFill>
                  <a:srgbClr val="FF0000"/>
                </a:solidFill>
                <a:latin typeface="Comic Sans MS" pitchFamily="66" charset="0"/>
              </a:rPr>
              <a:t>TECHNIQUES OF PAPER PREPARATION</a:t>
            </a:r>
            <a:endParaRPr lang="en-US" altLang="en-US" sz="3200" b="1" dirty="0">
              <a:solidFill>
                <a:srgbClr val="FF0000"/>
              </a:solidFill>
              <a:latin typeface="Comic Sans MS" pitchFamily="66" charset="0"/>
            </a:endParaRPr>
          </a:p>
        </p:txBody>
      </p:sp>
      <p:sp>
        <p:nvSpPr>
          <p:cNvPr id="4" name="TextBox 3"/>
          <p:cNvSpPr txBox="1"/>
          <p:nvPr/>
        </p:nvSpPr>
        <p:spPr>
          <a:xfrm rot="10800000" flipH="1" flipV="1">
            <a:off x="224631" y="1643418"/>
            <a:ext cx="11753851" cy="4031873"/>
          </a:xfrm>
          <a:prstGeom prst="rect">
            <a:avLst/>
          </a:prstGeom>
          <a:noFill/>
        </p:spPr>
        <p:txBody>
          <a:bodyPr wrap="square" rtlCol="0">
            <a:spAutoFit/>
          </a:bodyPr>
          <a:lstStyle/>
          <a:p>
            <a:r>
              <a:rPr lang="en-US" sz="3200" dirty="0">
                <a:latin typeface="Comic Sans MS" pitchFamily="66" charset="0"/>
              </a:rPr>
              <a:t>The preparation of any paper begins with understanding of the topic of the paper assigned to the staff officer. The writer should consider among other things, the central theme of the </a:t>
            </a:r>
            <a:r>
              <a:rPr lang="en-US" sz="3200" dirty="0" err="1">
                <a:latin typeface="Comic Sans MS" pitchFamily="66" charset="0"/>
              </a:rPr>
              <a:t>programme</a:t>
            </a:r>
            <a:r>
              <a:rPr lang="en-US" sz="3200" dirty="0">
                <a:latin typeface="Comic Sans MS" pitchFamily="66" charset="0"/>
              </a:rPr>
              <a:t>, the audience and time allotted. The paper is also prepared in line with the presentation style which the officer wishes to adopt</a:t>
            </a:r>
            <a:r>
              <a:rPr lang="en-US" sz="3200" dirty="0" smtClean="0">
                <a:latin typeface="Comic Sans MS" pitchFamily="66" charset="0"/>
              </a:rPr>
              <a:t>.</a:t>
            </a:r>
            <a:r>
              <a:rPr lang="en-US" sz="3200" dirty="0">
                <a:latin typeface="Comic Sans MS" pitchFamily="66" charset="0"/>
              </a:rPr>
              <a:t> The paper is expected to affect the characteristics of FRSC staff writing convention: Accuracy, clarity, Brevity, Relevance and Logic. </a:t>
            </a:r>
          </a:p>
        </p:txBody>
      </p:sp>
    </p:spTree>
    <p:extLst>
      <p:ext uri="{BB962C8B-B14F-4D97-AF65-F5344CB8AC3E}">
        <p14:creationId xmlns:p14="http://schemas.microsoft.com/office/powerpoint/2010/main" val="2504307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4000" b="1" dirty="0">
                <a:solidFill>
                  <a:srgbClr val="FF0000"/>
                </a:solidFill>
                <a:latin typeface="Comic Sans MS" pitchFamily="66" charset="0"/>
              </a:rPr>
              <a:t>Layout of a standard paper</a:t>
            </a:r>
            <a:endParaRPr lang="en-US" altLang="en-US" sz="4000" b="1" dirty="0">
              <a:solidFill>
                <a:srgbClr val="FF0000"/>
              </a:solidFill>
              <a:latin typeface="Comic Sans MS" pitchFamily="66" charset="0"/>
            </a:endParaRPr>
          </a:p>
        </p:txBody>
      </p:sp>
      <p:sp>
        <p:nvSpPr>
          <p:cNvPr id="2" name="TextBox 1"/>
          <p:cNvSpPr txBox="1"/>
          <p:nvPr/>
        </p:nvSpPr>
        <p:spPr>
          <a:xfrm rot="10800000" flipV="1">
            <a:off x="31750" y="1608685"/>
            <a:ext cx="12160248" cy="4893647"/>
          </a:xfrm>
          <a:prstGeom prst="rect">
            <a:avLst/>
          </a:prstGeom>
          <a:noFill/>
        </p:spPr>
        <p:txBody>
          <a:bodyPr wrap="square" rtlCol="0">
            <a:spAutoFit/>
          </a:bodyPr>
          <a:lstStyle/>
          <a:p>
            <a:r>
              <a:rPr lang="en-US" sz="2400" dirty="0">
                <a:latin typeface="Comic Sans MS" pitchFamily="66" charset="0"/>
              </a:rPr>
              <a:t>A standard service paper is basically divided into 3 parts: The introduction, the body and conclusion</a:t>
            </a:r>
            <a:r>
              <a:rPr lang="en-US" sz="2400" dirty="0" smtClean="0">
                <a:latin typeface="Comic Sans MS" pitchFamily="66" charset="0"/>
              </a:rPr>
              <a:t>.</a:t>
            </a:r>
          </a:p>
          <a:p>
            <a:r>
              <a:rPr lang="en-US" sz="2400" b="1" dirty="0">
                <a:latin typeface="Comic Sans MS" pitchFamily="66" charset="0"/>
              </a:rPr>
              <a:t>Introduction:</a:t>
            </a:r>
            <a:r>
              <a:rPr lang="en-US" sz="2400" dirty="0">
                <a:latin typeface="Comic Sans MS" pitchFamily="66" charset="0"/>
              </a:rPr>
              <a:t> The introduction should be brief and usually not more than 10% of the entire paper. It should be comprehensive enough to provide same historical records. The introduction prepares the way for the statement of the aim of the paper. The introduction may therefore cover the following:</a:t>
            </a:r>
          </a:p>
          <a:p>
            <a:r>
              <a:rPr lang="en-US" sz="2400" dirty="0">
                <a:latin typeface="Comic Sans MS" pitchFamily="66" charset="0"/>
              </a:rPr>
              <a:t>- Background</a:t>
            </a:r>
          </a:p>
          <a:p>
            <a:r>
              <a:rPr lang="en-US" sz="2400" dirty="0">
                <a:latin typeface="Comic Sans MS" pitchFamily="66" charset="0"/>
              </a:rPr>
              <a:t>- Justification</a:t>
            </a:r>
          </a:p>
          <a:p>
            <a:r>
              <a:rPr lang="en-US" sz="2400" dirty="0">
                <a:latin typeface="Comic Sans MS" pitchFamily="66" charset="0"/>
              </a:rPr>
              <a:t>- Purpose</a:t>
            </a:r>
          </a:p>
          <a:p>
            <a:r>
              <a:rPr lang="en-US" sz="2400" dirty="0">
                <a:latin typeface="Comic Sans MS" pitchFamily="66" charset="0"/>
              </a:rPr>
              <a:t>- Assumption</a:t>
            </a:r>
          </a:p>
          <a:p>
            <a:r>
              <a:rPr lang="en-US" sz="2400" dirty="0">
                <a:latin typeface="Comic Sans MS" pitchFamily="66" charset="0"/>
              </a:rPr>
              <a:t>- Limitation</a:t>
            </a:r>
          </a:p>
          <a:p>
            <a:r>
              <a:rPr lang="en-US" sz="2400" dirty="0">
                <a:latin typeface="Comic Sans MS" pitchFamily="66" charset="0"/>
              </a:rPr>
              <a:t>- Deductions</a:t>
            </a:r>
          </a:p>
          <a:p>
            <a:endParaRPr lang="en-US" sz="2400" dirty="0">
              <a:latin typeface="Comic Sans MS" pitchFamily="66" charset="0"/>
            </a:endParaRPr>
          </a:p>
        </p:txBody>
      </p:sp>
    </p:spTree>
    <p:extLst>
      <p:ext uri="{BB962C8B-B14F-4D97-AF65-F5344CB8AC3E}">
        <p14:creationId xmlns:p14="http://schemas.microsoft.com/office/powerpoint/2010/main" val="3639656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31750" y="36513"/>
            <a:ext cx="992981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4400" b="1" dirty="0" smtClean="0">
                <a:solidFill>
                  <a:srgbClr val="FF0000"/>
                </a:solidFill>
                <a:latin typeface="Comic Sans MS" pitchFamily="66" charset="0"/>
              </a:rPr>
              <a:t>CONT’D</a:t>
            </a:r>
            <a:endParaRPr lang="en-US" altLang="en-US" sz="4400" b="1" dirty="0">
              <a:solidFill>
                <a:srgbClr val="FF0000"/>
              </a:solidFill>
              <a:latin typeface="Comic Sans MS" pitchFamily="66" charset="0"/>
            </a:endParaRPr>
          </a:p>
        </p:txBody>
      </p:sp>
      <p:sp>
        <p:nvSpPr>
          <p:cNvPr id="2" name="TextBox 1"/>
          <p:cNvSpPr txBox="1"/>
          <p:nvPr/>
        </p:nvSpPr>
        <p:spPr>
          <a:xfrm rot="10800000" flipH="1" flipV="1">
            <a:off x="31751" y="1671584"/>
            <a:ext cx="12160248" cy="4708981"/>
          </a:xfrm>
          <a:prstGeom prst="rect">
            <a:avLst/>
          </a:prstGeom>
          <a:noFill/>
        </p:spPr>
        <p:txBody>
          <a:bodyPr wrap="square" rtlCol="0">
            <a:spAutoFit/>
          </a:bodyPr>
          <a:lstStyle/>
          <a:p>
            <a:r>
              <a:rPr lang="en-US" sz="2500" b="1" dirty="0" smtClean="0">
                <a:latin typeface="Comic Sans MS" pitchFamily="66" charset="0"/>
              </a:rPr>
              <a:t>i. Scope/Objective</a:t>
            </a:r>
            <a:r>
              <a:rPr lang="en-US" sz="2500" b="1" dirty="0">
                <a:latin typeface="Comic Sans MS" pitchFamily="66" charset="0"/>
              </a:rPr>
              <a:t>:</a:t>
            </a:r>
            <a:r>
              <a:rPr lang="en-US" sz="2500" dirty="0">
                <a:latin typeface="Comic Sans MS" pitchFamily="66" charset="0"/>
              </a:rPr>
              <a:t> The scope defines the boundaries/Limitations of the paper. It specifies what the content shall look like and the sequence of its composition</a:t>
            </a:r>
            <a:r>
              <a:rPr lang="en-US" sz="2500" dirty="0" smtClean="0">
                <a:latin typeface="Comic Sans MS" pitchFamily="66" charset="0"/>
              </a:rPr>
              <a:t>.</a:t>
            </a:r>
          </a:p>
          <a:p>
            <a:pPr lvl="0"/>
            <a:r>
              <a:rPr lang="en-US" sz="2500" dirty="0">
                <a:latin typeface="Comic Sans MS" pitchFamily="66" charset="0"/>
              </a:rPr>
              <a:t>It should therefore be:</a:t>
            </a:r>
          </a:p>
          <a:p>
            <a:r>
              <a:rPr lang="en-US" sz="2500" dirty="0">
                <a:latin typeface="Comic Sans MS" pitchFamily="66" charset="0"/>
              </a:rPr>
              <a:t>-Simply stated</a:t>
            </a:r>
          </a:p>
          <a:p>
            <a:r>
              <a:rPr lang="en-US" sz="2500" dirty="0">
                <a:latin typeface="Comic Sans MS" pitchFamily="66" charset="0"/>
              </a:rPr>
              <a:t>-Address a unit of the paper’s intention each.</a:t>
            </a:r>
          </a:p>
          <a:p>
            <a:r>
              <a:rPr lang="en-US" sz="2500" dirty="0">
                <a:latin typeface="Comic Sans MS" pitchFamily="66" charset="0"/>
              </a:rPr>
              <a:t>-In sequence to maintain a flow of argument—Able to provide a guide to the writer. </a:t>
            </a:r>
          </a:p>
          <a:p>
            <a:r>
              <a:rPr lang="en-US" sz="2500" b="1" dirty="0" smtClean="0">
                <a:latin typeface="Comic Sans MS" pitchFamily="66" charset="0"/>
              </a:rPr>
              <a:t>ii. The </a:t>
            </a:r>
            <a:r>
              <a:rPr lang="en-US" sz="2500" b="1" dirty="0">
                <a:latin typeface="Comic Sans MS" pitchFamily="66" charset="0"/>
              </a:rPr>
              <a:t>Body (Discussion</a:t>
            </a:r>
            <a:r>
              <a:rPr lang="en-US" sz="2500" b="1" dirty="0" smtClean="0">
                <a:latin typeface="Comic Sans MS" pitchFamily="66" charset="0"/>
              </a:rPr>
              <a:t>).</a:t>
            </a:r>
          </a:p>
          <a:p>
            <a:r>
              <a:rPr lang="en-US" sz="2500" b="1" dirty="0" smtClean="0">
                <a:latin typeface="Comic Sans MS" pitchFamily="66" charset="0"/>
              </a:rPr>
              <a:t>iii. Recommendations</a:t>
            </a:r>
          </a:p>
          <a:p>
            <a:r>
              <a:rPr lang="en-US" sz="2500" b="1" dirty="0" smtClean="0">
                <a:latin typeface="Comic Sans MS" pitchFamily="66" charset="0"/>
              </a:rPr>
              <a:t>iv. </a:t>
            </a:r>
            <a:r>
              <a:rPr lang="en-US" sz="2500" b="1" dirty="0">
                <a:latin typeface="Comic Sans MS" pitchFamily="66" charset="0"/>
              </a:rPr>
              <a:t>Conclusion</a:t>
            </a:r>
            <a:r>
              <a:rPr lang="en-US" sz="2500" b="1" dirty="0" smtClean="0">
                <a:latin typeface="Comic Sans MS" pitchFamily="66" charset="0"/>
              </a:rPr>
              <a:t>. </a:t>
            </a:r>
            <a:r>
              <a:rPr lang="en-US" sz="2500" dirty="0" smtClean="0">
                <a:latin typeface="Comic Sans MS" pitchFamily="66" charset="0"/>
              </a:rPr>
              <a:t> </a:t>
            </a:r>
          </a:p>
          <a:p>
            <a:pPr lvl="0"/>
            <a:endParaRPr lang="en-US" sz="2500" dirty="0">
              <a:latin typeface="Comic Sans MS" pitchFamily="66" charset="0"/>
            </a:endParaRPr>
          </a:p>
          <a:p>
            <a:endParaRPr lang="en-US" sz="2500" dirty="0">
              <a:latin typeface="Comic Sans MS" pitchFamily="66" charset="0"/>
            </a:endParaRPr>
          </a:p>
        </p:txBody>
      </p:sp>
    </p:spTree>
    <p:extLst>
      <p:ext uri="{BB962C8B-B14F-4D97-AF65-F5344CB8AC3E}">
        <p14:creationId xmlns:p14="http://schemas.microsoft.com/office/powerpoint/2010/main" val="52078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10966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16388" name="Group 3"/>
          <p:cNvGrpSpPr>
            <a:grpSpLocks/>
          </p:cNvGrpSpPr>
          <p:nvPr/>
        </p:nvGrpSpPr>
        <p:grpSpPr bwMode="auto">
          <a:xfrm>
            <a:off x="-109538" y="698500"/>
            <a:ext cx="12422188" cy="166688"/>
            <a:chOff x="120020" y="788856"/>
            <a:chExt cx="11597377" cy="165012"/>
          </a:xfrm>
        </p:grpSpPr>
        <p:sp>
          <p:nvSpPr>
            <p:cNvPr id="5" name="Rectangle 13"/>
            <p:cNvSpPr/>
            <p:nvPr/>
          </p:nvSpPr>
          <p:spPr>
            <a:xfrm>
              <a:off x="12002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13"/>
            <p:cNvSpPr/>
            <p:nvPr/>
          </p:nvSpPr>
          <p:spPr>
            <a:xfrm>
              <a:off x="852175"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13"/>
            <p:cNvSpPr/>
            <p:nvPr/>
          </p:nvSpPr>
          <p:spPr>
            <a:xfrm>
              <a:off x="1582846"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13"/>
            <p:cNvSpPr/>
            <p:nvPr/>
          </p:nvSpPr>
          <p:spPr>
            <a:xfrm>
              <a:off x="2315000"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13"/>
            <p:cNvSpPr/>
            <p:nvPr/>
          </p:nvSpPr>
          <p:spPr>
            <a:xfrm>
              <a:off x="3045672"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ectangle 13"/>
            <p:cNvSpPr/>
            <p:nvPr/>
          </p:nvSpPr>
          <p:spPr>
            <a:xfrm>
              <a:off x="377782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Rectangle 13"/>
            <p:cNvSpPr/>
            <p:nvPr/>
          </p:nvSpPr>
          <p:spPr>
            <a:xfrm>
              <a:off x="450849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2" name="Rectangle 13"/>
            <p:cNvSpPr/>
            <p:nvPr/>
          </p:nvSpPr>
          <p:spPr>
            <a:xfrm>
              <a:off x="5240651"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3" name="Rectangle 13"/>
            <p:cNvSpPr/>
            <p:nvPr/>
          </p:nvSpPr>
          <p:spPr>
            <a:xfrm>
              <a:off x="5972805"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p:cNvSpPr/>
            <p:nvPr/>
          </p:nvSpPr>
          <p:spPr>
            <a:xfrm>
              <a:off x="6703477"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Rectangle 13"/>
            <p:cNvSpPr/>
            <p:nvPr/>
          </p:nvSpPr>
          <p:spPr>
            <a:xfrm>
              <a:off x="7435631"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Rectangle 13"/>
            <p:cNvSpPr/>
            <p:nvPr/>
          </p:nvSpPr>
          <p:spPr>
            <a:xfrm>
              <a:off x="8166303"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Rectangle 13"/>
            <p:cNvSpPr/>
            <p:nvPr/>
          </p:nvSpPr>
          <p:spPr>
            <a:xfrm>
              <a:off x="8898456" y="788856"/>
              <a:ext cx="623962"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Rectangle 13"/>
            <p:cNvSpPr/>
            <p:nvPr/>
          </p:nvSpPr>
          <p:spPr>
            <a:xfrm>
              <a:off x="9629129" y="788856"/>
              <a:ext cx="625443"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Rectangle 13"/>
            <p:cNvSpPr/>
            <p:nvPr/>
          </p:nvSpPr>
          <p:spPr>
            <a:xfrm>
              <a:off x="10361283"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Rectangle 13"/>
            <p:cNvSpPr/>
            <p:nvPr/>
          </p:nvSpPr>
          <p:spPr>
            <a:xfrm>
              <a:off x="11093436" y="788856"/>
              <a:ext cx="623961" cy="165012"/>
            </a:xfrm>
            <a:custGeom>
              <a:avLst/>
              <a:gdLst>
                <a:gd name="connsiteX0" fmla="*/ 0 w 525517"/>
                <a:gd name="connsiteY0" fmla="*/ 0 h 165012"/>
                <a:gd name="connsiteX1" fmla="*/ 525517 w 525517"/>
                <a:gd name="connsiteY1" fmla="*/ 0 h 165012"/>
                <a:gd name="connsiteX2" fmla="*/ 525517 w 525517"/>
                <a:gd name="connsiteY2" fmla="*/ 165012 h 165012"/>
                <a:gd name="connsiteX3" fmla="*/ 0 w 525517"/>
                <a:gd name="connsiteY3" fmla="*/ 165012 h 165012"/>
                <a:gd name="connsiteX4" fmla="*/ 0 w 525517"/>
                <a:gd name="connsiteY4" fmla="*/ 0 h 165012"/>
                <a:gd name="connsiteX0" fmla="*/ 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0 w 624577"/>
                <a:gd name="connsiteY4" fmla="*/ 0 h 165012"/>
                <a:gd name="connsiteX0" fmla="*/ 91440 w 624577"/>
                <a:gd name="connsiteY0" fmla="*/ 0 h 165012"/>
                <a:gd name="connsiteX1" fmla="*/ 624577 w 624577"/>
                <a:gd name="connsiteY1" fmla="*/ 0 h 165012"/>
                <a:gd name="connsiteX2" fmla="*/ 525517 w 624577"/>
                <a:gd name="connsiteY2" fmla="*/ 165012 h 165012"/>
                <a:gd name="connsiteX3" fmla="*/ 0 w 624577"/>
                <a:gd name="connsiteY3" fmla="*/ 165012 h 165012"/>
                <a:gd name="connsiteX4" fmla="*/ 91440 w 624577"/>
                <a:gd name="connsiteY4" fmla="*/ 0 h 165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577" h="165012">
                  <a:moveTo>
                    <a:pt x="91440" y="0"/>
                  </a:moveTo>
                  <a:lnTo>
                    <a:pt x="624577" y="0"/>
                  </a:lnTo>
                  <a:lnTo>
                    <a:pt x="525517" y="165012"/>
                  </a:lnTo>
                  <a:lnTo>
                    <a:pt x="0" y="165012"/>
                  </a:lnTo>
                  <a:lnTo>
                    <a:pt x="9144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21" name="Straight Connector 20"/>
          <p:cNvCxnSpPr/>
          <p:nvPr/>
        </p:nvCxnSpPr>
        <p:spPr>
          <a:xfrm>
            <a:off x="0" y="1001713"/>
            <a:ext cx="12192000" cy="1111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390" name="TextBox 21"/>
          <p:cNvSpPr txBox="1">
            <a:spLocks noChangeArrowheads="1"/>
          </p:cNvSpPr>
          <p:nvPr/>
        </p:nvSpPr>
        <p:spPr bwMode="auto">
          <a:xfrm>
            <a:off x="0" y="36513"/>
            <a:ext cx="12192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b="1" dirty="0">
                <a:solidFill>
                  <a:srgbClr val="FF0000"/>
                </a:solidFill>
                <a:latin typeface="Comic Sans MS" pitchFamily="66" charset="0"/>
              </a:rPr>
              <a:t>SOME NECESSARY CAUTION IN PREPARING SERVICE PAPERS.</a:t>
            </a:r>
            <a:endParaRPr lang="en-US" dirty="0">
              <a:solidFill>
                <a:srgbClr val="FF0000"/>
              </a:solidFill>
              <a:latin typeface="Comic Sans MS" pitchFamily="66" charset="0"/>
            </a:endParaRPr>
          </a:p>
          <a:p>
            <a:pPr eaLnBrk="1" hangingPunct="1">
              <a:lnSpc>
                <a:spcPct val="100000"/>
              </a:lnSpc>
              <a:spcBef>
                <a:spcPct val="0"/>
              </a:spcBef>
              <a:buFontTx/>
              <a:buNone/>
            </a:pPr>
            <a:endParaRPr lang="en-US" altLang="en-US" b="1" dirty="0">
              <a:solidFill>
                <a:srgbClr val="FF0000"/>
              </a:solidFill>
              <a:latin typeface="Comic Sans MS" pitchFamily="66" charset="0"/>
            </a:endParaRPr>
          </a:p>
        </p:txBody>
      </p:sp>
      <p:sp>
        <p:nvSpPr>
          <p:cNvPr id="2" name="TextBox 1"/>
          <p:cNvSpPr txBox="1"/>
          <p:nvPr/>
        </p:nvSpPr>
        <p:spPr>
          <a:xfrm rot="10800000" flipH="1" flipV="1">
            <a:off x="0" y="2226478"/>
            <a:ext cx="12192000" cy="3046988"/>
          </a:xfrm>
          <a:prstGeom prst="rect">
            <a:avLst/>
          </a:prstGeom>
          <a:noFill/>
        </p:spPr>
        <p:txBody>
          <a:bodyPr wrap="square" rtlCol="0">
            <a:spAutoFit/>
          </a:bodyPr>
          <a:lstStyle/>
          <a:p>
            <a:r>
              <a:rPr lang="en-US" sz="3200" dirty="0" smtClean="0">
                <a:latin typeface="Comic Sans MS" pitchFamily="66" charset="0"/>
              </a:rPr>
              <a:t>i. CHOICE </a:t>
            </a:r>
            <a:r>
              <a:rPr lang="en-US" sz="3200" dirty="0">
                <a:latin typeface="Comic Sans MS" pitchFamily="66" charset="0"/>
              </a:rPr>
              <a:t>OF </a:t>
            </a:r>
            <a:r>
              <a:rPr lang="en-US" sz="3200" dirty="0" smtClean="0">
                <a:latin typeface="Comic Sans MS" pitchFamily="66" charset="0"/>
              </a:rPr>
              <a:t>EXPRESSION</a:t>
            </a:r>
          </a:p>
          <a:p>
            <a:r>
              <a:rPr lang="en-US" sz="3200" dirty="0" smtClean="0">
                <a:latin typeface="Comic Sans MS" pitchFamily="66" charset="0"/>
              </a:rPr>
              <a:t>ii. CHOICE </a:t>
            </a:r>
            <a:r>
              <a:rPr lang="en-US" sz="3200" dirty="0">
                <a:latin typeface="Comic Sans MS" pitchFamily="66" charset="0"/>
              </a:rPr>
              <a:t>OF </a:t>
            </a:r>
            <a:r>
              <a:rPr lang="en-US" sz="3200" dirty="0" smtClean="0">
                <a:latin typeface="Comic Sans MS" pitchFamily="66" charset="0"/>
              </a:rPr>
              <a:t>WORDS</a:t>
            </a:r>
          </a:p>
          <a:p>
            <a:r>
              <a:rPr lang="en-US" sz="3200" dirty="0" smtClean="0">
                <a:latin typeface="Comic Sans MS" pitchFamily="66" charset="0"/>
              </a:rPr>
              <a:t>iii. CONSTRUCTION</a:t>
            </a:r>
          </a:p>
          <a:p>
            <a:r>
              <a:rPr lang="en-US" sz="3200" dirty="0" smtClean="0">
                <a:latin typeface="Comic Sans MS" pitchFamily="66" charset="0"/>
              </a:rPr>
              <a:t>iv. PUNCTUATIONS</a:t>
            </a:r>
          </a:p>
          <a:p>
            <a:endParaRPr lang="en-US" sz="3200" dirty="0" smtClean="0">
              <a:latin typeface="Comic Sans MS" pitchFamily="66" charset="0"/>
            </a:endParaRPr>
          </a:p>
          <a:p>
            <a:endParaRPr lang="en-US" sz="3200" dirty="0">
              <a:latin typeface="Comic Sans MS" pitchFamily="66" charset="0"/>
            </a:endParaRPr>
          </a:p>
        </p:txBody>
      </p:sp>
    </p:spTree>
    <p:extLst>
      <p:ext uri="{BB962C8B-B14F-4D97-AF65-F5344CB8AC3E}">
        <p14:creationId xmlns:p14="http://schemas.microsoft.com/office/powerpoint/2010/main" val="2538114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1261</TotalTime>
  <Words>708</Words>
  <Application>Microsoft Office PowerPoint</Application>
  <PresentationFormat>Custom</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Ferdinand Armah</dc:creator>
  <cp:lastModifiedBy>HP</cp:lastModifiedBy>
  <cp:revision>108</cp:revision>
  <dcterms:created xsi:type="dcterms:W3CDTF">2019-03-05T07:17:15Z</dcterms:created>
  <dcterms:modified xsi:type="dcterms:W3CDTF">2021-02-04T09:36:08Z</dcterms:modified>
</cp:coreProperties>
</file>