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59" r:id="rId6"/>
    <p:sldId id="269" r:id="rId7"/>
    <p:sldId id="260" r:id="rId8"/>
    <p:sldId id="270" r:id="rId9"/>
    <p:sldId id="261" r:id="rId10"/>
    <p:sldId id="262" r:id="rId11"/>
    <p:sldId id="263" r:id="rId12"/>
    <p:sldId id="264" r:id="rId13"/>
    <p:sldId id="265" r:id="rId14"/>
    <p:sldId id="266"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626" y="12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10EFCB-DEF2-49F3-8ABB-EEFC84F6130D}" type="datetimeFigureOut">
              <a:rPr lang="en-US" smtClean="0"/>
              <a:pPr/>
              <a:t>5/26/2018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0EFCB-DEF2-49F3-8ABB-EEFC84F6130D}" type="datetimeFigureOut">
              <a:rPr lang="en-US" smtClean="0"/>
              <a:pPr/>
              <a:t>5/26/2018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0EFCB-DEF2-49F3-8ABB-EEFC84F6130D}" type="datetimeFigureOut">
              <a:rPr lang="en-US" smtClean="0"/>
              <a:pPr/>
              <a:t>5/26/2018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310EFCB-DEF2-49F3-8ABB-EEFC84F6130D}" type="datetimeFigureOut">
              <a:rPr lang="en-US" smtClean="0"/>
              <a:pPr/>
              <a:t>5/26/2018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310EFCB-DEF2-49F3-8ABB-EEFC84F6130D}" type="datetimeFigureOut">
              <a:rPr lang="en-US" smtClean="0"/>
              <a:pPr/>
              <a:t>5/26/2018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310EFCB-DEF2-49F3-8ABB-EEFC84F6130D}" type="datetimeFigureOut">
              <a:rPr lang="en-US" smtClean="0"/>
              <a:pPr/>
              <a:t>5/26/2018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310EFCB-DEF2-49F3-8ABB-EEFC84F6130D}" type="datetimeFigureOut">
              <a:rPr lang="en-US" smtClean="0"/>
              <a:pPr/>
              <a:t>5/26/2018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310EFCB-DEF2-49F3-8ABB-EEFC84F6130D}" type="datetimeFigureOut">
              <a:rPr lang="en-US" smtClean="0"/>
              <a:pPr/>
              <a:t>5/26/2018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10EFCB-DEF2-49F3-8ABB-EEFC84F6130D}" type="datetimeFigureOut">
              <a:rPr lang="en-US" smtClean="0"/>
              <a:pPr/>
              <a:t>5/26/2018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10EFCB-DEF2-49F3-8ABB-EEFC84F6130D}" type="datetimeFigureOut">
              <a:rPr lang="en-US" smtClean="0"/>
              <a:pPr/>
              <a:t>5/26/2018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310EFCB-DEF2-49F3-8ABB-EEFC84F6130D}" type="datetimeFigureOut">
              <a:rPr lang="en-US" smtClean="0"/>
              <a:pPr/>
              <a:t>5/26/2018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483794C-3C9B-4FF8-9F33-940DB4D0F46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310EFCB-DEF2-49F3-8ABB-EEFC84F6130D}" type="datetimeFigureOut">
              <a:rPr lang="en-US" smtClean="0"/>
              <a:pPr/>
              <a:t>5/26/2018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83794C-3C9B-4FF8-9F33-940DB4D0F46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7162800"/>
          </a:xfrm>
        </p:spPr>
        <p:txBody>
          <a:bodyPr>
            <a:noAutofit/>
          </a:bodyPr>
          <a:lstStyle/>
          <a:p>
            <a:r>
              <a:rPr lang="en-US" dirty="0"/>
              <a:t>Human Resource Management: </a:t>
            </a:r>
            <a:r>
              <a:rPr lang="en-US" sz="2800" b="1" dirty="0" smtClean="0"/>
              <a:t> </a:t>
            </a:r>
            <a:r>
              <a:rPr lang="en-US" sz="2800" dirty="0"/>
              <a:t/>
            </a:r>
            <a:br>
              <a:rPr lang="en-US" sz="2800" dirty="0"/>
            </a:br>
            <a:r>
              <a:rPr lang="en-US" sz="2800" b="1" dirty="0"/>
              <a:t> </a:t>
            </a:r>
            <a:r>
              <a:rPr lang="en-US" sz="2800" dirty="0"/>
              <a:t/>
            </a:r>
            <a:br>
              <a:rPr lang="en-US" sz="2800" dirty="0"/>
            </a:br>
            <a:r>
              <a:rPr lang="en-US" sz="2800" b="1" dirty="0"/>
              <a:t> </a:t>
            </a:r>
            <a:r>
              <a:rPr lang="en-US" sz="2800"/>
              <a:t/>
            </a:r>
            <a:br>
              <a:rPr lang="en-US" sz="2800"/>
            </a:br>
            <a:endParaRPr lang="en-US" sz="2800" b="1" dirty="0">
              <a:latin typeface="Comic Sans MS" panose="030F0702030302020204"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8229600" cy="1143000"/>
          </a:xfrm>
        </p:spPr>
        <p:txBody>
          <a:bodyPr>
            <a:normAutofit/>
          </a:bodyPr>
          <a:lstStyle/>
          <a:p>
            <a:r>
              <a:rPr lang="en-US" sz="3200" b="1" dirty="0" smtClean="0">
                <a:latin typeface="Times New Roman" pitchFamily="18" charset="0"/>
                <a:cs typeface="Times New Roman" pitchFamily="18" charset="0"/>
              </a:rPr>
              <a:t>Human Resource Development System</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762000" y="914400"/>
            <a:ext cx="8382000" cy="1752599"/>
          </a:xfrm>
        </p:spPr>
        <p:txBody>
          <a:bodyPr>
            <a:normAutofit fontScale="70000" lnSpcReduction="20000"/>
          </a:bodyPr>
          <a:lstStyle/>
          <a:p>
            <a:pPr algn="just"/>
            <a:r>
              <a:rPr lang="en-US" b="1" dirty="0" smtClean="0"/>
              <a:t>Human Resources Development System is:</a:t>
            </a:r>
            <a:endParaRPr lang="en-US" dirty="0" smtClean="0"/>
          </a:p>
          <a:p>
            <a:pPr lvl="0" algn="just"/>
            <a:r>
              <a:rPr lang="en-US" dirty="0" smtClean="0"/>
              <a:t>A set of integrated processes for ensuring the ongoing development of highly productive, dedicated and motivated employees </a:t>
            </a:r>
          </a:p>
          <a:p>
            <a:pPr lvl="0" algn="just"/>
            <a:r>
              <a:rPr lang="en-US" dirty="0" smtClean="0"/>
              <a:t>Aligned with business strategies.</a:t>
            </a:r>
          </a:p>
          <a:p>
            <a:pPr algn="just"/>
            <a:r>
              <a:rPr lang="en-US" dirty="0" smtClean="0"/>
              <a:t>Designed to facilitate achievement of desired &amp; organizational goals.</a:t>
            </a:r>
            <a:endParaRPr lang="en-US" dirty="0"/>
          </a:p>
        </p:txBody>
      </p:sp>
      <p:sp>
        <p:nvSpPr>
          <p:cNvPr id="6" name="Hexagon 5"/>
          <p:cNvSpPr/>
          <p:nvPr/>
        </p:nvSpPr>
        <p:spPr>
          <a:xfrm>
            <a:off x="4008475" y="373380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Hexagon 6"/>
          <p:cNvSpPr/>
          <p:nvPr/>
        </p:nvSpPr>
        <p:spPr>
          <a:xfrm>
            <a:off x="4876800" y="327660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smtClean="0">
                <a:solidFill>
                  <a:schemeClr val="tx1"/>
                </a:solidFill>
              </a:rPr>
              <a:t>Training &amp; Education </a:t>
            </a:r>
            <a:endParaRPr lang="en-US" sz="900" dirty="0">
              <a:solidFill>
                <a:schemeClr val="tx1"/>
              </a:solidFill>
            </a:endParaRPr>
          </a:p>
        </p:txBody>
      </p:sp>
      <p:sp>
        <p:nvSpPr>
          <p:cNvPr id="8" name="Hexagon 7"/>
          <p:cNvSpPr/>
          <p:nvPr/>
        </p:nvSpPr>
        <p:spPr>
          <a:xfrm>
            <a:off x="4895850" y="422910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Hexagon 8"/>
          <p:cNvSpPr/>
          <p:nvPr/>
        </p:nvSpPr>
        <p:spPr>
          <a:xfrm>
            <a:off x="4020880" y="464820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Hexagon 9"/>
          <p:cNvSpPr/>
          <p:nvPr/>
        </p:nvSpPr>
        <p:spPr>
          <a:xfrm>
            <a:off x="3189325" y="325755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Hexagon 10"/>
          <p:cNvSpPr/>
          <p:nvPr/>
        </p:nvSpPr>
        <p:spPr>
          <a:xfrm>
            <a:off x="3170275" y="422910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p:cNvSpPr txBox="1"/>
          <p:nvPr/>
        </p:nvSpPr>
        <p:spPr>
          <a:xfrm>
            <a:off x="4038600" y="3832944"/>
            <a:ext cx="914400" cy="553998"/>
          </a:xfrm>
          <a:prstGeom prst="rect">
            <a:avLst/>
          </a:prstGeom>
          <a:noFill/>
        </p:spPr>
        <p:txBody>
          <a:bodyPr wrap="square" rtlCol="0">
            <a:spAutoFit/>
          </a:bodyPr>
          <a:lstStyle/>
          <a:p>
            <a:pPr algn="ctr"/>
            <a:r>
              <a:rPr lang="en-US" sz="1000" dirty="0" smtClean="0"/>
              <a:t>Employee Development  System</a:t>
            </a:r>
            <a:endParaRPr lang="en-US" sz="1000" dirty="0"/>
          </a:p>
        </p:txBody>
      </p:sp>
      <p:sp>
        <p:nvSpPr>
          <p:cNvPr id="15" name="TextBox 14"/>
          <p:cNvSpPr txBox="1"/>
          <p:nvPr/>
        </p:nvSpPr>
        <p:spPr>
          <a:xfrm>
            <a:off x="4067628" y="2942772"/>
            <a:ext cx="914400" cy="553998"/>
          </a:xfrm>
          <a:prstGeom prst="rect">
            <a:avLst/>
          </a:prstGeom>
          <a:noFill/>
        </p:spPr>
        <p:txBody>
          <a:bodyPr wrap="square" rtlCol="0">
            <a:spAutoFit/>
          </a:bodyPr>
          <a:lstStyle/>
          <a:p>
            <a:pPr algn="ctr"/>
            <a:r>
              <a:rPr lang="en-US" sz="1000" dirty="0" smtClean="0"/>
              <a:t>Performance Assessment &amp; Development </a:t>
            </a:r>
            <a:endParaRPr lang="en-US" sz="1000" dirty="0"/>
          </a:p>
        </p:txBody>
      </p:sp>
      <p:sp>
        <p:nvSpPr>
          <p:cNvPr id="16" name="Hexagon 15"/>
          <p:cNvSpPr/>
          <p:nvPr/>
        </p:nvSpPr>
        <p:spPr>
          <a:xfrm>
            <a:off x="4046575" y="2800350"/>
            <a:ext cx="944525" cy="817947"/>
          </a:xfrm>
          <a:prstGeom prst="hexagon">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3214808" y="3384043"/>
            <a:ext cx="914400" cy="400110"/>
          </a:xfrm>
          <a:prstGeom prst="rect">
            <a:avLst/>
          </a:prstGeom>
          <a:noFill/>
        </p:spPr>
        <p:txBody>
          <a:bodyPr wrap="square" rtlCol="0">
            <a:spAutoFit/>
          </a:bodyPr>
          <a:lstStyle/>
          <a:p>
            <a:pPr algn="ctr"/>
            <a:r>
              <a:rPr lang="en-US" sz="1000" dirty="0" smtClean="0"/>
              <a:t>Recruiting &amp; Orientation </a:t>
            </a:r>
            <a:endParaRPr lang="en-US" sz="1000" dirty="0"/>
          </a:p>
        </p:txBody>
      </p:sp>
      <p:sp>
        <p:nvSpPr>
          <p:cNvPr id="18" name="TextBox 17"/>
          <p:cNvSpPr txBox="1"/>
          <p:nvPr/>
        </p:nvSpPr>
        <p:spPr>
          <a:xfrm>
            <a:off x="3179135" y="4403777"/>
            <a:ext cx="914400" cy="400110"/>
          </a:xfrm>
          <a:prstGeom prst="rect">
            <a:avLst/>
          </a:prstGeom>
          <a:noFill/>
        </p:spPr>
        <p:txBody>
          <a:bodyPr wrap="square" rtlCol="0">
            <a:spAutoFit/>
          </a:bodyPr>
          <a:lstStyle/>
          <a:p>
            <a:pPr algn="ctr"/>
            <a:r>
              <a:rPr lang="en-US" sz="1000" dirty="0" smtClean="0"/>
              <a:t>Supporting Policies</a:t>
            </a:r>
            <a:endParaRPr lang="en-US" sz="1000" dirty="0"/>
          </a:p>
        </p:txBody>
      </p:sp>
      <p:sp>
        <p:nvSpPr>
          <p:cNvPr id="19" name="TextBox 18"/>
          <p:cNvSpPr txBox="1"/>
          <p:nvPr/>
        </p:nvSpPr>
        <p:spPr>
          <a:xfrm>
            <a:off x="4038600" y="4769039"/>
            <a:ext cx="914400" cy="553998"/>
          </a:xfrm>
          <a:prstGeom prst="rect">
            <a:avLst/>
          </a:prstGeom>
          <a:noFill/>
        </p:spPr>
        <p:txBody>
          <a:bodyPr wrap="square" rtlCol="0">
            <a:spAutoFit/>
          </a:bodyPr>
          <a:lstStyle/>
          <a:p>
            <a:pPr algn="ctr"/>
            <a:r>
              <a:rPr lang="en-US" sz="1000" dirty="0" smtClean="0"/>
              <a:t>Staffing &amp; Position Planning </a:t>
            </a:r>
            <a:endParaRPr lang="en-US" sz="1000" dirty="0"/>
          </a:p>
        </p:txBody>
      </p:sp>
      <p:sp>
        <p:nvSpPr>
          <p:cNvPr id="20" name="TextBox 19"/>
          <p:cNvSpPr txBox="1"/>
          <p:nvPr/>
        </p:nvSpPr>
        <p:spPr>
          <a:xfrm>
            <a:off x="4914900" y="4476750"/>
            <a:ext cx="914400" cy="246221"/>
          </a:xfrm>
          <a:prstGeom prst="rect">
            <a:avLst/>
          </a:prstGeom>
          <a:noFill/>
        </p:spPr>
        <p:txBody>
          <a:bodyPr wrap="square" rtlCol="0">
            <a:spAutoFit/>
          </a:bodyPr>
          <a:lstStyle/>
          <a:p>
            <a:pPr algn="ctr"/>
            <a:r>
              <a:rPr lang="en-US" sz="1000" dirty="0" smtClean="0"/>
              <a:t>Compensator </a:t>
            </a:r>
            <a:endParaRPr lang="en-US" sz="1000" dirty="0"/>
          </a:p>
        </p:txBody>
      </p:sp>
      <p:sp>
        <p:nvSpPr>
          <p:cNvPr id="21" name="Right Arrow 20"/>
          <p:cNvSpPr/>
          <p:nvPr/>
        </p:nvSpPr>
        <p:spPr>
          <a:xfrm>
            <a:off x="5962650" y="401955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Arrow 21"/>
          <p:cNvSpPr/>
          <p:nvPr/>
        </p:nvSpPr>
        <p:spPr>
          <a:xfrm>
            <a:off x="2590800" y="3962400"/>
            <a:ext cx="457200" cy="381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p:cNvSpPr/>
          <p:nvPr/>
        </p:nvSpPr>
        <p:spPr>
          <a:xfrm>
            <a:off x="6629400" y="4038600"/>
            <a:ext cx="762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1543050" y="3962400"/>
            <a:ext cx="7620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p:cNvSpPr txBox="1"/>
          <p:nvPr/>
        </p:nvSpPr>
        <p:spPr>
          <a:xfrm>
            <a:off x="6629400" y="4114801"/>
            <a:ext cx="762000" cy="246221"/>
          </a:xfrm>
          <a:prstGeom prst="rect">
            <a:avLst/>
          </a:prstGeom>
          <a:noFill/>
        </p:spPr>
        <p:txBody>
          <a:bodyPr wrap="square" rtlCol="0">
            <a:spAutoFit/>
          </a:bodyPr>
          <a:lstStyle/>
          <a:p>
            <a:pPr algn="ctr"/>
            <a:r>
              <a:rPr lang="en-US" sz="1000" dirty="0" smtClean="0"/>
              <a:t>Results</a:t>
            </a:r>
            <a:endParaRPr lang="en-US" sz="1000" dirty="0"/>
          </a:p>
        </p:txBody>
      </p:sp>
      <p:sp>
        <p:nvSpPr>
          <p:cNvPr id="26" name="TextBox 25"/>
          <p:cNvSpPr txBox="1"/>
          <p:nvPr/>
        </p:nvSpPr>
        <p:spPr>
          <a:xfrm>
            <a:off x="1600200" y="3943350"/>
            <a:ext cx="762000" cy="400110"/>
          </a:xfrm>
          <a:prstGeom prst="rect">
            <a:avLst/>
          </a:prstGeom>
          <a:noFill/>
        </p:spPr>
        <p:txBody>
          <a:bodyPr wrap="square" rtlCol="0">
            <a:spAutoFit/>
          </a:bodyPr>
          <a:lstStyle/>
          <a:p>
            <a:pPr algn="ctr"/>
            <a:r>
              <a:rPr lang="en-US" sz="1000" dirty="0" smtClean="0"/>
              <a:t>Business</a:t>
            </a:r>
          </a:p>
          <a:p>
            <a:pPr algn="ctr"/>
            <a:r>
              <a:rPr lang="en-US" sz="1000" dirty="0" smtClean="0"/>
              <a:t>Strategy</a:t>
            </a:r>
            <a:endParaRPr lang="en-US" sz="1000" dirty="0"/>
          </a:p>
        </p:txBody>
      </p:sp>
      <p:sp>
        <p:nvSpPr>
          <p:cNvPr id="27" name="TextBox 26"/>
          <p:cNvSpPr txBox="1"/>
          <p:nvPr/>
        </p:nvSpPr>
        <p:spPr>
          <a:xfrm>
            <a:off x="7924800" y="6172200"/>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9</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The Strategic Challenges of HRM in Nigeria</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sz="2800" dirty="0" smtClean="0">
                <a:latin typeface="Times New Roman" pitchFamily="18" charset="0"/>
                <a:cs typeface="Times New Roman" pitchFamily="18" charset="0"/>
              </a:rPr>
              <a:t>Changes in the Economy</a:t>
            </a:r>
          </a:p>
          <a:p>
            <a:r>
              <a:rPr lang="en-US" sz="2800" dirty="0" smtClean="0">
                <a:latin typeface="Times New Roman" pitchFamily="18" charset="0"/>
                <a:cs typeface="Times New Roman" pitchFamily="18" charset="0"/>
              </a:rPr>
              <a:t>Influence of Technology</a:t>
            </a:r>
          </a:p>
          <a:p>
            <a:r>
              <a:rPr lang="en-US" sz="2800" dirty="0" smtClean="0">
                <a:latin typeface="Times New Roman" pitchFamily="18" charset="0"/>
                <a:cs typeface="Times New Roman" pitchFamily="18" charset="0"/>
              </a:rPr>
              <a:t>Challenges of Workplace Diversity</a:t>
            </a:r>
          </a:p>
          <a:p>
            <a:r>
              <a:rPr lang="en-US" sz="2800" dirty="0" smtClean="0">
                <a:latin typeface="Times New Roman" pitchFamily="18" charset="0"/>
                <a:cs typeface="Times New Roman" pitchFamily="18" charset="0"/>
              </a:rPr>
              <a:t>Chain of Command</a:t>
            </a:r>
          </a:p>
          <a:p>
            <a:r>
              <a:rPr lang="en-US" sz="2800" dirty="0" err="1" smtClean="0">
                <a:latin typeface="Times New Roman" pitchFamily="18" charset="0"/>
                <a:cs typeface="Times New Roman" pitchFamily="18" charset="0"/>
              </a:rPr>
              <a:t>Organisational</a:t>
            </a:r>
            <a:r>
              <a:rPr lang="en-US" sz="2800" dirty="0" smtClean="0">
                <a:latin typeface="Times New Roman" pitchFamily="18" charset="0"/>
                <a:cs typeface="Times New Roman" pitchFamily="18" charset="0"/>
              </a:rPr>
              <a:t> Changes</a:t>
            </a:r>
          </a:p>
          <a:p>
            <a:r>
              <a:rPr lang="en-US" sz="2800" dirty="0" smtClean="0">
                <a:latin typeface="Times New Roman" pitchFamily="18" charset="0"/>
                <a:cs typeface="Times New Roman" pitchFamily="18" charset="0"/>
              </a:rPr>
              <a:t>Market Dynamics</a:t>
            </a:r>
          </a:p>
          <a:p>
            <a:r>
              <a:rPr lang="en-US" sz="2800" dirty="0" smtClean="0">
                <a:latin typeface="Times New Roman" pitchFamily="18" charset="0"/>
                <a:cs typeface="Times New Roman" pitchFamily="18" charset="0"/>
              </a:rPr>
              <a:t>Globalization, Outsourcing, and </a:t>
            </a:r>
            <a:r>
              <a:rPr lang="en-US" sz="2800" dirty="0" err="1" smtClean="0">
                <a:latin typeface="Times New Roman" pitchFamily="18" charset="0"/>
                <a:cs typeface="Times New Roman" pitchFamily="18" charset="0"/>
              </a:rPr>
              <a:t>Offshoring</a:t>
            </a:r>
            <a:endParaRPr lang="en-US" sz="2800" dirty="0" smtClean="0">
              <a:latin typeface="Times New Roman" pitchFamily="18" charset="0"/>
              <a:cs typeface="Times New Roman" pitchFamily="18" charset="0"/>
            </a:endParaRPr>
          </a:p>
          <a:p>
            <a:endParaRPr lang="en-US" dirty="0"/>
          </a:p>
        </p:txBody>
      </p:sp>
      <p:sp>
        <p:nvSpPr>
          <p:cNvPr id="4" name="TextBox 3"/>
          <p:cNvSpPr txBox="1"/>
          <p:nvPr/>
        </p:nvSpPr>
        <p:spPr>
          <a:xfrm>
            <a:off x="7924800" y="6172200"/>
            <a:ext cx="3810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10</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200" b="1" dirty="0" smtClean="0">
                <a:latin typeface="Times New Roman" pitchFamily="18" charset="0"/>
                <a:cs typeface="Times New Roman" pitchFamily="18" charset="0"/>
              </a:rPr>
              <a:t>The Changing Role of Human Resource Management</a:t>
            </a:r>
            <a:endParaRPr lang="en-US" sz="3200" dirty="0">
              <a:latin typeface="Times New Roman" pitchFamily="18" charset="0"/>
              <a:cs typeface="Times New Roman" pitchFamily="18" charset="0"/>
            </a:endParaRPr>
          </a:p>
        </p:txBody>
      </p:sp>
      <p:sp>
        <p:nvSpPr>
          <p:cNvPr id="4" name="Rounded Rectangle 3"/>
          <p:cNvSpPr/>
          <p:nvPr/>
        </p:nvSpPr>
        <p:spPr>
          <a:xfrm>
            <a:off x="1524000" y="1295400"/>
            <a:ext cx="5943600" cy="3810000"/>
          </a:xfrm>
          <a:prstGeom prst="roundRect">
            <a:avLst>
              <a:gd name="adj" fmla="val 7319"/>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1524000" y="2286000"/>
            <a:ext cx="5943600" cy="1588"/>
          </a:xfrm>
          <a:prstGeom prst="line">
            <a:avLst/>
          </a:prstGeom>
        </p:spPr>
        <p:style>
          <a:lnRef idx="3">
            <a:schemeClr val="dk1"/>
          </a:lnRef>
          <a:fillRef idx="0">
            <a:schemeClr val="dk1"/>
          </a:fillRef>
          <a:effectRef idx="2">
            <a:schemeClr val="dk1"/>
          </a:effectRef>
          <a:fontRef idx="minor">
            <a:schemeClr val="tx1"/>
          </a:fontRef>
        </p:style>
      </p:cxnSp>
      <p:sp>
        <p:nvSpPr>
          <p:cNvPr id="7" name="Rectangle 6"/>
          <p:cNvSpPr/>
          <p:nvPr/>
        </p:nvSpPr>
        <p:spPr>
          <a:xfrm>
            <a:off x="1828800" y="2438400"/>
            <a:ext cx="1600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3581400" y="3200400"/>
            <a:ext cx="1600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5334000" y="4038600"/>
            <a:ext cx="1600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34000" y="2476500"/>
            <a:ext cx="1600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828800" y="4095750"/>
            <a:ext cx="1600200" cy="6858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1828800" y="2590800"/>
            <a:ext cx="1524000" cy="307777"/>
          </a:xfrm>
          <a:prstGeom prst="rect">
            <a:avLst/>
          </a:prstGeom>
          <a:noFill/>
        </p:spPr>
        <p:txBody>
          <a:bodyPr wrap="square" rtlCol="0">
            <a:spAutoFit/>
          </a:bodyPr>
          <a:lstStyle/>
          <a:p>
            <a:r>
              <a:rPr lang="en-US" sz="1400" dirty="0" smtClean="0"/>
              <a:t>Business Partner </a:t>
            </a:r>
            <a:endParaRPr lang="en-US" sz="1400" dirty="0"/>
          </a:p>
        </p:txBody>
      </p:sp>
      <p:sp>
        <p:nvSpPr>
          <p:cNvPr id="13" name="TextBox 12"/>
          <p:cNvSpPr txBox="1"/>
          <p:nvPr/>
        </p:nvSpPr>
        <p:spPr>
          <a:xfrm>
            <a:off x="1828800" y="4267200"/>
            <a:ext cx="1524000" cy="461665"/>
          </a:xfrm>
          <a:prstGeom prst="rect">
            <a:avLst/>
          </a:prstGeom>
          <a:noFill/>
        </p:spPr>
        <p:txBody>
          <a:bodyPr wrap="square" rtlCol="0">
            <a:spAutoFit/>
          </a:bodyPr>
          <a:lstStyle/>
          <a:p>
            <a:r>
              <a:rPr lang="en-US" sz="1200" dirty="0" smtClean="0"/>
              <a:t>Administrative E4xpert</a:t>
            </a:r>
            <a:endParaRPr lang="en-US" sz="1200" dirty="0"/>
          </a:p>
        </p:txBody>
      </p:sp>
      <p:sp>
        <p:nvSpPr>
          <p:cNvPr id="14" name="TextBox 13"/>
          <p:cNvSpPr txBox="1"/>
          <p:nvPr/>
        </p:nvSpPr>
        <p:spPr>
          <a:xfrm>
            <a:off x="5410200" y="2669977"/>
            <a:ext cx="1524000" cy="307777"/>
          </a:xfrm>
          <a:prstGeom prst="rect">
            <a:avLst/>
          </a:prstGeom>
          <a:noFill/>
        </p:spPr>
        <p:txBody>
          <a:bodyPr wrap="square" rtlCol="0">
            <a:spAutoFit/>
          </a:bodyPr>
          <a:lstStyle/>
          <a:p>
            <a:r>
              <a:rPr lang="en-US" sz="1400" dirty="0" smtClean="0"/>
              <a:t>Change Agent</a:t>
            </a:r>
            <a:endParaRPr lang="en-US" sz="1400" dirty="0"/>
          </a:p>
        </p:txBody>
      </p:sp>
      <p:sp>
        <p:nvSpPr>
          <p:cNvPr id="15" name="TextBox 14"/>
          <p:cNvSpPr txBox="1"/>
          <p:nvPr/>
        </p:nvSpPr>
        <p:spPr>
          <a:xfrm>
            <a:off x="3657600" y="3429000"/>
            <a:ext cx="1524000" cy="307777"/>
          </a:xfrm>
          <a:prstGeom prst="rect">
            <a:avLst/>
          </a:prstGeom>
          <a:noFill/>
        </p:spPr>
        <p:txBody>
          <a:bodyPr wrap="square" rtlCol="0">
            <a:spAutoFit/>
          </a:bodyPr>
          <a:lstStyle/>
          <a:p>
            <a:r>
              <a:rPr lang="en-US" sz="1400" dirty="0" smtClean="0"/>
              <a:t>Human Resources</a:t>
            </a:r>
            <a:endParaRPr lang="en-US" sz="1400" dirty="0"/>
          </a:p>
        </p:txBody>
      </p:sp>
      <p:sp>
        <p:nvSpPr>
          <p:cNvPr id="16" name="TextBox 15"/>
          <p:cNvSpPr txBox="1"/>
          <p:nvPr/>
        </p:nvSpPr>
        <p:spPr>
          <a:xfrm>
            <a:off x="5410200" y="4191000"/>
            <a:ext cx="1524000" cy="276999"/>
          </a:xfrm>
          <a:prstGeom prst="rect">
            <a:avLst/>
          </a:prstGeom>
          <a:noFill/>
        </p:spPr>
        <p:txBody>
          <a:bodyPr wrap="square" rtlCol="0">
            <a:spAutoFit/>
          </a:bodyPr>
          <a:lstStyle/>
          <a:p>
            <a:r>
              <a:rPr lang="en-US" sz="1200" dirty="0" smtClean="0"/>
              <a:t>Employee Advocate</a:t>
            </a:r>
            <a:endParaRPr lang="en-US" sz="1200" dirty="0"/>
          </a:p>
        </p:txBody>
      </p:sp>
      <p:sp>
        <p:nvSpPr>
          <p:cNvPr id="18" name="TextBox 17"/>
          <p:cNvSpPr txBox="1"/>
          <p:nvPr/>
        </p:nvSpPr>
        <p:spPr>
          <a:xfrm>
            <a:off x="533400" y="5181600"/>
            <a:ext cx="7772400" cy="1477328"/>
          </a:xfrm>
          <a:prstGeom prst="rect">
            <a:avLst/>
          </a:prstGeom>
          <a:noFill/>
        </p:spPr>
        <p:txBody>
          <a:bodyPr wrap="square" rtlCol="0">
            <a:spAutoFit/>
          </a:bodyPr>
          <a:lstStyle/>
          <a:p>
            <a:r>
              <a:rPr lang="en-US" dirty="0" smtClean="0"/>
              <a:t>From the above model HR managers perform the following new roles:</a:t>
            </a:r>
          </a:p>
          <a:p>
            <a:pPr marL="342900" indent="-342900">
              <a:buAutoNum type="alphaLcParenBoth"/>
            </a:pPr>
            <a:r>
              <a:rPr lang="en-US" dirty="0" smtClean="0"/>
              <a:t>As a Strategic Partner</a:t>
            </a:r>
          </a:p>
          <a:p>
            <a:pPr marL="342900" indent="-342900">
              <a:buAutoNum type="alphaLcParenBoth"/>
            </a:pPr>
            <a:r>
              <a:rPr lang="en-US" dirty="0" smtClean="0"/>
              <a:t>As an Employee Advocate</a:t>
            </a:r>
          </a:p>
          <a:p>
            <a:pPr marL="342900" indent="-342900">
              <a:buAutoNum type="alphaLcParenBoth"/>
            </a:pPr>
            <a:r>
              <a:rPr lang="en-US" dirty="0" smtClean="0"/>
              <a:t>As a Change Agent</a:t>
            </a:r>
          </a:p>
          <a:p>
            <a:pPr marL="342900" indent="-342900">
              <a:buAutoNum type="alphaLcParenBoth"/>
            </a:pPr>
            <a:r>
              <a:rPr lang="en-US" dirty="0" smtClean="0"/>
              <a:t>As an administrative expert</a:t>
            </a:r>
            <a:endParaRPr lang="en-US" dirty="0"/>
          </a:p>
        </p:txBody>
      </p:sp>
      <p:sp>
        <p:nvSpPr>
          <p:cNvPr id="19" name="TextBox 18"/>
          <p:cNvSpPr txBox="1"/>
          <p:nvPr/>
        </p:nvSpPr>
        <p:spPr>
          <a:xfrm>
            <a:off x="7924800" y="6172201"/>
            <a:ext cx="4572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11</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pPr lvl="0"/>
            <a:r>
              <a:rPr lang="en-US" sz="3200" b="1" dirty="0" smtClean="0">
                <a:latin typeface="Times New Roman" pitchFamily="18" charset="0"/>
                <a:cs typeface="Times New Roman" pitchFamily="18" charset="0"/>
              </a:rPr>
              <a:t>Moving Forward </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762000"/>
            <a:ext cx="8229600" cy="4953000"/>
          </a:xfrm>
        </p:spPr>
        <p:txBody>
          <a:bodyPr>
            <a:noAutofit/>
          </a:bodyPr>
          <a:lstStyle/>
          <a:p>
            <a:pPr algn="just">
              <a:buNone/>
            </a:pPr>
            <a:r>
              <a:rPr lang="en-US" sz="1800" dirty="0" smtClean="0">
                <a:latin typeface="Times New Roman" pitchFamily="18" charset="0"/>
                <a:cs typeface="Times New Roman" pitchFamily="18" charset="0"/>
              </a:rPr>
              <a:t>Contemporary HRM mind the following in order to move forward.</a:t>
            </a:r>
          </a:p>
          <a:p>
            <a:pPr algn="just">
              <a:buNone/>
            </a:pPr>
            <a:endParaRPr lang="en-US" sz="1000" dirty="0" smtClean="0">
              <a:latin typeface="Times New Roman" pitchFamily="18" charset="0"/>
              <a:cs typeface="Times New Roman" pitchFamily="18" charset="0"/>
            </a:endParaRPr>
          </a:p>
          <a:p>
            <a:pPr algn="just"/>
            <a:r>
              <a:rPr lang="en-US" sz="1800" dirty="0" smtClean="0">
                <a:latin typeface="Times New Roman" pitchFamily="18" charset="0"/>
                <a:cs typeface="Times New Roman" pitchFamily="18" charset="0"/>
              </a:rPr>
              <a:t>Encouraging reputation management and corporate ethics:</a:t>
            </a:r>
          </a:p>
          <a:p>
            <a:pPr algn="just"/>
            <a:r>
              <a:rPr lang="en-US" sz="1800" dirty="0" smtClean="0">
                <a:latin typeface="Times New Roman" pitchFamily="18" charset="0"/>
                <a:cs typeface="Times New Roman" pitchFamily="18" charset="0"/>
              </a:rPr>
              <a:t>Utilizing the advantages of diversity of workforce:</a:t>
            </a:r>
          </a:p>
          <a:p>
            <a:pPr algn="just"/>
            <a:r>
              <a:rPr lang="en-US" sz="1800" dirty="0" smtClean="0">
                <a:latin typeface="Times New Roman" pitchFamily="18" charset="0"/>
                <a:cs typeface="Times New Roman" pitchFamily="18" charset="0"/>
              </a:rPr>
              <a:t>Embolden control and result measurement</a:t>
            </a:r>
          </a:p>
          <a:p>
            <a:pPr algn="just"/>
            <a:r>
              <a:rPr lang="en-US" sz="1800" dirty="0" smtClean="0">
                <a:latin typeface="Times New Roman" pitchFamily="18" charset="0"/>
                <a:cs typeface="Times New Roman" pitchFamily="18" charset="0"/>
              </a:rPr>
              <a:t>Enhancing flexibility and creativity</a:t>
            </a:r>
          </a:p>
          <a:p>
            <a:pPr algn="just">
              <a:buNone/>
            </a:pPr>
            <a:endParaRPr lang="en-US" sz="800" b="1" dirty="0" smtClean="0">
              <a:latin typeface="Times New Roman" pitchFamily="18" charset="0"/>
              <a:cs typeface="Times New Roman" pitchFamily="18" charset="0"/>
            </a:endParaRPr>
          </a:p>
          <a:p>
            <a:pPr algn="just">
              <a:buNone/>
            </a:pPr>
            <a:r>
              <a:rPr lang="en-US" sz="1800" b="1" dirty="0" smtClean="0">
                <a:latin typeface="Times New Roman" pitchFamily="18" charset="0"/>
                <a:cs typeface="Times New Roman" pitchFamily="18" charset="0"/>
              </a:rPr>
              <a:t>Other Options</a:t>
            </a:r>
          </a:p>
          <a:p>
            <a:pPr algn="just">
              <a:buNone/>
            </a:pPr>
            <a:r>
              <a:rPr lang="en-US" sz="1800" dirty="0" smtClean="0">
                <a:latin typeface="Times New Roman" pitchFamily="18" charset="0"/>
                <a:cs typeface="Times New Roman" pitchFamily="18" charset="0"/>
              </a:rPr>
              <a:t>Human resource managers should also consider these salient options:</a:t>
            </a:r>
          </a:p>
          <a:p>
            <a:pPr lvl="0" algn="just"/>
            <a:r>
              <a:rPr lang="en-US" sz="1800" dirty="0" smtClean="0">
                <a:latin typeface="Times New Roman" pitchFamily="18" charset="0"/>
                <a:cs typeface="Times New Roman" pitchFamily="18" charset="0"/>
              </a:rPr>
              <a:t>Use workforce skills and abilities in order to exploit environmental opportunities and neutralize threats.</a:t>
            </a:r>
          </a:p>
          <a:p>
            <a:pPr lvl="0" algn="just"/>
            <a:r>
              <a:rPr lang="en-US" sz="1800" dirty="0" smtClean="0">
                <a:latin typeface="Times New Roman" pitchFamily="18" charset="0"/>
                <a:cs typeface="Times New Roman" pitchFamily="18" charset="0"/>
              </a:rPr>
              <a:t>Employ innovative reward plans that recognize employee contributions and grant enhancements.</a:t>
            </a:r>
          </a:p>
          <a:p>
            <a:pPr lvl="0" algn="just"/>
            <a:r>
              <a:rPr lang="en-US" sz="1800" dirty="0" smtClean="0">
                <a:latin typeface="Times New Roman" pitchFamily="18" charset="0"/>
                <a:cs typeface="Times New Roman" pitchFamily="18" charset="0"/>
              </a:rPr>
              <a:t>Indulge in continuous quality improvement through TQM and HR contributions like training, development, counseling, etc</a:t>
            </a:r>
          </a:p>
          <a:p>
            <a:pPr lvl="0" algn="just"/>
            <a:r>
              <a:rPr lang="en-US" sz="1800" dirty="0" smtClean="0">
                <a:latin typeface="Times New Roman" pitchFamily="18" charset="0"/>
                <a:cs typeface="Times New Roman" pitchFamily="18" charset="0"/>
              </a:rPr>
              <a:t>Utilize people with distinctive capabilities to create unsurpassed competence in an area.</a:t>
            </a:r>
          </a:p>
          <a:p>
            <a:pPr algn="just"/>
            <a:r>
              <a:rPr lang="en-US" sz="1800" dirty="0" smtClean="0">
                <a:latin typeface="Times New Roman" pitchFamily="18" charset="0"/>
                <a:cs typeface="Times New Roman" pitchFamily="18" charset="0"/>
              </a:rPr>
              <a:t>Decentralize operations and rely on self-managed teams to deliver goods in difficult times</a:t>
            </a:r>
          </a:p>
          <a:p>
            <a:pPr algn="just"/>
            <a:endParaRPr lang="en-US" sz="1800" dirty="0" smtClean="0">
              <a:latin typeface="Times New Roman" pitchFamily="18" charset="0"/>
              <a:cs typeface="Times New Roman" pitchFamily="18" charset="0"/>
            </a:endParaRPr>
          </a:p>
          <a:p>
            <a:pPr algn="just"/>
            <a:endParaRPr lang="en-US" sz="1800" dirty="0">
              <a:latin typeface="Times New Roman" pitchFamily="18" charset="0"/>
              <a:cs typeface="Times New Roman" pitchFamily="18" charset="0"/>
            </a:endParaRPr>
          </a:p>
        </p:txBody>
      </p:sp>
      <p:sp>
        <p:nvSpPr>
          <p:cNvPr id="4" name="TextBox 3"/>
          <p:cNvSpPr txBox="1"/>
          <p:nvPr/>
        </p:nvSpPr>
        <p:spPr>
          <a:xfrm>
            <a:off x="7924800" y="6172201"/>
            <a:ext cx="4572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12</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smtClean="0">
                <a:latin typeface="Times New Roman" pitchFamily="18" charset="0"/>
                <a:cs typeface="Times New Roman" pitchFamily="18" charset="0"/>
              </a:rPr>
              <a:t>Conclusion</a:t>
            </a:r>
            <a:endParaRPr lang="en-US" sz="3200" dirty="0">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525963"/>
          </a:xfrm>
        </p:spPr>
        <p:txBody>
          <a:bodyPr>
            <a:noAutofit/>
          </a:bodyPr>
          <a:lstStyle/>
          <a:p>
            <a:pPr algn="just">
              <a:buNone/>
            </a:pPr>
            <a:r>
              <a:rPr lang="en-US" sz="2800" dirty="0" smtClean="0">
                <a:latin typeface="Times New Roman" pitchFamily="18" charset="0"/>
                <a:cs typeface="Times New Roman" pitchFamily="18" charset="0"/>
              </a:rPr>
              <a:t>	The role of human resource management in recent times has witnessed so many changes. This is as a result of so many issues and challenges being faced by human resource managers in contemporary organizations. The economic situation which has led to the withdrawal of some employees and the effects of political instability all contribute to this changing role. Human resource managers can overcome these challenges if they  are more proactive are given favourable consideration and if HRM is accorded its right place in organisations in Nigeria.</a:t>
            </a:r>
            <a:endParaRPr lang="en-US" sz="2800" dirty="0">
              <a:latin typeface="Times New Roman" pitchFamily="18" charset="0"/>
              <a:cs typeface="Times New Roman" pitchFamily="18" charset="0"/>
            </a:endParaRPr>
          </a:p>
        </p:txBody>
      </p:sp>
      <p:sp>
        <p:nvSpPr>
          <p:cNvPr id="4" name="TextBox 3"/>
          <p:cNvSpPr txBox="1"/>
          <p:nvPr/>
        </p:nvSpPr>
        <p:spPr>
          <a:xfrm>
            <a:off x="7924800" y="6172201"/>
            <a:ext cx="4572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13</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dirty="0">
                <a:latin typeface="Times New Roman" pitchFamily="18" charset="0"/>
                <a:cs typeface="Times New Roman" pitchFamily="18" charset="0"/>
              </a:rPr>
              <a:t>Introduction</a:t>
            </a:r>
            <a:r>
              <a:rPr lang="en-US" dirty="0"/>
              <a:t> </a:t>
            </a:r>
          </a:p>
        </p:txBody>
      </p:sp>
      <p:sp>
        <p:nvSpPr>
          <p:cNvPr id="3" name="Content Placeholder 2"/>
          <p:cNvSpPr>
            <a:spLocks noGrp="1"/>
          </p:cNvSpPr>
          <p:nvPr>
            <p:ph idx="1"/>
          </p:nvPr>
        </p:nvSpPr>
        <p:spPr/>
        <p:txBody>
          <a:bodyPr>
            <a:normAutofit fontScale="92500" lnSpcReduction="20000"/>
          </a:bodyPr>
          <a:lstStyle/>
          <a:p>
            <a:r>
              <a:rPr lang="en-US" sz="2800" i="1" dirty="0">
                <a:latin typeface="Times New Roman" pitchFamily="18" charset="0"/>
                <a:cs typeface="Times New Roman" pitchFamily="18" charset="0"/>
              </a:rPr>
              <a:t>If you are planning for one year, plant rice; if you are planning for ten years, plant fruit- trees; but if you are planning for a hundred years, plant men.  </a:t>
            </a:r>
            <a:endParaRPr lang="en-US" sz="2800" dirty="0">
              <a:latin typeface="Times New Roman" pitchFamily="18" charset="0"/>
              <a:cs typeface="Times New Roman" pitchFamily="18" charset="0"/>
            </a:endParaRPr>
          </a:p>
          <a:p>
            <a:pPr>
              <a:buNone/>
            </a:pPr>
            <a:r>
              <a:rPr lang="en-US" sz="2800" b="1" i="1" dirty="0" smtClean="0">
                <a:latin typeface="Times New Roman" pitchFamily="18" charset="0"/>
                <a:cs typeface="Times New Roman" pitchFamily="18" charset="0"/>
              </a:rPr>
              <a:t>						Chinese Proverb</a:t>
            </a:r>
          </a:p>
          <a:p>
            <a:pPr>
              <a:buNone/>
            </a:pPr>
            <a:endParaRPr lang="en-US" sz="2800" b="1" dirty="0">
              <a:latin typeface="Times New Roman" pitchFamily="18" charset="0"/>
              <a:cs typeface="Times New Roman" pitchFamily="18" charset="0"/>
            </a:endParaRPr>
          </a:p>
          <a:p>
            <a:r>
              <a:rPr lang="en-US" sz="2800" b="1" dirty="0">
                <a:latin typeface="Times New Roman" pitchFamily="18" charset="0"/>
                <a:cs typeface="Times New Roman" pitchFamily="18" charset="0"/>
              </a:rPr>
              <a:t>What is Human Resource Management</a:t>
            </a:r>
            <a:r>
              <a:rPr lang="en-US" sz="2800" b="1" dirty="0" smtClean="0">
                <a:latin typeface="Times New Roman" pitchFamily="18" charset="0"/>
                <a:cs typeface="Times New Roman" pitchFamily="18" charset="0"/>
              </a:rPr>
              <a:t>?</a:t>
            </a:r>
          </a:p>
          <a:p>
            <a:pPr algn="just">
              <a:buNone/>
            </a:pPr>
            <a:r>
              <a:rPr lang="en-US" sz="2800" dirty="0" smtClean="0">
                <a:latin typeface="Times New Roman" pitchFamily="18" charset="0"/>
                <a:cs typeface="Times New Roman" pitchFamily="18" charset="0"/>
              </a:rPr>
              <a:t>	Human Resource Management (HRM) is </a:t>
            </a:r>
            <a:r>
              <a:rPr lang="en-US" sz="2800" dirty="0">
                <a:latin typeface="Times New Roman" pitchFamily="18" charset="0"/>
                <a:cs typeface="Times New Roman" pitchFamily="18" charset="0"/>
              </a:rPr>
              <a:t>the design of formal systems in an organization to ensure the effective and efficient use of human talent to accomplish organizational goals. </a:t>
            </a:r>
            <a:r>
              <a:rPr lang="en-US" sz="2800" dirty="0" smtClean="0">
                <a:latin typeface="Times New Roman" pitchFamily="18" charset="0"/>
                <a:cs typeface="Times New Roman" pitchFamily="18" charset="0"/>
              </a:rPr>
              <a:t>HRM is also seen as the </a:t>
            </a:r>
            <a:r>
              <a:rPr lang="en-US" sz="2800" dirty="0">
                <a:latin typeface="Times New Roman" pitchFamily="18" charset="0"/>
                <a:cs typeface="Times New Roman" pitchFamily="18" charset="0"/>
              </a:rPr>
              <a:t>set of organizational activities directed at attracting, developing, and maintaining an effective workforce.</a:t>
            </a:r>
            <a:endParaRPr lang="en-US" sz="2800" b="1" dirty="0">
              <a:latin typeface="Times New Roman" pitchFamily="18" charset="0"/>
              <a:cs typeface="Times New Roman" pitchFamily="18" charset="0"/>
            </a:endParaRPr>
          </a:p>
        </p:txBody>
      </p:sp>
      <p:sp>
        <p:nvSpPr>
          <p:cNvPr id="4" name="TextBox 3"/>
          <p:cNvSpPr txBox="1"/>
          <p:nvPr/>
        </p:nvSpPr>
        <p:spPr>
          <a:xfrm>
            <a:off x="7924800" y="6172200"/>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1</a:t>
            </a:r>
            <a:endParaRPr lang="en-US" sz="1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smtClean="0">
                <a:latin typeface="Times New Roman" pitchFamily="18" charset="0"/>
                <a:cs typeface="Times New Roman" pitchFamily="18" charset="0"/>
              </a:rPr>
              <a:t>The Importance of Human Resource Management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228600" y="990600"/>
            <a:ext cx="8915400" cy="5135563"/>
          </a:xfrm>
        </p:spPr>
        <p:txBody>
          <a:bodyPr>
            <a:noAutofit/>
          </a:bodyPr>
          <a:lstStyle/>
          <a:p>
            <a:r>
              <a:rPr lang="en-GB" sz="2200" dirty="0">
                <a:latin typeface="Times New Roman" pitchFamily="18" charset="0"/>
                <a:cs typeface="Times New Roman" pitchFamily="18" charset="0"/>
              </a:rPr>
              <a:t>Why is human resource management important to all managers? </a:t>
            </a:r>
            <a:r>
              <a:rPr lang="en-GB" sz="2200" dirty="0" err="1">
                <a:latin typeface="Times New Roman" pitchFamily="18" charset="0"/>
                <a:cs typeface="Times New Roman" pitchFamily="18" charset="0"/>
              </a:rPr>
              <a:t>Dessler</a:t>
            </a:r>
            <a:r>
              <a:rPr lang="en-GB" sz="2200" dirty="0">
                <a:latin typeface="Times New Roman" pitchFamily="18" charset="0"/>
                <a:cs typeface="Times New Roman" pitchFamily="18" charset="0"/>
              </a:rPr>
              <a:t> </a:t>
            </a:r>
            <a:r>
              <a:rPr lang="en-GB" sz="2200" dirty="0" smtClean="0">
                <a:latin typeface="Times New Roman" pitchFamily="18" charset="0"/>
                <a:cs typeface="Times New Roman" pitchFamily="18" charset="0"/>
              </a:rPr>
              <a:t>It </a:t>
            </a:r>
            <a:r>
              <a:rPr lang="en-GB" sz="2200" dirty="0">
                <a:latin typeface="Times New Roman" pitchFamily="18" charset="0"/>
                <a:cs typeface="Times New Roman" pitchFamily="18" charset="0"/>
              </a:rPr>
              <a:t>is easier to answer this question by listing some </a:t>
            </a:r>
            <a:r>
              <a:rPr lang="en-GB" sz="2200" dirty="0" smtClean="0">
                <a:latin typeface="Times New Roman" pitchFamily="18" charset="0"/>
                <a:cs typeface="Times New Roman" pitchFamily="18" charset="0"/>
              </a:rPr>
              <a:t>of what a </a:t>
            </a:r>
            <a:r>
              <a:rPr lang="en-GB" sz="2200" dirty="0">
                <a:latin typeface="Times New Roman" pitchFamily="18" charset="0"/>
                <a:cs typeface="Times New Roman" pitchFamily="18" charset="0"/>
              </a:rPr>
              <a:t>manager would </a:t>
            </a:r>
            <a:r>
              <a:rPr lang="en-GB" sz="2200" dirty="0" smtClean="0">
                <a:latin typeface="Times New Roman" pitchFamily="18" charset="0"/>
                <a:cs typeface="Times New Roman" pitchFamily="18" charset="0"/>
              </a:rPr>
              <a:t>want while </a:t>
            </a:r>
            <a:r>
              <a:rPr lang="en-GB" sz="2200" dirty="0">
                <a:latin typeface="Times New Roman" pitchFamily="18" charset="0"/>
                <a:cs typeface="Times New Roman" pitchFamily="18" charset="0"/>
              </a:rPr>
              <a:t>managing. For example, he would </a:t>
            </a:r>
            <a:r>
              <a:rPr lang="en-GB" sz="2200" dirty="0" smtClean="0">
                <a:latin typeface="Times New Roman" pitchFamily="18" charset="0"/>
                <a:cs typeface="Times New Roman" pitchFamily="18" charset="0"/>
              </a:rPr>
              <a:t>want </a:t>
            </a:r>
            <a:r>
              <a:rPr lang="en-GB" sz="2200" dirty="0">
                <a:latin typeface="Times New Roman" pitchFamily="18" charset="0"/>
                <a:cs typeface="Times New Roman" pitchFamily="18" charset="0"/>
              </a:rPr>
              <a:t>to:</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Hire the </a:t>
            </a:r>
            <a:r>
              <a:rPr lang="en-GB" sz="2200" dirty="0" smtClean="0">
                <a:latin typeface="Times New Roman" pitchFamily="18" charset="0"/>
                <a:cs typeface="Times New Roman" pitchFamily="18" charset="0"/>
              </a:rPr>
              <a:t>right person </a:t>
            </a:r>
            <a:r>
              <a:rPr lang="en-GB" sz="2200" dirty="0">
                <a:latin typeface="Times New Roman" pitchFamily="18" charset="0"/>
                <a:cs typeface="Times New Roman" pitchFamily="18" charset="0"/>
              </a:rPr>
              <a:t>for the job.</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Experience a </a:t>
            </a:r>
            <a:r>
              <a:rPr lang="en-GB" sz="2200" dirty="0" smtClean="0">
                <a:latin typeface="Times New Roman" pitchFamily="18" charset="0"/>
                <a:cs typeface="Times New Roman" pitchFamily="18" charset="0"/>
              </a:rPr>
              <a:t>low turnover</a:t>
            </a:r>
            <a:r>
              <a:rPr lang="en-GB" sz="2200" dirty="0">
                <a:latin typeface="Times New Roman" pitchFamily="18" charset="0"/>
                <a:cs typeface="Times New Roman" pitchFamily="18" charset="0"/>
              </a:rPr>
              <a:t>.</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Find his people </a:t>
            </a:r>
            <a:r>
              <a:rPr lang="en-GB" sz="2200" dirty="0" smtClean="0">
                <a:latin typeface="Times New Roman" pitchFamily="18" charset="0"/>
                <a:cs typeface="Times New Roman" pitchFamily="18" charset="0"/>
              </a:rPr>
              <a:t>doing </a:t>
            </a:r>
            <a:r>
              <a:rPr lang="en-GB" sz="2200" dirty="0">
                <a:latin typeface="Times New Roman" pitchFamily="18" charset="0"/>
                <a:cs typeface="Times New Roman" pitchFamily="18" charset="0"/>
              </a:rPr>
              <a:t>their best.</a:t>
            </a:r>
            <a:endParaRPr lang="en-US" sz="2200" dirty="0">
              <a:latin typeface="Times New Roman" pitchFamily="18" charset="0"/>
              <a:cs typeface="Times New Roman" pitchFamily="18" charset="0"/>
            </a:endParaRPr>
          </a:p>
          <a:p>
            <a:pPr lvl="0"/>
            <a:r>
              <a:rPr lang="en-GB" sz="2200" dirty="0" smtClean="0">
                <a:latin typeface="Times New Roman" pitchFamily="18" charset="0"/>
                <a:cs typeface="Times New Roman" pitchFamily="18" charset="0"/>
              </a:rPr>
              <a:t>Save time.</a:t>
            </a:r>
          </a:p>
          <a:p>
            <a:pPr lvl="0"/>
            <a:r>
              <a:rPr lang="en-GB" sz="2200" dirty="0" smtClean="0">
                <a:latin typeface="Times New Roman" pitchFamily="18" charset="0"/>
                <a:cs typeface="Times New Roman" pitchFamily="18" charset="0"/>
              </a:rPr>
              <a:t>Reduce the incidence of litigation</a:t>
            </a:r>
            <a:r>
              <a:rPr lang="en-US" sz="2200" dirty="0" smtClean="0">
                <a:latin typeface="Times New Roman" pitchFamily="18" charset="0"/>
                <a:cs typeface="Times New Roman" pitchFamily="18" charset="0"/>
              </a:rPr>
              <a:t> </a:t>
            </a:r>
            <a:r>
              <a:rPr lang="en-GB" sz="2200" dirty="0" smtClean="0">
                <a:latin typeface="Times New Roman" pitchFamily="18" charset="0"/>
                <a:cs typeface="Times New Roman" pitchFamily="18" charset="0"/>
              </a:rPr>
              <a:t>because </a:t>
            </a:r>
            <a:r>
              <a:rPr lang="en-GB" sz="2200" dirty="0">
                <a:latin typeface="Times New Roman" pitchFamily="18" charset="0"/>
                <a:cs typeface="Times New Roman" pitchFamily="18" charset="0"/>
              </a:rPr>
              <a:t>of discriminatory actions.</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Have the company cited under federal </a:t>
            </a:r>
            <a:r>
              <a:rPr lang="en-GB" sz="2200" dirty="0" smtClean="0">
                <a:latin typeface="Times New Roman" pitchFamily="18" charset="0"/>
                <a:cs typeface="Times New Roman" pitchFamily="18" charset="0"/>
              </a:rPr>
              <a:t>laws </a:t>
            </a:r>
            <a:r>
              <a:rPr lang="en-GB" sz="2200" dirty="0">
                <a:latin typeface="Times New Roman" pitchFamily="18" charset="0"/>
                <a:cs typeface="Times New Roman" pitchFamily="18" charset="0"/>
              </a:rPr>
              <a:t>for </a:t>
            </a:r>
            <a:r>
              <a:rPr lang="en-GB" sz="2200" dirty="0" smtClean="0">
                <a:latin typeface="Times New Roman" pitchFamily="18" charset="0"/>
                <a:cs typeface="Times New Roman" pitchFamily="18" charset="0"/>
              </a:rPr>
              <a:t>safe </a:t>
            </a:r>
            <a:r>
              <a:rPr lang="en-GB" sz="2200" dirty="0">
                <a:latin typeface="Times New Roman" pitchFamily="18" charset="0"/>
                <a:cs typeface="Times New Roman" pitchFamily="18" charset="0"/>
              </a:rPr>
              <a:t>practices.</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Have </a:t>
            </a:r>
            <a:r>
              <a:rPr lang="en-GB" sz="2200" dirty="0" smtClean="0">
                <a:latin typeface="Times New Roman" pitchFamily="18" charset="0"/>
                <a:cs typeface="Times New Roman" pitchFamily="18" charset="0"/>
              </a:rPr>
              <a:t>the </a:t>
            </a:r>
            <a:r>
              <a:rPr lang="en-GB" sz="2200" dirty="0">
                <a:latin typeface="Times New Roman" pitchFamily="18" charset="0"/>
                <a:cs typeface="Times New Roman" pitchFamily="18" charset="0"/>
              </a:rPr>
              <a:t>employees think their salaries are </a:t>
            </a:r>
            <a:r>
              <a:rPr lang="en-GB" sz="2200" dirty="0" smtClean="0">
                <a:latin typeface="Times New Roman" pitchFamily="18" charset="0"/>
                <a:cs typeface="Times New Roman" pitchFamily="18" charset="0"/>
              </a:rPr>
              <a:t>fair </a:t>
            </a:r>
            <a:r>
              <a:rPr lang="en-GB" sz="2200" dirty="0">
                <a:latin typeface="Times New Roman" pitchFamily="18" charset="0"/>
                <a:cs typeface="Times New Roman" pitchFamily="18" charset="0"/>
              </a:rPr>
              <a:t>and </a:t>
            </a:r>
            <a:r>
              <a:rPr lang="en-GB" sz="2200" dirty="0" smtClean="0">
                <a:latin typeface="Times New Roman" pitchFamily="18" charset="0"/>
                <a:cs typeface="Times New Roman" pitchFamily="18" charset="0"/>
              </a:rPr>
              <a:t>equitable </a:t>
            </a:r>
            <a:r>
              <a:rPr lang="en-GB" sz="2200" dirty="0">
                <a:latin typeface="Times New Roman" pitchFamily="18" charset="0"/>
                <a:cs typeface="Times New Roman" pitchFamily="18" charset="0"/>
              </a:rPr>
              <a:t>relative to others’ salaries in the organization.</a:t>
            </a:r>
            <a:endParaRPr lang="en-US" sz="2200" dirty="0">
              <a:latin typeface="Times New Roman" pitchFamily="18" charset="0"/>
              <a:cs typeface="Times New Roman" pitchFamily="18" charset="0"/>
            </a:endParaRPr>
          </a:p>
          <a:p>
            <a:pPr lvl="0"/>
            <a:r>
              <a:rPr lang="en-GB" sz="2200" dirty="0">
                <a:latin typeface="Times New Roman" pitchFamily="18" charset="0"/>
                <a:cs typeface="Times New Roman" pitchFamily="18" charset="0"/>
              </a:rPr>
              <a:t> Allow </a:t>
            </a:r>
            <a:r>
              <a:rPr lang="en-GB" sz="2200" dirty="0" smtClean="0">
                <a:latin typeface="Times New Roman" pitchFamily="18" charset="0"/>
                <a:cs typeface="Times New Roman" pitchFamily="18" charset="0"/>
              </a:rPr>
              <a:t>training </a:t>
            </a:r>
            <a:r>
              <a:rPr lang="en-GB" sz="2200" dirty="0">
                <a:latin typeface="Times New Roman" pitchFamily="18" charset="0"/>
                <a:cs typeface="Times New Roman" pitchFamily="18" charset="0"/>
              </a:rPr>
              <a:t>to </a:t>
            </a:r>
            <a:r>
              <a:rPr lang="en-GB" sz="2200" dirty="0" smtClean="0">
                <a:latin typeface="Times New Roman" pitchFamily="18" charset="0"/>
                <a:cs typeface="Times New Roman" pitchFamily="18" charset="0"/>
              </a:rPr>
              <a:t>enhance the </a:t>
            </a:r>
            <a:r>
              <a:rPr lang="en-GB" sz="2200" dirty="0">
                <a:latin typeface="Times New Roman" pitchFamily="18" charset="0"/>
                <a:cs typeface="Times New Roman" pitchFamily="18" charset="0"/>
              </a:rPr>
              <a:t>department’s effectiveness.</a:t>
            </a:r>
            <a:endParaRPr lang="en-US" sz="2200" dirty="0">
              <a:latin typeface="Times New Roman" pitchFamily="18" charset="0"/>
              <a:cs typeface="Times New Roman" pitchFamily="18" charset="0"/>
            </a:endParaRPr>
          </a:p>
          <a:p>
            <a:r>
              <a:rPr lang="en-US" sz="2200" dirty="0" smtClean="0">
                <a:latin typeface="Times New Roman" pitchFamily="18" charset="0"/>
                <a:cs typeface="Times New Roman" pitchFamily="18" charset="0"/>
              </a:rPr>
              <a:t>Fair </a:t>
            </a:r>
            <a:r>
              <a:rPr lang="en-US" sz="2200" dirty="0" err="1">
                <a:latin typeface="Times New Roman" pitchFamily="18" charset="0"/>
                <a:cs typeface="Times New Roman" pitchFamily="18" charset="0"/>
              </a:rPr>
              <a:t>labour</a:t>
            </a:r>
            <a:r>
              <a:rPr lang="en-US" sz="2200" dirty="0">
                <a:latin typeface="Times New Roman" pitchFamily="18" charset="0"/>
                <a:cs typeface="Times New Roman" pitchFamily="18" charset="0"/>
              </a:rPr>
              <a:t> practices</a:t>
            </a:r>
            <a:r>
              <a:rPr lang="en-US" sz="2200" dirty="0" smtClean="0">
                <a:latin typeface="Times New Roman" pitchFamily="18" charset="0"/>
                <a:cs typeface="Times New Roman" pitchFamily="18" charset="0"/>
              </a:rPr>
              <a:t>.</a:t>
            </a:r>
          </a:p>
          <a:p>
            <a:r>
              <a:rPr lang="en-US" sz="2200" dirty="0" smtClean="0">
                <a:latin typeface="Times New Roman" pitchFamily="18" charset="0"/>
                <a:cs typeface="Times New Roman" pitchFamily="18" charset="0"/>
              </a:rPr>
              <a:t>Secure competitive advantage</a:t>
            </a:r>
            <a:endParaRPr lang="en-US" sz="2200" dirty="0">
              <a:latin typeface="Times New Roman" pitchFamily="18" charset="0"/>
              <a:cs typeface="Times New Roman" pitchFamily="18" charset="0"/>
            </a:endParaRPr>
          </a:p>
        </p:txBody>
      </p:sp>
      <p:sp>
        <p:nvSpPr>
          <p:cNvPr id="4" name="TextBox 3"/>
          <p:cNvSpPr txBox="1"/>
          <p:nvPr/>
        </p:nvSpPr>
        <p:spPr>
          <a:xfrm>
            <a:off x="7848600" y="6172200"/>
            <a:ext cx="3048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2</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Human Resource Management Policies: Basis and Principles</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gn="just">
              <a:buNone/>
            </a:pPr>
            <a:r>
              <a:rPr lang="en-US" sz="2800" dirty="0" smtClean="0"/>
              <a:t>Contemporary scholars interested in HR management base their principles of policies on the teachings  of the human relations school as follows:</a:t>
            </a:r>
          </a:p>
          <a:p>
            <a:pPr algn="just"/>
            <a:r>
              <a:rPr lang="en-US" sz="2800" dirty="0" smtClean="0"/>
              <a:t>All employees should be treated with </a:t>
            </a:r>
            <a:r>
              <a:rPr lang="en-US" sz="2800" b="1" dirty="0" smtClean="0"/>
              <a:t>justice</a:t>
            </a:r>
            <a:r>
              <a:rPr lang="en-US" sz="2800" dirty="0" smtClean="0"/>
              <a:t>.</a:t>
            </a:r>
          </a:p>
          <a:p>
            <a:pPr algn="just"/>
            <a:r>
              <a:rPr lang="en-US" sz="2800" dirty="0" smtClean="0"/>
              <a:t>The </a:t>
            </a:r>
            <a:r>
              <a:rPr lang="en-US" sz="2800" b="1" dirty="0" smtClean="0"/>
              <a:t>needs</a:t>
            </a:r>
            <a:r>
              <a:rPr lang="en-US" sz="2800" dirty="0" smtClean="0"/>
              <a:t> of employees must be </a:t>
            </a:r>
            <a:r>
              <a:rPr lang="en-US" sz="2800" dirty="0" err="1" smtClean="0"/>
              <a:t>recognised</a:t>
            </a:r>
            <a:r>
              <a:rPr lang="en-US" sz="2800" dirty="0" smtClean="0"/>
              <a:t>, particularly their desires for job satisfaction, for knowledge of what is going on within the </a:t>
            </a:r>
            <a:r>
              <a:rPr lang="en-US" sz="2800" dirty="0" err="1" smtClean="0"/>
              <a:t>organisation</a:t>
            </a:r>
            <a:r>
              <a:rPr lang="en-US" sz="2800" dirty="0" smtClean="0"/>
              <a:t>,</a:t>
            </a:r>
          </a:p>
          <a:p>
            <a:pPr algn="just"/>
            <a:r>
              <a:rPr lang="en-US" sz="2800" dirty="0" smtClean="0"/>
              <a:t>A business will function better </a:t>
            </a:r>
            <a:r>
              <a:rPr lang="en-US" sz="2800" b="1" dirty="0" smtClean="0"/>
              <a:t>democratically</a:t>
            </a:r>
            <a:endParaRPr lang="en-US" sz="2800" b="1" dirty="0"/>
          </a:p>
        </p:txBody>
      </p:sp>
      <p:sp>
        <p:nvSpPr>
          <p:cNvPr id="4" name="TextBox 3"/>
          <p:cNvSpPr txBox="1"/>
          <p:nvPr/>
        </p:nvSpPr>
        <p:spPr>
          <a:xfrm>
            <a:off x="7848600" y="6172200"/>
            <a:ext cx="3048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3</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The Goals of Human Resource Management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r>
              <a:rPr lang="en-US" sz="2800" dirty="0">
                <a:latin typeface="Times New Roman" pitchFamily="18" charset="0"/>
                <a:cs typeface="Times New Roman" pitchFamily="18" charset="0"/>
              </a:rPr>
              <a:t>The goals of HR management are to develop the workers in the organization to contribute to goal achievement in the organization by management for </a:t>
            </a:r>
            <a:r>
              <a:rPr lang="en-US" sz="2800" dirty="0" smtClean="0">
                <a:latin typeface="Times New Roman" pitchFamily="18" charset="0"/>
                <a:cs typeface="Times New Roman" pitchFamily="18" charset="0"/>
              </a:rPr>
              <a:t>improved:</a:t>
            </a:r>
          </a:p>
          <a:p>
            <a:pPr lvl="1"/>
            <a:r>
              <a:rPr lang="en-US" sz="2400" i="1" dirty="0" smtClean="0">
                <a:latin typeface="Times New Roman" pitchFamily="18" charset="0"/>
                <a:cs typeface="Times New Roman" pitchFamily="18" charset="0"/>
              </a:rPr>
              <a:t>productivity</a:t>
            </a:r>
            <a:r>
              <a:rPr lang="en-US" sz="2400" i="1" dirty="0">
                <a:latin typeface="Times New Roman" pitchFamily="18" charset="0"/>
                <a:cs typeface="Times New Roman" pitchFamily="18" charset="0"/>
              </a:rPr>
              <a:t>, </a:t>
            </a:r>
            <a:endParaRPr lang="en-US" sz="2400" i="1" dirty="0" smtClean="0">
              <a:latin typeface="Times New Roman" pitchFamily="18" charset="0"/>
              <a:cs typeface="Times New Roman" pitchFamily="18" charset="0"/>
            </a:endParaRPr>
          </a:p>
          <a:p>
            <a:pPr lvl="1"/>
            <a:r>
              <a:rPr lang="en-US" sz="2400" i="1" dirty="0" smtClean="0">
                <a:latin typeface="Times New Roman" pitchFamily="18" charset="0"/>
                <a:cs typeface="Times New Roman" pitchFamily="18" charset="0"/>
              </a:rPr>
              <a:t>Quality, </a:t>
            </a:r>
            <a:r>
              <a:rPr lang="en-US" sz="2400" dirty="0">
                <a:latin typeface="Times New Roman" pitchFamily="18" charset="0"/>
                <a:cs typeface="Times New Roman" pitchFamily="18" charset="0"/>
              </a:rPr>
              <a:t>and</a:t>
            </a:r>
            <a:r>
              <a:rPr lang="en-US" sz="2400" i="1" dirty="0">
                <a:latin typeface="Times New Roman" pitchFamily="18" charset="0"/>
                <a:cs typeface="Times New Roman" pitchFamily="18" charset="0"/>
              </a:rPr>
              <a:t> </a:t>
            </a:r>
            <a:endParaRPr lang="en-US" sz="2400" i="1" dirty="0" smtClean="0">
              <a:latin typeface="Times New Roman" pitchFamily="18" charset="0"/>
              <a:cs typeface="Times New Roman" pitchFamily="18" charset="0"/>
            </a:endParaRPr>
          </a:p>
          <a:p>
            <a:pPr lvl="1"/>
            <a:r>
              <a:rPr lang="en-US" sz="2400" i="1" dirty="0" smtClean="0">
                <a:latin typeface="Times New Roman" pitchFamily="18" charset="0"/>
                <a:cs typeface="Times New Roman" pitchFamily="18" charset="0"/>
              </a:rPr>
              <a:t>service</a:t>
            </a:r>
            <a:r>
              <a:rPr lang="en-US" sz="2400" i="1" dirty="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
        <p:nvSpPr>
          <p:cNvPr id="4" name="TextBox 3"/>
          <p:cNvSpPr txBox="1"/>
          <p:nvPr/>
        </p:nvSpPr>
        <p:spPr>
          <a:xfrm>
            <a:off x="7924800" y="6172200"/>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4</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latin typeface="Times New Roman" pitchFamily="18" charset="0"/>
                <a:cs typeface="Times New Roman" pitchFamily="18" charset="0"/>
              </a:rPr>
              <a:t>The Role of Human Resource Management </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dirty="0" smtClean="0"/>
              <a:t>Strategic Role</a:t>
            </a:r>
          </a:p>
          <a:p>
            <a:r>
              <a:rPr lang="en-US" dirty="0" smtClean="0"/>
              <a:t>Operational Role</a:t>
            </a:r>
          </a:p>
        </p:txBody>
      </p:sp>
      <p:sp>
        <p:nvSpPr>
          <p:cNvPr id="4" name="TextBox 3"/>
          <p:cNvSpPr txBox="1"/>
          <p:nvPr/>
        </p:nvSpPr>
        <p:spPr>
          <a:xfrm>
            <a:off x="7924800" y="6172200"/>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5</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b="1" dirty="0" smtClean="0">
                <a:latin typeface="Times New Roman" pitchFamily="18" charset="0"/>
                <a:cs typeface="Times New Roman" pitchFamily="18" charset="0"/>
              </a:rPr>
              <a:t>Personnel Management and HRM: A graphic </a:t>
            </a:r>
            <a:r>
              <a:rPr lang="en-US" sz="3200" b="1" dirty="0" err="1" smtClean="0">
                <a:latin typeface="Times New Roman" pitchFamily="18" charset="0"/>
                <a:cs typeface="Times New Roman" pitchFamily="18" charset="0"/>
              </a:rPr>
              <a:t>Comparism</a:t>
            </a:r>
            <a:r>
              <a:rPr lang="en-US" sz="3200" b="1" dirty="0" smtClean="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graphicFrame>
        <p:nvGraphicFramePr>
          <p:cNvPr id="4" name="Table 3"/>
          <p:cNvGraphicFramePr>
            <a:graphicFrameLocks noGrp="1"/>
          </p:cNvGraphicFramePr>
          <p:nvPr/>
        </p:nvGraphicFramePr>
        <p:xfrm>
          <a:off x="457200" y="1295400"/>
          <a:ext cx="8229600" cy="5091730"/>
        </p:xfrm>
        <a:graphic>
          <a:graphicData uri="http://schemas.openxmlformats.org/drawingml/2006/table">
            <a:tbl>
              <a:tblPr firstRow="1" bandRow="1">
                <a:tableStyleId>{5C22544A-7EE6-4342-B048-85BDC9FD1C3A}</a:tableStyleId>
              </a:tblPr>
              <a:tblGrid>
                <a:gridCol w="4114800"/>
                <a:gridCol w="4114800"/>
              </a:tblGrid>
              <a:tr h="573338">
                <a:tc>
                  <a:txBody>
                    <a:bodyPr/>
                    <a:lstStyle/>
                    <a:p>
                      <a:r>
                        <a:rPr lang="en-US" b="0" dirty="0" smtClean="0">
                          <a:ln>
                            <a:solidFill>
                              <a:schemeClr val="tx1"/>
                            </a:solidFill>
                          </a:ln>
                        </a:rPr>
                        <a:t>Personnel</a:t>
                      </a:r>
                      <a:r>
                        <a:rPr lang="en-US" b="0" baseline="0" dirty="0" smtClean="0">
                          <a:ln>
                            <a:solidFill>
                              <a:schemeClr val="tx1"/>
                            </a:solidFill>
                          </a:ln>
                        </a:rPr>
                        <a:t> Management </a:t>
                      </a:r>
                      <a:endParaRPr lang="en-US" b="0" dirty="0">
                        <a:ln>
                          <a:solidFill>
                            <a:schemeClr val="tx1"/>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smtClean="0">
                          <a:ln>
                            <a:solidFill>
                              <a:schemeClr val="tx1"/>
                            </a:solidFill>
                          </a:ln>
                        </a:rPr>
                        <a:t>HR Management </a:t>
                      </a:r>
                      <a:endParaRPr lang="en-US" dirty="0">
                        <a:ln>
                          <a:solidFill>
                            <a:schemeClr val="tx1"/>
                          </a:solidFill>
                        </a:ln>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52232">
                <a:tc>
                  <a:txBody>
                    <a:bodyPr/>
                    <a:lstStyle/>
                    <a:p>
                      <a:r>
                        <a:rPr lang="en-US" sz="1800" kern="1200" dirty="0" smtClean="0">
                          <a:solidFill>
                            <a:schemeClr val="dk1"/>
                          </a:solidFill>
                          <a:latin typeface="+mn-lt"/>
                          <a:ea typeface="+mn-ea"/>
                          <a:cs typeface="+mn-cs"/>
                        </a:rPr>
                        <a:t>Personnel activity in the organization is marginalized and not seen as central to the corporate plan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lang="en-US" sz="1800" kern="1200" dirty="0" smtClean="0">
                          <a:solidFill>
                            <a:schemeClr val="dk1"/>
                          </a:solidFill>
                          <a:latin typeface="+mn-lt"/>
                          <a:ea typeface="+mn-ea"/>
                          <a:cs typeface="+mn-cs"/>
                        </a:rPr>
                        <a:t>HR activity in the organization fundamentally linked to the corporate plan </a:t>
                      </a:r>
                      <a:endParaRPr lang="en-US" sz="1300" dirty="0">
                        <a:latin typeface="Times New Roman"/>
                        <a:ea typeface="Times New Roman"/>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r>
                        <a:rPr lang="en-US" sz="1800" kern="1200" dirty="0" smtClean="0">
                          <a:solidFill>
                            <a:schemeClr val="dk1"/>
                          </a:solidFill>
                          <a:latin typeface="+mn-lt"/>
                          <a:ea typeface="+mn-ea"/>
                          <a:cs typeface="+mn-cs"/>
                        </a:rPr>
                        <a:t>Few personnel directors on the board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An HR director is essential on the board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09600">
                <a:tc>
                  <a:txBody>
                    <a:bodyPr/>
                    <a:lstStyle/>
                    <a:p>
                      <a:r>
                        <a:rPr lang="en-US" sz="1800" kern="1200" dirty="0" smtClean="0">
                          <a:solidFill>
                            <a:schemeClr val="dk1"/>
                          </a:solidFill>
                          <a:latin typeface="+mn-lt"/>
                          <a:ea typeface="+mn-ea"/>
                          <a:cs typeface="+mn-cs"/>
                        </a:rPr>
                        <a:t>Personnel as a mediating role between management and the workforce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HR management as a central management role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26720">
                <a:tc>
                  <a:txBody>
                    <a:bodyPr/>
                    <a:lstStyle/>
                    <a:p>
                      <a:r>
                        <a:rPr lang="en-US" sz="1800" kern="1200" dirty="0" smtClean="0">
                          <a:solidFill>
                            <a:schemeClr val="dk1"/>
                          </a:solidFill>
                          <a:latin typeface="+mn-lt"/>
                          <a:ea typeface="+mn-ea"/>
                          <a:cs typeface="+mn-cs"/>
                        </a:rPr>
                        <a:t>Emphasis on written rules and procedures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Flexibility more important than systems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7200">
                <a:tc>
                  <a:txBody>
                    <a:bodyPr/>
                    <a:lstStyle/>
                    <a:p>
                      <a:r>
                        <a:rPr lang="en-US" sz="1800" kern="1200" dirty="0" smtClean="0">
                          <a:solidFill>
                            <a:schemeClr val="dk1"/>
                          </a:solidFill>
                          <a:latin typeface="+mn-lt"/>
                          <a:ea typeface="+mn-ea"/>
                          <a:cs typeface="+mn-cs"/>
                        </a:rPr>
                        <a:t>Collective rewards and benefits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Individual rewards and benefits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81000">
                <a:tc>
                  <a:txBody>
                    <a:bodyPr/>
                    <a:lstStyle/>
                    <a:p>
                      <a:r>
                        <a:rPr lang="en-US" sz="1800" kern="1200" dirty="0" smtClean="0">
                          <a:solidFill>
                            <a:schemeClr val="dk1"/>
                          </a:solidFill>
                          <a:latin typeface="+mn-lt"/>
                          <a:ea typeface="+mn-ea"/>
                          <a:cs typeface="+mn-cs"/>
                        </a:rPr>
                        <a:t>Tightly defined jobs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Loosely defined jobs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3338">
                <a:tc>
                  <a:txBody>
                    <a:bodyPr/>
                    <a:lstStyle/>
                    <a:p>
                      <a:r>
                        <a:rPr lang="en-US" sz="1800" kern="1200" dirty="0" smtClean="0">
                          <a:solidFill>
                            <a:schemeClr val="dk1"/>
                          </a:solidFill>
                          <a:latin typeface="+mn-lt"/>
                          <a:ea typeface="+mn-ea"/>
                          <a:cs typeface="+mn-cs"/>
                        </a:rPr>
                        <a:t>Conflict built into the system by collective bargaining and negotiation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Conflict minimized through consultation and participation </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73338">
                <a:tc>
                  <a:txBody>
                    <a:bodyPr/>
                    <a:lstStyle/>
                    <a:p>
                      <a:r>
                        <a:rPr lang="en-US" sz="1800" kern="1200" dirty="0" smtClean="0">
                          <a:solidFill>
                            <a:schemeClr val="dk1"/>
                          </a:solidFill>
                          <a:latin typeface="+mn-lt"/>
                          <a:ea typeface="+mn-ea"/>
                          <a:cs typeface="+mn-cs"/>
                        </a:rPr>
                        <a:t>A command and control management hierarchy</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kern="1200" dirty="0" smtClean="0">
                          <a:solidFill>
                            <a:schemeClr val="dk1"/>
                          </a:solidFill>
                          <a:latin typeface="+mn-lt"/>
                          <a:ea typeface="+mn-ea"/>
                          <a:cs typeface="+mn-cs"/>
                        </a:rPr>
                        <a:t>A team-based management system</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TextBox 4"/>
          <p:cNvSpPr txBox="1"/>
          <p:nvPr/>
        </p:nvSpPr>
        <p:spPr>
          <a:xfrm>
            <a:off x="7924800" y="6397823"/>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6</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smtClean="0">
                <a:latin typeface="Times New Roman" pitchFamily="18" charset="0"/>
                <a:cs typeface="Times New Roman" pitchFamily="18" charset="0"/>
              </a:rPr>
              <a:t>Human Resource Management Functions and the Environment</a:t>
            </a:r>
            <a:endParaRPr lang="en-US" sz="3200" dirty="0"/>
          </a:p>
        </p:txBody>
      </p:sp>
      <p:sp>
        <p:nvSpPr>
          <p:cNvPr id="3" name="Content Placeholder 2"/>
          <p:cNvSpPr>
            <a:spLocks noGrp="1"/>
          </p:cNvSpPr>
          <p:nvPr>
            <p:ph idx="1"/>
          </p:nvPr>
        </p:nvSpPr>
        <p:spPr>
          <a:xfrm>
            <a:off x="457200" y="990600"/>
            <a:ext cx="8229600" cy="1905000"/>
          </a:xfrm>
        </p:spPr>
        <p:txBody>
          <a:bodyPr>
            <a:normAutofit fontScale="92500" lnSpcReduction="20000"/>
          </a:bodyPr>
          <a:lstStyle/>
          <a:p>
            <a:pPr>
              <a:buNone/>
            </a:pPr>
            <a:r>
              <a:rPr lang="en-GB" sz="1800" dirty="0" smtClean="0">
                <a:latin typeface="Times New Roman" pitchFamily="18" charset="0"/>
                <a:cs typeface="Times New Roman" pitchFamily="18" charset="0"/>
              </a:rPr>
              <a:t>The activities and Functions are:</a:t>
            </a:r>
            <a:endParaRPr lang="en-US" sz="1800" dirty="0" smtClean="0">
              <a:latin typeface="Times New Roman" pitchFamily="18" charset="0"/>
              <a:cs typeface="Times New Roman" pitchFamily="18" charset="0"/>
            </a:endParaRPr>
          </a:p>
          <a:p>
            <a:pPr lvl="0"/>
            <a:r>
              <a:rPr lang="en-GB" sz="1800" dirty="0" smtClean="0">
                <a:latin typeface="Times New Roman" pitchFamily="18" charset="0"/>
                <a:cs typeface="Times New Roman" pitchFamily="18" charset="0"/>
              </a:rPr>
              <a:t>HR planning and analysis </a:t>
            </a:r>
            <a:endParaRPr lang="en-US" sz="1800" dirty="0" smtClean="0">
              <a:latin typeface="Times New Roman" pitchFamily="18" charset="0"/>
              <a:cs typeface="Times New Roman" pitchFamily="18" charset="0"/>
            </a:endParaRPr>
          </a:p>
          <a:p>
            <a:pPr lvl="0"/>
            <a:r>
              <a:rPr lang="en-GB" sz="1800" dirty="0" smtClean="0">
                <a:latin typeface="Times New Roman" pitchFamily="18" charset="0"/>
                <a:cs typeface="Times New Roman" pitchFamily="18" charset="0"/>
              </a:rPr>
              <a:t>Equal employment opportunity </a:t>
            </a:r>
            <a:endParaRPr lang="en-US" sz="1800" dirty="0" smtClean="0">
              <a:latin typeface="Times New Roman" pitchFamily="18" charset="0"/>
              <a:cs typeface="Times New Roman" pitchFamily="18" charset="0"/>
            </a:endParaRPr>
          </a:p>
          <a:p>
            <a:pPr lvl="0"/>
            <a:r>
              <a:rPr lang="en-GB" sz="1800" dirty="0" smtClean="0">
                <a:latin typeface="Times New Roman" pitchFamily="18" charset="0"/>
                <a:cs typeface="Times New Roman" pitchFamily="18" charset="0"/>
              </a:rPr>
              <a:t>Staffing </a:t>
            </a:r>
            <a:endParaRPr lang="en-US" sz="1800" dirty="0" smtClean="0">
              <a:latin typeface="Times New Roman" pitchFamily="18" charset="0"/>
              <a:cs typeface="Times New Roman" pitchFamily="18" charset="0"/>
            </a:endParaRPr>
          </a:p>
          <a:p>
            <a:pPr lvl="0"/>
            <a:r>
              <a:rPr lang="en-GB" sz="1800" dirty="0" smtClean="0">
                <a:latin typeface="Times New Roman" pitchFamily="18" charset="0"/>
                <a:cs typeface="Times New Roman" pitchFamily="18" charset="0"/>
              </a:rPr>
              <a:t>HR development </a:t>
            </a:r>
            <a:endParaRPr lang="en-US" sz="1800" dirty="0" smtClean="0">
              <a:latin typeface="Times New Roman" pitchFamily="18" charset="0"/>
              <a:cs typeface="Times New Roman" pitchFamily="18" charset="0"/>
            </a:endParaRPr>
          </a:p>
          <a:p>
            <a:pPr lvl="0"/>
            <a:r>
              <a:rPr lang="en-GB" sz="1800" dirty="0" smtClean="0">
                <a:latin typeface="Times New Roman" pitchFamily="18" charset="0"/>
                <a:cs typeface="Times New Roman" pitchFamily="18" charset="0"/>
              </a:rPr>
              <a:t>Compensation and benefits </a:t>
            </a:r>
            <a:endParaRPr lang="en-US" sz="1800" dirty="0" smtClean="0">
              <a:latin typeface="Times New Roman" pitchFamily="18" charset="0"/>
              <a:cs typeface="Times New Roman" pitchFamily="18" charset="0"/>
            </a:endParaRPr>
          </a:p>
          <a:p>
            <a:r>
              <a:rPr lang="en-US" sz="1800" dirty="0" smtClean="0">
                <a:latin typeface="Times New Roman" pitchFamily="18" charset="0"/>
                <a:cs typeface="Times New Roman" pitchFamily="18" charset="0"/>
              </a:rPr>
              <a:t>Employee and </a:t>
            </a:r>
            <a:r>
              <a:rPr lang="en-US" sz="1800" dirty="0" err="1" smtClean="0">
                <a:latin typeface="Times New Roman" pitchFamily="18" charset="0"/>
                <a:cs typeface="Times New Roman" pitchFamily="18" charset="0"/>
              </a:rPr>
              <a:t>labour</a:t>
            </a:r>
            <a:r>
              <a:rPr lang="en-US" sz="1800" dirty="0" smtClean="0">
                <a:latin typeface="Times New Roman" pitchFamily="18" charset="0"/>
                <a:cs typeface="Times New Roman" pitchFamily="18" charset="0"/>
              </a:rPr>
              <a:t>/management relations</a:t>
            </a:r>
            <a:endParaRPr lang="en-US" sz="1800" dirty="0">
              <a:latin typeface="Times New Roman" pitchFamily="18" charset="0"/>
              <a:cs typeface="Times New Roman" pitchFamily="18" charset="0"/>
            </a:endParaRPr>
          </a:p>
        </p:txBody>
      </p:sp>
      <p:sp>
        <p:nvSpPr>
          <p:cNvPr id="4" name="Content Placeholder 2"/>
          <p:cNvSpPr txBox="1">
            <a:spLocks/>
          </p:cNvSpPr>
          <p:nvPr/>
        </p:nvSpPr>
        <p:spPr>
          <a:xfrm>
            <a:off x="6096000" y="1905000"/>
            <a:ext cx="8229600" cy="4525963"/>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5" name="Picture 2"/>
          <p:cNvPicPr>
            <a:picLocks noChangeAspect="1" noChangeArrowheads="1"/>
          </p:cNvPicPr>
          <p:nvPr/>
        </p:nvPicPr>
        <p:blipFill>
          <a:blip r:embed="rId2" cstate="print"/>
          <a:srcRect/>
          <a:stretch>
            <a:fillRect/>
          </a:stretch>
        </p:blipFill>
        <p:spPr bwMode="auto">
          <a:xfrm>
            <a:off x="762001" y="3048001"/>
            <a:ext cx="3048000" cy="2971800"/>
          </a:xfrm>
          <a:prstGeom prst="rect">
            <a:avLst/>
          </a:prstGeom>
          <a:noFill/>
          <a:ln w="9525">
            <a:noFill/>
            <a:miter lim="800000"/>
            <a:headEnd/>
            <a:tailEnd/>
          </a:ln>
          <a:effectLst/>
        </p:spPr>
      </p:pic>
      <p:sp>
        <p:nvSpPr>
          <p:cNvPr id="6" name="Content Placeholder 2"/>
          <p:cNvSpPr txBox="1">
            <a:spLocks/>
          </p:cNvSpPr>
          <p:nvPr/>
        </p:nvSpPr>
        <p:spPr>
          <a:xfrm>
            <a:off x="914400" y="5943600"/>
            <a:ext cx="8229600" cy="457200"/>
          </a:xfrm>
          <a:prstGeom prst="rect">
            <a:avLst/>
          </a:prstGeom>
        </p:spPr>
        <p:txBody>
          <a:bodyPr vert="horz" lIns="91440" tIns="45720" rIns="91440" bIns="45720" rtlCol="0">
            <a:normAutofit/>
          </a:bodyPr>
          <a:lstStyle/>
          <a:p>
            <a:pPr marL="342900" lvl="0" indent="-342900">
              <a:spcBef>
                <a:spcPct val="20000"/>
              </a:spcBef>
            </a:pPr>
            <a:endParaRPr kumimoji="0" lang="en-US" sz="18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7" name="TextBox 6"/>
          <p:cNvSpPr txBox="1"/>
          <p:nvPr/>
        </p:nvSpPr>
        <p:spPr>
          <a:xfrm>
            <a:off x="8153400" y="5940623"/>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7</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GB" sz="3200" b="1" dirty="0" smtClean="0">
                <a:latin typeface="Times New Roman" pitchFamily="18" charset="0"/>
                <a:cs typeface="Times New Roman" pitchFamily="18" charset="0"/>
              </a:rPr>
              <a:t>What is Human Resource Development?</a:t>
            </a:r>
            <a:endParaRPr lang="en-US" sz="3200" dirty="0">
              <a:latin typeface="Times New Roman" pitchFamily="18" charset="0"/>
              <a:cs typeface="Times New Roman" pitchFamily="18" charset="0"/>
            </a:endParaRPr>
          </a:p>
        </p:txBody>
      </p:sp>
      <p:sp>
        <p:nvSpPr>
          <p:cNvPr id="5" name="Content Placeholder 4"/>
          <p:cNvSpPr>
            <a:spLocks noGrp="1"/>
          </p:cNvSpPr>
          <p:nvPr>
            <p:ph idx="1"/>
          </p:nvPr>
        </p:nvSpPr>
        <p:spPr/>
        <p:txBody>
          <a:bodyPr>
            <a:normAutofit fontScale="85000" lnSpcReduction="20000"/>
          </a:bodyPr>
          <a:lstStyle/>
          <a:p>
            <a:pPr algn="just"/>
            <a:r>
              <a:rPr lang="en-US" sz="2800" dirty="0" smtClean="0">
                <a:latin typeface="Times New Roman" pitchFamily="18" charset="0"/>
                <a:cs typeface="Times New Roman" pitchFamily="18" charset="0"/>
              </a:rPr>
              <a:t>Staff development is the process whereby an employee is enabled to grow in the job, through the acquisition of wide experience, breadth and increasing confidence resulting from the exercise of varied and tested responsibilities, the aim being to enable him to reach the top or achieve his best in his profession of employment.</a:t>
            </a:r>
          </a:p>
          <a:p>
            <a:r>
              <a:rPr lang="en-US" sz="2800" dirty="0" smtClean="0">
                <a:latin typeface="Times New Roman" pitchFamily="18" charset="0"/>
                <a:cs typeface="Times New Roman" pitchFamily="18" charset="0"/>
              </a:rPr>
              <a:t>Activities related to human resource development are as follows:</a:t>
            </a:r>
          </a:p>
          <a:p>
            <a:pPr lvl="0"/>
            <a:r>
              <a:rPr lang="en-US" sz="2800" dirty="0" smtClean="0">
                <a:latin typeface="Times New Roman" pitchFamily="18" charset="0"/>
                <a:cs typeface="Times New Roman" pitchFamily="18" charset="0"/>
              </a:rPr>
              <a:t>Orientation</a:t>
            </a:r>
          </a:p>
          <a:p>
            <a:pPr lvl="0"/>
            <a:r>
              <a:rPr lang="en-US" sz="2800" dirty="0" smtClean="0">
                <a:latin typeface="Times New Roman" pitchFamily="18" charset="0"/>
                <a:cs typeface="Times New Roman" pitchFamily="18" charset="0"/>
              </a:rPr>
              <a:t>Training</a:t>
            </a:r>
          </a:p>
          <a:p>
            <a:pPr lvl="0"/>
            <a:r>
              <a:rPr lang="en-US" sz="2800" dirty="0" smtClean="0">
                <a:latin typeface="Times New Roman" pitchFamily="18" charset="0"/>
                <a:cs typeface="Times New Roman" pitchFamily="18" charset="0"/>
              </a:rPr>
              <a:t>Employee Development</a:t>
            </a:r>
          </a:p>
          <a:p>
            <a:pPr lvl="0"/>
            <a:r>
              <a:rPr lang="en-US" sz="2800" dirty="0" smtClean="0">
                <a:latin typeface="Times New Roman" pitchFamily="18" charset="0"/>
                <a:cs typeface="Times New Roman" pitchFamily="18" charset="0"/>
              </a:rPr>
              <a:t>Career planning</a:t>
            </a:r>
          </a:p>
          <a:p>
            <a:r>
              <a:rPr lang="en-US" sz="2800" dirty="0" smtClean="0">
                <a:latin typeface="Times New Roman" pitchFamily="18" charset="0"/>
                <a:cs typeface="Times New Roman" pitchFamily="18" charset="0"/>
              </a:rPr>
              <a:t>Performance appraisal</a:t>
            </a:r>
            <a:endParaRPr lang="en-US" sz="2800" dirty="0">
              <a:latin typeface="Times New Roman" pitchFamily="18" charset="0"/>
              <a:cs typeface="Times New Roman" pitchFamily="18" charset="0"/>
            </a:endParaRPr>
          </a:p>
        </p:txBody>
      </p:sp>
      <p:sp>
        <p:nvSpPr>
          <p:cNvPr id="4" name="TextBox 3"/>
          <p:cNvSpPr txBox="1"/>
          <p:nvPr/>
        </p:nvSpPr>
        <p:spPr>
          <a:xfrm>
            <a:off x="7924800" y="6172200"/>
            <a:ext cx="228600" cy="307777"/>
          </a:xfrm>
          <a:prstGeom prst="rect">
            <a:avLst/>
          </a:prstGeom>
          <a:noFill/>
        </p:spPr>
        <p:txBody>
          <a:bodyPr wrap="square" rtlCol="0">
            <a:spAutoFit/>
          </a:bodyPr>
          <a:lstStyle/>
          <a:p>
            <a:r>
              <a:rPr lang="en-US" sz="1400" dirty="0" smtClean="0">
                <a:latin typeface="Times New Roman" pitchFamily="18" charset="0"/>
                <a:cs typeface="Times New Roman" pitchFamily="18" charset="0"/>
              </a:rPr>
              <a:t>8</a:t>
            </a:r>
            <a:endParaRPr lang="en-US" sz="1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TotalTime>
  <Words>792</Words>
  <Application>Microsoft Office PowerPoint</Application>
  <PresentationFormat>On-screen Show (4:3)</PresentationFormat>
  <Paragraphs>131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Comic Sans MS</vt:lpstr>
      <vt:lpstr>Times New Roman</vt:lpstr>
      <vt:lpstr>Office Theme</vt:lpstr>
      <vt:lpstr>Human Resource Management:       </vt:lpstr>
      <vt:lpstr>Introduction </vt:lpstr>
      <vt:lpstr>The Importance of Human Resource Management </vt:lpstr>
      <vt:lpstr>Human Resource Management Policies: Basis and Principles</vt:lpstr>
      <vt:lpstr>The Goals of Human Resource Management </vt:lpstr>
      <vt:lpstr>The Role of Human Resource Management </vt:lpstr>
      <vt:lpstr>Personnel Management and HRM: A graphic Comparism.</vt:lpstr>
      <vt:lpstr>Human Resource Management Functions and the Environment</vt:lpstr>
      <vt:lpstr>What is Human Resource Development?</vt:lpstr>
      <vt:lpstr>Human Resource Development System</vt:lpstr>
      <vt:lpstr>The Strategic Challenges of HRM in Nigeria</vt:lpstr>
      <vt:lpstr>The Changing Role of Human Resource Management</vt:lpstr>
      <vt:lpstr>Moving Forward </vt:lpstr>
      <vt:lpstr>Conclusion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Resource Management: Scope and Strategic Challenges in Public Organizations      By   Fab. O. Onah Department of Public Administration and Local Government University of Nigeria, Nsukka      Being a Lecture Delivered at the Federal Road Safety Academy, Udi Enugu State at Staff Training Programme, 10th December, 2014</dc:title>
  <dc:creator>user</dc:creator>
  <cp:lastModifiedBy>user</cp:lastModifiedBy>
  <cp:revision>35</cp:revision>
  <dcterms:created xsi:type="dcterms:W3CDTF">2014-12-07T15:52:18Z</dcterms:created>
  <dcterms:modified xsi:type="dcterms:W3CDTF">2018-05-26T11:20:20Z</dcterms:modified>
</cp:coreProperties>
</file>