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97" tIns="46749" rIns="93497" bIns="46749" rtlCol="0"/>
          <a:lstStyle>
            <a:lvl1pPr algn="l">
              <a:defRPr sz="1200"/>
            </a:lvl1pPr>
          </a:lstStyle>
          <a:p>
            <a:endParaRPr lang="en-US"/>
          </a:p>
        </p:txBody>
      </p:sp>
      <p:sp>
        <p:nvSpPr>
          <p:cNvPr id="3" name="Date Placeholder 2"/>
          <p:cNvSpPr>
            <a:spLocks noGrp="1"/>
          </p:cNvSpPr>
          <p:nvPr>
            <p:ph type="dt" sz="quarter" idx="1"/>
          </p:nvPr>
        </p:nvSpPr>
        <p:spPr>
          <a:xfrm>
            <a:off x="3995217" y="0"/>
            <a:ext cx="3056414" cy="465455"/>
          </a:xfrm>
          <a:prstGeom prst="rect">
            <a:avLst/>
          </a:prstGeom>
        </p:spPr>
        <p:txBody>
          <a:bodyPr vert="horz" lIns="93497" tIns="46749" rIns="93497" bIns="46749" rtlCol="0"/>
          <a:lstStyle>
            <a:lvl1pPr algn="r">
              <a:defRPr sz="1200"/>
            </a:lvl1pPr>
          </a:lstStyle>
          <a:p>
            <a:fld id="{A3F43953-FD67-43F1-BB40-EE7CE8750D1D}" type="datetimeFigureOut">
              <a:rPr lang="en-US" smtClean="0"/>
              <a:t>2/4/2021</a:t>
            </a:fld>
            <a:endParaRPr lang="en-US"/>
          </a:p>
        </p:txBody>
      </p:sp>
      <p:sp>
        <p:nvSpPr>
          <p:cNvPr id="4" name="Footer Placeholder 3"/>
          <p:cNvSpPr>
            <a:spLocks noGrp="1"/>
          </p:cNvSpPr>
          <p:nvPr>
            <p:ph type="ftr" sz="quarter" idx="2"/>
          </p:nvPr>
        </p:nvSpPr>
        <p:spPr>
          <a:xfrm>
            <a:off x="0" y="8842029"/>
            <a:ext cx="3056414" cy="465455"/>
          </a:xfrm>
          <a:prstGeom prst="rect">
            <a:avLst/>
          </a:prstGeom>
        </p:spPr>
        <p:txBody>
          <a:bodyPr vert="horz" lIns="93497" tIns="46749" rIns="93497" bIns="46749" rtlCol="0" anchor="b"/>
          <a:lstStyle>
            <a:lvl1pPr algn="l">
              <a:defRPr sz="1200"/>
            </a:lvl1pPr>
          </a:lstStyle>
          <a:p>
            <a:endParaRPr lang="en-US"/>
          </a:p>
        </p:txBody>
      </p:sp>
      <p:sp>
        <p:nvSpPr>
          <p:cNvPr id="5" name="Slide Number Placeholder 4"/>
          <p:cNvSpPr>
            <a:spLocks noGrp="1"/>
          </p:cNvSpPr>
          <p:nvPr>
            <p:ph type="sldNum" sz="quarter" idx="3"/>
          </p:nvPr>
        </p:nvSpPr>
        <p:spPr>
          <a:xfrm>
            <a:off x="3995217" y="8842029"/>
            <a:ext cx="3056414" cy="465455"/>
          </a:xfrm>
          <a:prstGeom prst="rect">
            <a:avLst/>
          </a:prstGeom>
        </p:spPr>
        <p:txBody>
          <a:bodyPr vert="horz" lIns="93497" tIns="46749" rIns="93497" bIns="46749" rtlCol="0" anchor="b"/>
          <a:lstStyle>
            <a:lvl1pPr algn="r">
              <a:defRPr sz="1200"/>
            </a:lvl1pPr>
          </a:lstStyle>
          <a:p>
            <a:fld id="{98444107-0047-4B63-BE9A-EC5CC174FD63}" type="slidenum">
              <a:rPr lang="en-US" smtClean="0"/>
              <a:t>‹#›</a:t>
            </a:fld>
            <a:endParaRPr lang="en-US"/>
          </a:p>
        </p:txBody>
      </p:sp>
    </p:spTree>
    <p:extLst>
      <p:ext uri="{BB962C8B-B14F-4D97-AF65-F5344CB8AC3E}">
        <p14:creationId xmlns:p14="http://schemas.microsoft.com/office/powerpoint/2010/main" val="403823858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0EE03FA-4F58-4083-BEE6-A116B10DAFA5}" type="datetimeFigureOut">
              <a:rPr lang="en-US" smtClean="0"/>
              <a:pPr/>
              <a:t>2/4/2021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3AD068E5-65AD-4975-8C2C-ADEB3ECCF1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D068E5-65AD-4975-8C2C-ADEB3ECCF1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D068E5-65AD-4975-8C2C-ADEB3ECCF1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D068E5-65AD-4975-8C2C-ADEB3ECCF137}"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D068E5-65AD-4975-8C2C-ADEB3ECCF13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D068E5-65AD-4975-8C2C-ADEB3ECCF137}"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3AD068E5-65AD-4975-8C2C-ADEB3ECCF13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3AD068E5-65AD-4975-8C2C-ADEB3ECCF137}"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0EE03FA-4F58-4083-BEE6-A116B10DAFA5}" type="datetimeFigureOut">
              <a:rPr lang="en-US" smtClean="0"/>
              <a:pPr/>
              <a:t>2/4/2021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3AD068E5-65AD-4975-8C2C-ADEB3ECCF1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0EE03FA-4F58-4083-BEE6-A116B10DAFA5}" type="datetimeFigureOut">
              <a:rPr lang="en-US" smtClean="0"/>
              <a:pPr/>
              <a:t>2/4/2021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AD068E5-65AD-4975-8C2C-ADEB3ECCF13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0EE03FA-4F58-4083-BEE6-A116B10DAFA5}" type="datetimeFigureOut">
              <a:rPr lang="en-US" smtClean="0"/>
              <a:pPr/>
              <a:t>2/4/2021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3AD068E5-65AD-4975-8C2C-ADEB3ECCF13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0EE03FA-4F58-4083-BEE6-A116B10DAFA5}" type="datetimeFigureOut">
              <a:rPr lang="en-US" smtClean="0"/>
              <a:pPr/>
              <a:t>2/4/2021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3AD068E5-65AD-4975-8C2C-ADEB3ECCF1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en.wikipedia.org/wiki/Question"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b="1" dirty="0"/>
              <a:t>DATA COLLECTION, ANALYSIS, INTERPRETATION AND </a:t>
            </a:r>
            <a:r>
              <a:rPr lang="en-GB" b="1" i="1" dirty="0"/>
              <a:t>UTILITY IN FRSC</a:t>
            </a:r>
            <a:r>
              <a:rPr lang="en-US" dirty="0"/>
              <a:t/>
            </a:r>
            <a:br>
              <a:rPr lang="en-US" dirty="0"/>
            </a:br>
            <a:endParaRPr lang="en-US" dirty="0"/>
          </a:p>
        </p:txBody>
      </p:sp>
      <p:sp>
        <p:nvSpPr>
          <p:cNvPr id="3" name="Subtitle 2"/>
          <p:cNvSpPr>
            <a:spLocks noGrp="1"/>
          </p:cNvSpPr>
          <p:nvPr>
            <p:ph type="subTitle" idx="1"/>
          </p:nvPr>
        </p:nvSpPr>
        <p:spPr/>
        <p:txBody>
          <a:bodyPr/>
          <a:lstStyle/>
          <a:p>
            <a:endParaRPr lang="en-US" dirty="0">
              <a:solidFill>
                <a:schemeClr val="accent6">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b="1" dirty="0" smtClean="0"/>
              <a:t>Ungrouped </a:t>
            </a:r>
            <a:r>
              <a:rPr lang="en-GB" b="1" dirty="0"/>
              <a:t>data</a:t>
            </a:r>
            <a:r>
              <a:rPr lang="en-GB" dirty="0"/>
              <a:t>: This is a raw data with no specific arrangement e.g. the final grades of 12 officers in FRSC Academy at the last officers’ refresher training course. 83, 80, 78, 86, 76,82,78,83,84,90,96,90.</a:t>
            </a:r>
            <a:endParaRPr lang="en-US" dirty="0"/>
          </a:p>
          <a:p>
            <a:pPr lvl="0"/>
            <a:r>
              <a:rPr lang="en-GB" b="1" dirty="0"/>
              <a:t>Grouped data</a:t>
            </a:r>
            <a:r>
              <a:rPr lang="en-GB" dirty="0"/>
              <a:t>: This is an organized set of data that is arranged which involves two or more group. </a:t>
            </a:r>
            <a:endParaRPr lang="en-US" dirty="0"/>
          </a:p>
          <a:p>
            <a:endParaRPr lang="en-US" dirty="0"/>
          </a:p>
        </p:txBody>
      </p:sp>
      <p:sp>
        <p:nvSpPr>
          <p:cNvPr id="2" name="Title 1"/>
          <p:cNvSpPr>
            <a:spLocks noGrp="1"/>
          </p:cNvSpPr>
          <p:nvPr>
            <p:ph type="title"/>
          </p:nvPr>
        </p:nvSpPr>
        <p:spPr/>
        <p:txBody>
          <a:bodyPr>
            <a:normAutofit fontScale="90000"/>
          </a:bodyPr>
          <a:lstStyle/>
          <a:p>
            <a:pPr lvl="0"/>
            <a:r>
              <a:rPr lang="en-GB" b="1" dirty="0" smtClean="0"/>
              <a:t>According to Arrangement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b="1" dirty="0" smtClean="0"/>
              <a:t>GRADES </a:t>
            </a:r>
            <a:endParaRPr lang="en-US" dirty="0"/>
          </a:p>
          <a:p>
            <a:r>
              <a:rPr lang="en-GB" b="1" dirty="0"/>
              <a:t>FREQUENCY( NUMBER OF OFFICERS)</a:t>
            </a:r>
            <a:endParaRPr lang="en-US" dirty="0"/>
          </a:p>
          <a:p>
            <a:r>
              <a:rPr lang="en-GB" dirty="0" smtClean="0"/>
              <a:t>75-79              3</a:t>
            </a:r>
            <a:endParaRPr lang="en-US" dirty="0"/>
          </a:p>
          <a:p>
            <a:r>
              <a:rPr lang="en-GB" dirty="0" smtClean="0"/>
              <a:t>80-84              5</a:t>
            </a:r>
            <a:endParaRPr lang="en-US" dirty="0"/>
          </a:p>
          <a:p>
            <a:r>
              <a:rPr lang="en-GB" dirty="0" smtClean="0"/>
              <a:t>85-89</a:t>
            </a:r>
            <a:r>
              <a:rPr lang="en-US" dirty="0" smtClean="0"/>
              <a:t>              1 </a:t>
            </a:r>
            <a:endParaRPr lang="en-US" dirty="0"/>
          </a:p>
          <a:p>
            <a:r>
              <a:rPr lang="en-GB" dirty="0" smtClean="0"/>
              <a:t>90-94</a:t>
            </a:r>
            <a:r>
              <a:rPr lang="en-US" dirty="0"/>
              <a:t> </a:t>
            </a:r>
            <a:r>
              <a:rPr lang="en-US" dirty="0" smtClean="0"/>
              <a:t>             2</a:t>
            </a:r>
            <a:endParaRPr lang="en-US" dirty="0"/>
          </a:p>
          <a:p>
            <a:r>
              <a:rPr lang="en-GB" dirty="0" smtClean="0"/>
              <a:t>95-99</a:t>
            </a:r>
            <a:r>
              <a:rPr lang="en-US" dirty="0"/>
              <a:t> </a:t>
            </a:r>
            <a:r>
              <a:rPr lang="en-US" dirty="0" smtClean="0"/>
              <a:t>             1</a:t>
            </a:r>
            <a:endParaRPr lang="en-US" dirty="0"/>
          </a:p>
          <a:p>
            <a:r>
              <a:rPr lang="en-GB" dirty="0" smtClean="0"/>
              <a:t>TOTAL             12</a:t>
            </a:r>
            <a:endParaRPr lang="en-US" dirty="0"/>
          </a:p>
          <a:p>
            <a:pPr>
              <a:buNone/>
            </a:pP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Example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Data collection is any process of preparing and collecting data. Inaccurate data collection can impact the results of a study and ultimately lead to invalid results. </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 </a:t>
            </a:r>
            <a:r>
              <a:rPr lang="en-US" dirty="0"/>
              <a:t/>
            </a:r>
            <a:br>
              <a:rPr lang="en-US" dirty="0"/>
            </a:br>
            <a:r>
              <a:rPr lang="en-GB" b="1" dirty="0"/>
              <a:t>DATA COLLECTION</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smtClean="0"/>
              <a:t>To obtain information to keep as records.</a:t>
            </a:r>
            <a:endParaRPr lang="en-US" dirty="0" smtClean="0"/>
          </a:p>
          <a:p>
            <a:pPr lvl="0"/>
            <a:r>
              <a:rPr lang="en-GB" dirty="0" smtClean="0"/>
              <a:t>To make decisions about important issues, or</a:t>
            </a:r>
            <a:endParaRPr lang="en-US" dirty="0" smtClean="0"/>
          </a:p>
          <a:p>
            <a:pPr lvl="0"/>
            <a:r>
              <a:rPr lang="en-GB" dirty="0" smtClean="0"/>
              <a:t>To pass information on to others.</a:t>
            </a:r>
            <a:endParaRPr lang="en-US" dirty="0" smtClean="0"/>
          </a:p>
          <a:p>
            <a:endParaRPr lang="en-US" dirty="0"/>
          </a:p>
        </p:txBody>
      </p:sp>
      <p:sp>
        <p:nvSpPr>
          <p:cNvPr id="2" name="Title 1"/>
          <p:cNvSpPr>
            <a:spLocks noGrp="1"/>
          </p:cNvSpPr>
          <p:nvPr>
            <p:ph type="title"/>
          </p:nvPr>
        </p:nvSpPr>
        <p:spPr/>
        <p:txBody>
          <a:bodyPr>
            <a:normAutofit fontScale="90000"/>
          </a:bodyPr>
          <a:lstStyle/>
          <a:p>
            <a:pPr lvl="0"/>
            <a:r>
              <a:rPr lang="en-GB" dirty="0" smtClean="0"/>
              <a:t>The purpose of data collection is: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b="1" dirty="0" smtClean="0"/>
              <a:t>Direct observation</a:t>
            </a:r>
            <a:r>
              <a:rPr lang="en-GB" dirty="0" smtClean="0"/>
              <a:t>: Data </a:t>
            </a:r>
            <a:r>
              <a:rPr lang="en-GB" dirty="0"/>
              <a:t>is collected by observing and it is the simplest way of collecting data. Example: We want to know how many cars pass by a certain point on a road in a 10-minute interval. Simply stand on the road and count the cars that pass by in that interval.</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METHODS OF DATA COLLECTION</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b="1" dirty="0"/>
              <a:t>Questionnaire</a:t>
            </a:r>
            <a:r>
              <a:rPr lang="en-GB" dirty="0"/>
              <a:t>: This is an instrument consisting of a series of </a:t>
            </a:r>
            <a:r>
              <a:rPr lang="en-GB" u="sng" dirty="0">
                <a:hlinkClick r:id="rId2" tooltip="Question"/>
              </a:rPr>
              <a:t>questions</a:t>
            </a:r>
            <a:r>
              <a:rPr lang="en-GB" dirty="0"/>
              <a:t> for the purpose of gathering information from respondents.</a:t>
            </a:r>
            <a:endParaRPr lang="en-US" dirty="0"/>
          </a:p>
          <a:p>
            <a:pPr lvl="0"/>
            <a:r>
              <a:rPr lang="en-GB" b="1" dirty="0"/>
              <a:t>Interview</a:t>
            </a:r>
            <a:r>
              <a:rPr lang="en-GB" dirty="0"/>
              <a:t>: face-2-face, telephone, and internet</a:t>
            </a:r>
            <a:endParaRPr lang="en-US" dirty="0"/>
          </a:p>
          <a:p>
            <a:pPr lvl="0"/>
            <a:r>
              <a:rPr lang="en-GB" b="1" dirty="0"/>
              <a:t>Registration</a:t>
            </a:r>
            <a:endParaRPr lang="en-US" dirty="0"/>
          </a:p>
          <a:p>
            <a:pPr lvl="0"/>
            <a:r>
              <a:rPr lang="en-GB" b="1" dirty="0"/>
              <a:t>Published data: </a:t>
            </a:r>
            <a:r>
              <a:rPr lang="en-GB" dirty="0"/>
              <a:t>Federal Office of Statistics (FOS), Research Institutes, Federal Road Safety Corps, etc.</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None/>
            </a:pPr>
            <a:r>
              <a:rPr lang="en-GB" dirty="0"/>
              <a:t>The choice of method of data collection is influenced by the following:</a:t>
            </a:r>
            <a:endParaRPr lang="en-US" dirty="0"/>
          </a:p>
          <a:p>
            <a:pPr lvl="0"/>
            <a:r>
              <a:rPr lang="en-GB" dirty="0"/>
              <a:t>Data collection strategy</a:t>
            </a:r>
            <a:endParaRPr lang="en-US" dirty="0"/>
          </a:p>
          <a:p>
            <a:pPr lvl="0"/>
            <a:r>
              <a:rPr lang="en-GB" dirty="0"/>
              <a:t>Type of variable (discrete/continuous)</a:t>
            </a:r>
            <a:endParaRPr lang="en-US" dirty="0"/>
          </a:p>
          <a:p>
            <a:pPr lvl="0"/>
            <a:r>
              <a:rPr lang="en-GB" dirty="0"/>
              <a:t>Accuracy required</a:t>
            </a:r>
            <a:endParaRPr lang="en-US" dirty="0"/>
          </a:p>
          <a:p>
            <a:pPr lvl="0"/>
            <a:r>
              <a:rPr lang="en-GB" dirty="0"/>
              <a:t>Collection point</a:t>
            </a:r>
            <a:endParaRPr lang="en-US" dirty="0"/>
          </a:p>
          <a:p>
            <a:pPr lvl="0"/>
            <a:r>
              <a:rPr lang="en-GB" dirty="0"/>
              <a:t>Skill of the enumerator</a:t>
            </a:r>
            <a:endParaRPr lang="en-US" dirty="0"/>
          </a:p>
          <a:p>
            <a:pPr lvl="0"/>
            <a:r>
              <a:rPr lang="en-GB" dirty="0"/>
              <a:t>Source of data ( primary/secondary)</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FACTORS INFLUENCING THE COLLECTION OF DATA</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buNone/>
            </a:pPr>
            <a:r>
              <a:rPr lang="en-GB" dirty="0" smtClean="0"/>
              <a:t>Analysis </a:t>
            </a:r>
            <a:r>
              <a:rPr lang="en-GB" dirty="0"/>
              <a:t>of data is made up of the following elements:</a:t>
            </a:r>
            <a:endParaRPr lang="en-US" dirty="0"/>
          </a:p>
          <a:p>
            <a:pPr lvl="0"/>
            <a:r>
              <a:rPr lang="en-GB" dirty="0"/>
              <a:t>Data Preparation</a:t>
            </a:r>
            <a:endParaRPr lang="en-US" dirty="0"/>
          </a:p>
          <a:p>
            <a:pPr lvl="0"/>
            <a:r>
              <a:rPr lang="en-GB" dirty="0"/>
              <a:t>Data Tabulation</a:t>
            </a:r>
            <a:endParaRPr lang="en-US" dirty="0"/>
          </a:p>
          <a:p>
            <a:pPr lvl="0"/>
            <a:r>
              <a:rPr lang="en-GB" dirty="0"/>
              <a:t>Data Presentation </a:t>
            </a:r>
            <a:endParaRPr lang="en-US" dirty="0"/>
          </a:p>
          <a:p>
            <a:pPr lvl="0"/>
            <a:r>
              <a:rPr lang="en-GB" dirty="0"/>
              <a:t>Data Analysis</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DATA ANALYSIS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smtClean="0"/>
              <a:t>Data </a:t>
            </a:r>
            <a:r>
              <a:rPr lang="en-GB" dirty="0"/>
              <a:t>gathered from respondents or other sources of data collection are further processed as a means of preparing them for other stages of analysis. Data preparation includes:</a:t>
            </a:r>
            <a:endParaRPr lang="en-US" dirty="0"/>
          </a:p>
          <a:p>
            <a:pPr lvl="0"/>
            <a:r>
              <a:rPr lang="en-GB" dirty="0"/>
              <a:t>Editing </a:t>
            </a:r>
            <a:endParaRPr lang="en-US" dirty="0"/>
          </a:p>
          <a:p>
            <a:pPr lvl="0"/>
            <a:r>
              <a:rPr lang="en-GB" dirty="0"/>
              <a:t>Coding </a:t>
            </a:r>
            <a:endParaRPr lang="en-US" dirty="0"/>
          </a:p>
          <a:p>
            <a:endParaRPr lang="en-US" dirty="0"/>
          </a:p>
        </p:txBody>
      </p:sp>
      <p:sp>
        <p:nvSpPr>
          <p:cNvPr id="2" name="Title 1"/>
          <p:cNvSpPr>
            <a:spLocks noGrp="1"/>
          </p:cNvSpPr>
          <p:nvPr>
            <p:ph type="title"/>
          </p:nvPr>
        </p:nvSpPr>
        <p:spPr/>
        <p:txBody>
          <a:bodyPr/>
          <a:lstStyle/>
          <a:p>
            <a:r>
              <a:rPr lang="en-GB" b="1" dirty="0" smtClean="0"/>
              <a:t>DATA PREPARATION: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 </a:t>
            </a:r>
            <a:endParaRPr lang="en-US" dirty="0"/>
          </a:p>
          <a:p>
            <a:pPr>
              <a:buNone/>
            </a:pPr>
            <a:r>
              <a:rPr lang="en-GB" dirty="0" smtClean="0"/>
              <a:t> </a:t>
            </a:r>
            <a:r>
              <a:rPr lang="en-GB" dirty="0"/>
              <a:t>This involves the examination of data in order to detect errors that may cause inconsistency if they are used for analysis in their original form. There are two types of editing:</a:t>
            </a:r>
            <a:endParaRPr lang="en-US" dirty="0"/>
          </a:p>
          <a:p>
            <a:r>
              <a:rPr lang="en-GB" b="1" dirty="0"/>
              <a:t>Field editing:</a:t>
            </a:r>
            <a:r>
              <a:rPr lang="en-GB" dirty="0"/>
              <a:t> This is a procedure whereby, the field researcher tries to make his records complete and correct them. During the process of data gathering, the researcher may have written some information in a form intelligible to him alone or make some</a:t>
            </a:r>
            <a:endParaRPr lang="en-US" dirty="0"/>
          </a:p>
        </p:txBody>
      </p:sp>
      <p:sp>
        <p:nvSpPr>
          <p:cNvPr id="2" name="Title 1"/>
          <p:cNvSpPr>
            <a:spLocks noGrp="1"/>
          </p:cNvSpPr>
          <p:nvPr>
            <p:ph type="title"/>
          </p:nvPr>
        </p:nvSpPr>
        <p:spPr/>
        <p:txBody>
          <a:bodyPr>
            <a:normAutofit fontScale="90000"/>
          </a:bodyPr>
          <a:lstStyle/>
          <a:p>
            <a:r>
              <a:rPr lang="en-GB" b="1" dirty="0" smtClean="0"/>
              <a:t>A. Editing</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b="1" dirty="0"/>
              <a:t> </a:t>
            </a:r>
            <a:endParaRPr lang="en-US" dirty="0"/>
          </a:p>
          <a:p>
            <a:pPr lvl="0"/>
            <a:r>
              <a:rPr lang="en-GB" dirty="0"/>
              <a:t>The acquisition of knowledge on its own starts with the acquisition of data. All important decisions in life are based on the information collected on a subject matter. The quality of decisions taken is a function of the adequacy and relevance of the information at our disposal.</a:t>
            </a:r>
            <a:endParaRPr lang="en-US" dirty="0"/>
          </a:p>
        </p:txBody>
      </p:sp>
      <p:sp>
        <p:nvSpPr>
          <p:cNvPr id="2" name="Title 1"/>
          <p:cNvSpPr>
            <a:spLocks noGrp="1"/>
          </p:cNvSpPr>
          <p:nvPr>
            <p:ph type="title"/>
          </p:nvPr>
        </p:nvSpPr>
        <p:spPr/>
        <p:txBody>
          <a:bodyPr>
            <a:normAutofit fontScale="90000"/>
          </a:bodyPr>
          <a:lstStyle/>
          <a:p>
            <a:r>
              <a:rPr lang="en-GB" b="1" dirty="0"/>
              <a:t>INTRODUCTION</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mistakes and omissions in the recording of the information. Therefore, before he submits the records or response to the office, he has to do some field editing.</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b="1" dirty="0"/>
              <a:t>Central editing:</a:t>
            </a:r>
            <a:r>
              <a:rPr lang="en-GB" dirty="0"/>
              <a:t> The objective of central editing is to ensure maximum consistency in the information which might create problems in the analysis and interpretation of the results. There are four possible errors one should look out for; arithmetic/numeric errors, error of transposition, error of inappropriate response, error of omission.</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Most responses in questionnaires are qualitative and analyzing them quantitatively requires their being assigned numerals or some appropriate symbols. Coding enables the researcher group responses into limited number of classes or categories.</a:t>
            </a:r>
            <a:endParaRPr lang="en-US" dirty="0"/>
          </a:p>
        </p:txBody>
      </p:sp>
      <p:sp>
        <p:nvSpPr>
          <p:cNvPr id="2" name="Title 1"/>
          <p:cNvSpPr>
            <a:spLocks noGrp="1"/>
          </p:cNvSpPr>
          <p:nvPr>
            <p:ph type="title"/>
          </p:nvPr>
        </p:nvSpPr>
        <p:spPr/>
        <p:txBody>
          <a:bodyPr>
            <a:normAutofit fontScale="90000"/>
          </a:bodyPr>
          <a:lstStyle/>
          <a:p>
            <a:r>
              <a:rPr lang="en-GB" b="1" dirty="0" smtClean="0"/>
              <a:t>B. Coding</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a:p>
          <a:p>
            <a:pPr>
              <a:buNone/>
            </a:pPr>
            <a:r>
              <a:rPr lang="en-GB" dirty="0" smtClean="0"/>
              <a:t>How </a:t>
            </a:r>
            <a:r>
              <a:rPr lang="en-GB" dirty="0"/>
              <a:t>would you rate the attitude of FRSC staff to work? </a:t>
            </a:r>
            <a:endParaRPr lang="en-US" dirty="0"/>
          </a:p>
          <a:p>
            <a:r>
              <a:rPr lang="en-GB" sz="2000" b="1" dirty="0" smtClean="0"/>
              <a:t>Very Good     Good</a:t>
            </a:r>
            <a:r>
              <a:rPr lang="en-GB" sz="2000" b="1" dirty="0"/>
              <a:t>	</a:t>
            </a:r>
            <a:r>
              <a:rPr lang="en-GB" sz="2000" b="1" dirty="0" smtClean="0"/>
              <a:t>  Fair</a:t>
            </a:r>
            <a:r>
              <a:rPr lang="en-GB" sz="2000" b="1" dirty="0"/>
              <a:t>	</a:t>
            </a:r>
            <a:r>
              <a:rPr lang="en-GB" sz="2000" b="1" dirty="0" smtClean="0"/>
              <a:t>Poor    Very </a:t>
            </a:r>
            <a:r>
              <a:rPr lang="en-GB" sz="2000" b="1" dirty="0"/>
              <a:t>Poor</a:t>
            </a:r>
            <a:endParaRPr lang="en-US" sz="2000" dirty="0"/>
          </a:p>
          <a:p>
            <a:r>
              <a:rPr lang="en-GB" sz="2000" b="1" dirty="0"/>
              <a:t>	</a:t>
            </a:r>
            <a:r>
              <a:rPr lang="en-GB" sz="2000" b="1" dirty="0" smtClean="0"/>
              <a:t> 1              2                 </a:t>
            </a:r>
            <a:r>
              <a:rPr lang="en-GB" sz="2000" b="1" dirty="0"/>
              <a:t>3	</a:t>
            </a:r>
            <a:r>
              <a:rPr lang="en-GB" sz="2000" b="1" dirty="0" smtClean="0"/>
              <a:t>   4              5       </a:t>
            </a:r>
            <a:r>
              <a:rPr lang="en-GB" sz="2000" b="1" dirty="0"/>
              <a:t>		</a:t>
            </a:r>
            <a:endParaRPr lang="en-US" sz="2000" dirty="0"/>
          </a:p>
        </p:txBody>
      </p:sp>
      <p:sp>
        <p:nvSpPr>
          <p:cNvPr id="2" name="Title 1"/>
          <p:cNvSpPr>
            <a:spLocks noGrp="1"/>
          </p:cNvSpPr>
          <p:nvPr>
            <p:ph type="title"/>
          </p:nvPr>
        </p:nvSpPr>
        <p:spPr/>
        <p:txBody>
          <a:bodyPr>
            <a:normAutofit fontScale="90000"/>
          </a:bodyPr>
          <a:lstStyle/>
          <a:p>
            <a:r>
              <a:rPr lang="en-GB" b="1" dirty="0" smtClean="0"/>
              <a:t>Example: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dirty="0" smtClean="0"/>
              <a:t> This is a </a:t>
            </a:r>
            <a:r>
              <a:rPr lang="en-GB" b="1" dirty="0" smtClean="0"/>
              <a:t>Quantitative Type Question (or Closed Ended Question) </a:t>
            </a:r>
            <a:r>
              <a:rPr lang="en-GB" dirty="0" smtClean="0"/>
              <a:t>called the </a:t>
            </a:r>
            <a:r>
              <a:rPr lang="en-GB" b="1" dirty="0" smtClean="0"/>
              <a:t>Rating Scale. </a:t>
            </a:r>
            <a:r>
              <a:rPr lang="en-GB" dirty="0" smtClean="0"/>
              <a:t>It is one of the most commonly used methods in management research, and is particularly useful for measuring affective issues such as attitude.</a:t>
            </a:r>
            <a:endParaRPr lang="en-US" dirty="0" smtClean="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dirty="0" smtClean="0"/>
              <a:t>Tabulation </a:t>
            </a:r>
            <a:r>
              <a:rPr lang="en-GB" dirty="0"/>
              <a:t>is the process of treating data for further analysis by the use of tables. It can be done by computer or manually.</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 DATA TABULATION</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a:p>
          <a:p>
            <a:pPr>
              <a:buNone/>
            </a:pPr>
            <a:r>
              <a:rPr lang="en-GB" dirty="0" smtClean="0"/>
              <a:t> </a:t>
            </a:r>
            <a:r>
              <a:rPr lang="en-GB" dirty="0"/>
              <a:t>The software commonly used in computer analysis of data are SPSS (Statistical Package for Social Sciences), Microsoft Excel, etc.</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b="1" dirty="0" smtClean="0"/>
              <a:t> </a:t>
            </a:r>
            <a:endParaRPr lang="en-US" dirty="0"/>
          </a:p>
          <a:p>
            <a:pPr>
              <a:buNone/>
            </a:pPr>
            <a:r>
              <a:rPr lang="en-GB" dirty="0" smtClean="0"/>
              <a:t>Data </a:t>
            </a:r>
            <a:r>
              <a:rPr lang="en-GB" dirty="0"/>
              <a:t>can be presented using Graphs (Bar, Pie, Pareto charts, etc), Ratios, Word description etc.</a:t>
            </a:r>
            <a:endParaRPr lang="en-US" dirty="0"/>
          </a:p>
          <a:p>
            <a:endParaRPr lang="en-US" dirty="0"/>
          </a:p>
        </p:txBody>
      </p:sp>
      <p:sp>
        <p:nvSpPr>
          <p:cNvPr id="2" name="Title 1"/>
          <p:cNvSpPr>
            <a:spLocks noGrp="1"/>
          </p:cNvSpPr>
          <p:nvPr>
            <p:ph type="title"/>
          </p:nvPr>
        </p:nvSpPr>
        <p:spPr/>
        <p:txBody>
          <a:bodyPr/>
          <a:lstStyle/>
          <a:p>
            <a:r>
              <a:rPr lang="en-GB" b="1" dirty="0" smtClean="0"/>
              <a:t>DATA PRESENTATION</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 </a:t>
            </a:r>
            <a:r>
              <a:rPr lang="en-GB" dirty="0"/>
              <a:t>In order to use data for the objective of research, the data has to be reduced to manageable dimension. There are two types of data analysis:</a:t>
            </a:r>
            <a:endParaRPr lang="en-US" dirty="0"/>
          </a:p>
          <a:p>
            <a:pPr lvl="0"/>
            <a:r>
              <a:rPr lang="en-GB" dirty="0"/>
              <a:t>Descriptive analysis</a:t>
            </a:r>
            <a:endParaRPr lang="en-US" dirty="0"/>
          </a:p>
          <a:p>
            <a:pPr lvl="0"/>
            <a:r>
              <a:rPr lang="en-GB" dirty="0"/>
              <a:t>Causal analysis</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 DATA ANALYSIS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b="1" dirty="0"/>
              <a:t>Descriptive Analysis: </a:t>
            </a:r>
            <a:r>
              <a:rPr lang="en-GB" dirty="0"/>
              <a:t>This deal with the study of the distribution of the variables such as; the profiles of respondents, staff, organizations etc. Descriptive analysis may either be </a:t>
            </a:r>
            <a:r>
              <a:rPr lang="en-GB" b="1" dirty="0"/>
              <a:t>Quantitative  or Qualitative</a:t>
            </a:r>
            <a:endParaRPr lang="en-US" dirty="0"/>
          </a:p>
          <a:p>
            <a:r>
              <a:rPr lang="en-GB" b="1" dirty="0"/>
              <a:t>Quantitative Descriptive Analysis </a:t>
            </a:r>
            <a:r>
              <a:rPr lang="en-GB" dirty="0"/>
              <a:t>is used to summarize a mass of information or data which includes frequency distribution, measures of central </a:t>
            </a:r>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The aim of this lecture is to acquaint participants with the importance of data-gathering and its utilization in the Federal Road Safety Corps.</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AIM</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FontTx/>
              <a:buChar char="•"/>
            </a:pPr>
            <a:r>
              <a:rPr kumimoji="0" lang="en-GB"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tendency (mean, median and mode) and measures of dispersion.</a:t>
            </a: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lvl="0" indent="0" eaLnBrk="0" fontAlgn="base" hangingPunct="0">
              <a:spcBef>
                <a:spcPct val="0"/>
              </a:spcBef>
              <a:spcAft>
                <a:spcPct val="0"/>
              </a:spcAft>
              <a:buFontTx/>
              <a:buChar char="•"/>
            </a:pPr>
            <a:r>
              <a:rPr kumimoji="0" lang="en-GB"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Qualitative Descriptive Analysis </a:t>
            </a:r>
            <a:r>
              <a:rPr kumimoji="0" lang="en-GB"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is used to verbally summarize the data or information generated in the research.</a:t>
            </a:r>
          </a:p>
          <a:p>
            <a:pPr marL="0" lvl="0" indent="0" eaLnBrk="0" fontAlgn="base" hangingPunct="0">
              <a:spcBef>
                <a:spcPct val="0"/>
              </a:spcBef>
              <a:spcAft>
                <a:spcPct val="0"/>
              </a:spcAft>
              <a:buNone/>
            </a:pPr>
            <a:r>
              <a:rPr kumimoji="0" lang="en-GB"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For example, O/C drill may choose to summarize the data on the participation of officers during the last Officers Refresher Course organized by school Of </a:t>
            </a:r>
            <a:endParaRPr kumimoji="0" lang="en-GB"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dirty="0" smtClean="0"/>
              <a:t>tendency (mean, median and mode) and measures of dispersion.</a:t>
            </a:r>
            <a:endParaRPr lang="en-US" dirty="0" smtClean="0"/>
          </a:p>
          <a:p>
            <a:pPr lvl="0"/>
            <a:r>
              <a:rPr lang="en-GB" b="1" dirty="0" smtClean="0"/>
              <a:t>Qualitative Descriptive Analysis </a:t>
            </a:r>
            <a:r>
              <a:rPr lang="en-GB" dirty="0" smtClean="0"/>
              <a:t>is used to verbally summarize the data or information generated in the research.</a:t>
            </a:r>
            <a:endParaRPr lang="en-US" dirty="0" smtClean="0"/>
          </a:p>
          <a:p>
            <a:r>
              <a:rPr lang="en-GB" dirty="0" smtClean="0"/>
              <a:t>For example, O/C drill may choose to summarize the data on the participation of officers during the last Officers Refresher Course organized by school Of </a:t>
            </a:r>
            <a:endParaRPr lang="en-US" dirty="0" smtClean="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Physical And Regimental Studies FRSC Academy </a:t>
            </a:r>
            <a:r>
              <a:rPr lang="en-GB" dirty="0" err="1"/>
              <a:t>Jos</a:t>
            </a:r>
            <a:r>
              <a:rPr lang="en-GB" dirty="0"/>
              <a:t> by simply stating without any tables, that out of all the two ranks (ARC and DRC) that participated in the training, 99% were ARCs.</a:t>
            </a:r>
            <a:endParaRPr lang="en-US" dirty="0"/>
          </a:p>
          <a:p>
            <a:r>
              <a:rPr lang="en-GB" dirty="0"/>
              <a:t>This is a descriptive verbal analysis using some quantitative information and can also be done using qualitative information by merely stating that </a:t>
            </a:r>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majority of the participants were ARCs. This certainly, is not a very neat way of analyzing data.</a:t>
            </a:r>
            <a:endParaRPr lang="en-US" dirty="0"/>
          </a:p>
          <a:p>
            <a:pPr lvl="0"/>
            <a:r>
              <a:rPr lang="en-GB" b="1" dirty="0"/>
              <a:t>Causal Analysis: </a:t>
            </a:r>
            <a:r>
              <a:rPr lang="en-GB" dirty="0"/>
              <a:t>This deals with the study of factors that are responsible for producing most of the problems.</a:t>
            </a:r>
            <a:endParaRPr lang="en-US" dirty="0"/>
          </a:p>
          <a:p>
            <a:r>
              <a:rPr lang="en-GB" b="1" dirty="0"/>
              <a:t>Pareto Analysis: </a:t>
            </a:r>
            <a:r>
              <a:rPr lang="en-GB" dirty="0"/>
              <a:t>The principle states that only a “vital few” factors are responsible for producing most of the problem. It is useful in quality control (</a:t>
            </a:r>
            <a:r>
              <a:rPr lang="en-GB" dirty="0" err="1"/>
              <a:t>i.e.The</a:t>
            </a:r>
            <a:r>
              <a:rPr lang="en-GB" dirty="0"/>
              <a:t> use of Pareto charts helps to identify areas </a:t>
            </a:r>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that need to be corrected and efforts will be made to correct those defects that account for the largest percentage).</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19</a:t>
            </a:r>
            <a:r>
              <a:rPr lang="en-GB" dirty="0"/>
              <a:t>. Data interpretation is the explanation of the associations and relationships found in the data. Having gathered the data through the different means of data collection, analyzed them manually or through the use of computer, the researcher has the responsibility at this point to use the results of the analysis to answer research questions or hypothesis </a:t>
            </a:r>
            <a:r>
              <a:rPr lang="en-GB" dirty="0" err="1" smtClean="0"/>
              <a:t>formulated.Conclusion</a:t>
            </a:r>
            <a:r>
              <a:rPr lang="en-GB" dirty="0" smtClean="0"/>
              <a:t> </a:t>
            </a:r>
            <a:r>
              <a:rPr lang="en-GB" dirty="0"/>
              <a:t>will be deduced from the findings which must be relevant to the findings.</a:t>
            </a:r>
            <a:endParaRPr lang="en-US" dirty="0"/>
          </a:p>
        </p:txBody>
      </p:sp>
      <p:sp>
        <p:nvSpPr>
          <p:cNvPr id="2" name="Title 1"/>
          <p:cNvSpPr>
            <a:spLocks noGrp="1"/>
          </p:cNvSpPr>
          <p:nvPr>
            <p:ph type="title"/>
          </p:nvPr>
        </p:nvSpPr>
        <p:spPr/>
        <p:txBody>
          <a:bodyPr>
            <a:normAutofit fontScale="90000"/>
          </a:bodyPr>
          <a:lstStyle/>
          <a:p>
            <a:r>
              <a:rPr lang="en-GB" b="1" dirty="0" smtClean="0"/>
              <a:t>INTERPRETATION OF DATA</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endParaRPr lang="en-GB" b="1" dirty="0" smtClean="0"/>
          </a:p>
          <a:p>
            <a:pPr lvl="0"/>
            <a:r>
              <a:rPr lang="en-GB" b="1" dirty="0" smtClean="0"/>
              <a:t>ROAD </a:t>
            </a:r>
            <a:r>
              <a:rPr lang="en-GB" b="1" dirty="0"/>
              <a:t>CRASH DATA</a:t>
            </a:r>
            <a:r>
              <a:rPr lang="en-GB" dirty="0"/>
              <a:t>: data  from road crash is collected through the following ways: </a:t>
            </a:r>
            <a:endParaRPr lang="en-US" dirty="0"/>
          </a:p>
          <a:p>
            <a:r>
              <a:rPr lang="en-GB" dirty="0" err="1"/>
              <a:t>i</a:t>
            </a:r>
            <a:r>
              <a:rPr lang="en-GB" dirty="0"/>
              <a:t>. Scene of the crash</a:t>
            </a:r>
            <a:endParaRPr lang="en-US" dirty="0"/>
          </a:p>
          <a:p>
            <a:r>
              <a:rPr lang="en-GB" dirty="0"/>
              <a:t>ii. Hospital information</a:t>
            </a:r>
            <a:endParaRPr lang="en-US" dirty="0"/>
          </a:p>
          <a:p>
            <a:r>
              <a:rPr lang="en-GB" dirty="0" smtClean="0"/>
              <a:t>iii</a:t>
            </a:r>
            <a:r>
              <a:rPr lang="en-GB" dirty="0"/>
              <a:t>. Police </a:t>
            </a:r>
            <a:r>
              <a:rPr lang="en-GB" dirty="0" smtClean="0"/>
              <a:t>information</a:t>
            </a:r>
            <a:r>
              <a:rPr lang="en-GB" dirty="0"/>
              <a:t> </a:t>
            </a:r>
            <a:endParaRPr lang="en-US" dirty="0"/>
          </a:p>
          <a:p>
            <a:r>
              <a:rPr lang="en-GB" dirty="0"/>
              <a:t>iv. Eye witness account</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SOURCE AND UTILIZATION OF DATA IN FRSC</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endParaRPr lang="en-US" dirty="0"/>
          </a:p>
          <a:p>
            <a:pPr>
              <a:buNone/>
            </a:pPr>
            <a:r>
              <a:rPr lang="en-GB" dirty="0" smtClean="0"/>
              <a:t> </a:t>
            </a:r>
            <a:r>
              <a:rPr lang="en-GB" dirty="0"/>
              <a:t>Details of crash such as the route, vehicle type, vehicle registration number, number of passengers, cause of crash, casualty details (no of persons killed and no of persons injured), and gender of accident victims are recorded inside the accident report book found in various commands. With these data, crashes can be analyzed and proper decisions will be taken to forestall further occurrence.</a:t>
            </a:r>
            <a:endParaRPr lang="en-US" dirty="0"/>
          </a:p>
          <a:p>
            <a:endParaRPr lang="en-US" dirty="0"/>
          </a:p>
        </p:txBody>
      </p:sp>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smtClean="0"/>
              <a:t>Data </a:t>
            </a:r>
            <a:r>
              <a:rPr lang="en-GB" dirty="0"/>
              <a:t>of different categories of vehicle are collected and analyzed which helps to effectively plan and monitor vehicular density along a particular road.</a:t>
            </a:r>
            <a:endParaRPr lang="en-US" dirty="0"/>
          </a:p>
          <a:p>
            <a:endParaRPr lang="en-US" dirty="0"/>
          </a:p>
        </p:txBody>
      </p:sp>
      <p:sp>
        <p:nvSpPr>
          <p:cNvPr id="2" name="Title 1"/>
          <p:cNvSpPr>
            <a:spLocks noGrp="1"/>
          </p:cNvSpPr>
          <p:nvPr>
            <p:ph type="title"/>
          </p:nvPr>
        </p:nvSpPr>
        <p:spPr/>
        <p:txBody>
          <a:bodyPr/>
          <a:lstStyle/>
          <a:p>
            <a:r>
              <a:rPr lang="en-GB" b="1" dirty="0" smtClean="0"/>
              <a:t>TRAFFIC COUNT DATA</a:t>
            </a:r>
            <a:r>
              <a:rPr lang="en-GB" dirty="0" smtClean="0"/>
              <a:t>:</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smtClean="0"/>
              <a:t>These </a:t>
            </a:r>
            <a:r>
              <a:rPr lang="en-GB" dirty="0"/>
              <a:t>data are collected during patrol and are recorded daily in the offenders’ registers which are found in the duty offices of all commands.</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ROAD TRAFFIC OFFENCES DATA</a:t>
            </a:r>
            <a:r>
              <a:rPr lang="en-GB"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At the end of this lecture, participants should be able to:</a:t>
            </a:r>
            <a:endParaRPr lang="en-US" dirty="0"/>
          </a:p>
          <a:p>
            <a:pPr lvl="0"/>
            <a:r>
              <a:rPr lang="en-GB" dirty="0"/>
              <a:t>State the classification of data</a:t>
            </a:r>
            <a:endParaRPr lang="en-US" dirty="0"/>
          </a:p>
          <a:p>
            <a:pPr lvl="0"/>
            <a:r>
              <a:rPr lang="en-GB" dirty="0"/>
              <a:t>Mention methods of data collection</a:t>
            </a:r>
            <a:endParaRPr lang="en-US" dirty="0"/>
          </a:p>
          <a:p>
            <a:pPr lvl="0"/>
            <a:r>
              <a:rPr lang="en-GB" dirty="0"/>
              <a:t>List the factors influencing data collection</a:t>
            </a:r>
            <a:endParaRPr lang="en-US" dirty="0"/>
          </a:p>
          <a:p>
            <a:pPr lvl="0"/>
            <a:r>
              <a:rPr lang="en-GB" dirty="0"/>
              <a:t>Itemize the sources and utilization of data in FRSC</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OBJECTIVES</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buNone/>
            </a:pPr>
            <a:r>
              <a:rPr lang="en-GB" b="1" dirty="0" smtClean="0"/>
              <a:t>OFFENCE</a:t>
            </a:r>
            <a:endParaRPr lang="en-US" dirty="0"/>
          </a:p>
          <a:p>
            <a:pPr>
              <a:buNone/>
            </a:pPr>
            <a:r>
              <a:rPr lang="en-GB" b="1" dirty="0" smtClean="0"/>
              <a:t>FORMAT OF NOTICE OF OFFENCE SHEET</a:t>
            </a:r>
            <a:endParaRPr lang="en-US" dirty="0" smtClean="0"/>
          </a:p>
          <a:p>
            <a:pPr>
              <a:buNone/>
            </a:pPr>
            <a:r>
              <a:rPr lang="en-GB" b="1" dirty="0" smtClean="0"/>
              <a:t> </a:t>
            </a:r>
            <a:endParaRPr lang="en-US" dirty="0" smtClean="0"/>
          </a:p>
          <a:p>
            <a:r>
              <a:rPr lang="en-GB" b="1" dirty="0" smtClean="0"/>
              <a:t>OFFENCES</a:t>
            </a:r>
            <a:r>
              <a:rPr lang="en-US" dirty="0" smtClean="0"/>
              <a:t>                                             </a:t>
            </a:r>
            <a:r>
              <a:rPr lang="en-GB" b="1" dirty="0" smtClean="0"/>
              <a:t>CODE  POINTS</a:t>
            </a:r>
            <a:r>
              <a:rPr lang="en-US" dirty="0" smtClean="0"/>
              <a:t>   </a:t>
            </a:r>
            <a:r>
              <a:rPr lang="en-GB" b="1" dirty="0" smtClean="0"/>
              <a:t>PENALTY</a:t>
            </a:r>
          </a:p>
          <a:p>
            <a:endParaRPr lang="en-US" dirty="0" smtClean="0"/>
          </a:p>
          <a:p>
            <a:r>
              <a:rPr lang="en-GB" dirty="0" smtClean="0"/>
              <a:t>Assaulting a Marshal on duty</a:t>
            </a:r>
            <a:r>
              <a:rPr lang="en-US" dirty="0" smtClean="0"/>
              <a:t>                      </a:t>
            </a:r>
            <a:r>
              <a:rPr lang="en-GB" dirty="0" smtClean="0"/>
              <a:t>AMD</a:t>
            </a:r>
            <a:r>
              <a:rPr lang="en-US" dirty="0" smtClean="0"/>
              <a:t>     </a:t>
            </a:r>
            <a:r>
              <a:rPr lang="en-GB" dirty="0" smtClean="0"/>
              <a:t>3       10,000</a:t>
            </a:r>
            <a:endParaRPr lang="en-US" dirty="0" smtClean="0"/>
          </a:p>
          <a:p>
            <a:pPr>
              <a:buNone/>
            </a:pPr>
            <a:endParaRPr lang="en-US" dirty="0" smtClean="0"/>
          </a:p>
          <a:p>
            <a:r>
              <a:rPr lang="en-GB" dirty="0" smtClean="0"/>
              <a:t>Attempting to corrupt a Marshal on duty    </a:t>
            </a:r>
            <a:r>
              <a:rPr lang="en-US" dirty="0" smtClean="0"/>
              <a:t> </a:t>
            </a:r>
            <a:r>
              <a:rPr lang="en-GB" smtClean="0"/>
              <a:t>ACS</a:t>
            </a:r>
            <a:r>
              <a:rPr lang="en-US" smtClean="0"/>
              <a:t>     </a:t>
            </a:r>
            <a:r>
              <a:rPr lang="en-GB" dirty="0" smtClean="0"/>
              <a:t>3</a:t>
            </a:r>
            <a:r>
              <a:rPr lang="en-US" dirty="0" smtClean="0"/>
              <a:t>     </a:t>
            </a:r>
            <a:r>
              <a:rPr lang="en-GB" dirty="0" smtClean="0"/>
              <a:t>10,000</a:t>
            </a:r>
            <a:endParaRPr lang="en-US" dirty="0" smtClean="0"/>
          </a:p>
          <a:p>
            <a:pPr>
              <a:buNone/>
            </a:pPr>
            <a:endParaRPr lang="en-US" dirty="0" smtClean="0"/>
          </a:p>
          <a:p>
            <a:r>
              <a:rPr lang="en-GB" dirty="0" smtClean="0"/>
              <a:t>Road signs violation</a:t>
            </a:r>
            <a:r>
              <a:rPr lang="en-US" dirty="0" smtClean="0"/>
              <a:t>                                      </a:t>
            </a:r>
            <a:r>
              <a:rPr lang="en-GB" dirty="0" smtClean="0"/>
              <a:t>RSV</a:t>
            </a:r>
            <a:r>
              <a:rPr lang="en-US" dirty="0" smtClean="0"/>
              <a:t>       </a:t>
            </a:r>
            <a:r>
              <a:rPr lang="en-GB" dirty="0" smtClean="0"/>
              <a:t>2</a:t>
            </a:r>
            <a:r>
              <a:rPr lang="en-US" dirty="0" smtClean="0"/>
              <a:t>      </a:t>
            </a:r>
            <a:r>
              <a:rPr lang="en-GB" dirty="0" smtClean="0"/>
              <a:t>3,000</a:t>
            </a:r>
            <a:endParaRPr lang="en-US" dirty="0" smtClean="0"/>
          </a:p>
          <a:p>
            <a:pPr>
              <a:buNone/>
            </a:pPr>
            <a:endParaRPr lang="en-US" dirty="0" smtClean="0"/>
          </a:p>
          <a:p>
            <a:r>
              <a:rPr lang="en-GB" dirty="0" smtClean="0"/>
              <a:t>Construction area speed limit violation</a:t>
            </a:r>
            <a:r>
              <a:rPr lang="en-US" dirty="0" smtClean="0"/>
              <a:t>          </a:t>
            </a:r>
            <a:r>
              <a:rPr lang="en-GB" dirty="0" smtClean="0"/>
              <a:t>CASV</a:t>
            </a:r>
            <a:r>
              <a:rPr lang="en-US" dirty="0" smtClean="0"/>
              <a:t>     </a:t>
            </a:r>
            <a:r>
              <a:rPr lang="en-GB" dirty="0" smtClean="0"/>
              <a:t>2</a:t>
            </a:r>
            <a:r>
              <a:rPr lang="en-US" dirty="0" smtClean="0"/>
              <a:t>    </a:t>
            </a:r>
            <a:r>
              <a:rPr lang="en-GB" dirty="0" smtClean="0"/>
              <a:t>3,000</a:t>
            </a:r>
            <a:endParaRPr lang="en-US" dirty="0" smtClean="0"/>
          </a:p>
          <a:p>
            <a:endParaRPr lang="en-US" dirty="0"/>
          </a:p>
        </p:txBody>
      </p:sp>
      <p:sp>
        <p:nvSpPr>
          <p:cNvPr id="2" name="Title 1"/>
          <p:cNvSpPr>
            <a:spLocks noGrp="1"/>
          </p:cNvSpPr>
          <p:nvPr>
            <p:ph type="title"/>
          </p:nvPr>
        </p:nvSpPr>
        <p:spPr/>
        <p:txBody>
          <a:bodyPr>
            <a:normAutofit fontScale="90000"/>
          </a:bodyPr>
          <a:lstStyle/>
          <a:p>
            <a:r>
              <a:rPr lang="en-GB" b="1" dirty="0" smtClean="0"/>
              <a:t>FORMAT OF NOTICE OF OFFENCE SHEET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21. Traffic offences carry penalty points against offenders’ license in addition to the prescribed fines. These points are cumulative and 21 cumulative point leads to an endorsement of the offenders’ license (this means that the details of the offences is written on the offenders drivers’ license). After 5 of such endorsement, a drivers license stands suspended.</a:t>
            </a:r>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dirty="0" smtClean="0"/>
              <a:t>This </a:t>
            </a:r>
            <a:r>
              <a:rPr lang="en-GB" dirty="0"/>
              <a:t>is a way of effectively utilizing data collected from Road traffic offence as that would go a long way in curbing Road Traffic crash on our road.</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This </a:t>
            </a:r>
            <a:r>
              <a:rPr lang="en-GB" dirty="0"/>
              <a:t>is the technology of using unique human features such as finger prints, eyes, the face, DNAs, signatures etc for the purpose of recognizing and verifying peoples identity.</a:t>
            </a:r>
            <a:endParaRPr lang="en-US" dirty="0"/>
          </a:p>
        </p:txBody>
      </p:sp>
      <p:sp>
        <p:nvSpPr>
          <p:cNvPr id="2" name="Title 1"/>
          <p:cNvSpPr>
            <a:spLocks noGrp="1"/>
          </p:cNvSpPr>
          <p:nvPr>
            <p:ph type="title"/>
          </p:nvPr>
        </p:nvSpPr>
        <p:spPr/>
        <p:txBody>
          <a:bodyPr/>
          <a:lstStyle/>
          <a:p>
            <a:r>
              <a:rPr lang="en-GB" dirty="0" smtClean="0"/>
              <a:t> </a:t>
            </a:r>
            <a:r>
              <a:rPr lang="en-GB" b="1" dirty="0" smtClean="0"/>
              <a:t>BIOMETRIC DATA</a:t>
            </a:r>
            <a:r>
              <a:rPr lang="en-GB" dirty="0" smtClean="0"/>
              <a:t>:</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rcRect/>
          <a:stretch>
            <a:fillRect/>
          </a:stretch>
        </p:blipFill>
        <p:spPr bwMode="auto">
          <a:xfrm>
            <a:off x="1981200" y="1524000"/>
            <a:ext cx="4731300" cy="3886200"/>
          </a:xfrm>
          <a:prstGeom prst="rect">
            <a:avLst/>
          </a:prstGeom>
          <a:noFill/>
          <a:ln w="9525">
            <a:noFill/>
            <a:miter lim="800000"/>
            <a:headEnd/>
            <a:tailEnd/>
          </a:ln>
        </p:spPr>
      </p:pic>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GB" dirty="0" smtClean="0"/>
              <a:t> </a:t>
            </a:r>
            <a:r>
              <a:rPr lang="en-GB" dirty="0"/>
              <a:t>In 2008, FRSC commissioned a review of the driver’s license scheme and the findings from these review showed that:</a:t>
            </a:r>
            <a:endParaRPr lang="en-US" dirty="0"/>
          </a:p>
          <a:p>
            <a:pPr>
              <a:buNone/>
            </a:pPr>
            <a:r>
              <a:rPr lang="en-GB" dirty="0" smtClean="0"/>
              <a:t>I.  </a:t>
            </a:r>
            <a:r>
              <a:rPr lang="en-GB" dirty="0"/>
              <a:t>Significant number of licenses were forged</a:t>
            </a:r>
            <a:endParaRPr lang="en-US" dirty="0"/>
          </a:p>
          <a:p>
            <a:pPr>
              <a:buNone/>
            </a:pPr>
            <a:r>
              <a:rPr lang="en-GB" dirty="0" smtClean="0"/>
              <a:t>Ii.  </a:t>
            </a:r>
            <a:r>
              <a:rPr lang="en-GB" dirty="0"/>
              <a:t>There were possibilities of obtaining license under different identities.</a:t>
            </a:r>
            <a:endParaRPr lang="en-US" dirty="0"/>
          </a:p>
          <a:p>
            <a:pPr>
              <a:buNone/>
            </a:pPr>
            <a:r>
              <a:rPr lang="en-GB" dirty="0"/>
              <a:t>iii</a:t>
            </a:r>
            <a:r>
              <a:rPr lang="en-GB" dirty="0" smtClean="0"/>
              <a:t>.  </a:t>
            </a:r>
            <a:r>
              <a:rPr lang="en-GB" dirty="0"/>
              <a:t>Inability to track drivers’ license from training to license issuance.</a:t>
            </a:r>
            <a:endParaRPr lang="en-US" dirty="0"/>
          </a:p>
          <a:p>
            <a:pPr>
              <a:buNone/>
            </a:pPr>
            <a:r>
              <a:rPr lang="en-GB" dirty="0" smtClean="0"/>
              <a:t>iv</a:t>
            </a:r>
            <a:r>
              <a:rPr lang="en-GB" dirty="0"/>
              <a:t>. </a:t>
            </a:r>
            <a:r>
              <a:rPr lang="en-GB" dirty="0" smtClean="0"/>
              <a:t> Inability </a:t>
            </a:r>
            <a:r>
              <a:rPr lang="en-GB" dirty="0"/>
              <a:t>to effectively monitor drivers’ </a:t>
            </a:r>
            <a:r>
              <a:rPr lang="en-GB" dirty="0" smtClean="0"/>
              <a:t>   performance </a:t>
            </a:r>
            <a:r>
              <a:rPr lang="en-GB" dirty="0"/>
              <a:t>after license issuance.</a:t>
            </a:r>
            <a:endParaRPr lang="en-US" dirty="0"/>
          </a:p>
          <a:p>
            <a:endParaRPr lang="en-US" dirty="0"/>
          </a:p>
        </p:txBody>
      </p:sp>
      <p:sp>
        <p:nvSpPr>
          <p:cNvPr id="2" name="Title 1"/>
          <p:cNvSpPr>
            <a:spLocks noGrp="1"/>
          </p:cNvSpPr>
          <p:nvPr>
            <p:ph type="title"/>
          </p:nvPr>
        </p:nvSpPr>
        <p:spPr/>
        <p:txBody>
          <a:bodyPr/>
          <a:lstStyle/>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24. To this effect, data collected through biometrics is effectively used to combat crimes.</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cstate="print"/>
          <a:stretch>
            <a:fillRect/>
          </a:stretch>
        </p:blipFill>
        <p:spPr bwMode="auto">
          <a:xfrm>
            <a:off x="2020499" y="2019494"/>
            <a:ext cx="5103001" cy="3449250"/>
          </a:xfrm>
          <a:prstGeom prst="rect">
            <a:avLst/>
          </a:prstGeom>
          <a:noFill/>
          <a:ln w="9525">
            <a:noFill/>
            <a:miter lim="800000"/>
            <a:headEnd/>
            <a:tailEnd/>
          </a:ln>
        </p:spPr>
      </p:pic>
      <p:sp>
        <p:nvSpPr>
          <p:cNvPr id="2" name="Title 1"/>
          <p:cNvSpPr>
            <a:spLocks noGrp="1"/>
          </p:cNvSpPr>
          <p:nvPr>
            <p:ph type="title"/>
          </p:nvPr>
        </p:nvSpPr>
        <p:spPr/>
        <p:txBody>
          <a:bodyPr>
            <a:normAutofit fontScale="90000"/>
          </a:bodyPr>
          <a:lstStyle/>
          <a:p>
            <a:r>
              <a:rPr lang="en-GB" dirty="0"/>
              <a:t> </a:t>
            </a:r>
            <a:r>
              <a:rPr lang="en-US" dirty="0"/>
              <a:t/>
            </a:r>
            <a:br>
              <a:rPr lang="en-US" dirty="0"/>
            </a:br>
            <a:r>
              <a:rPr lang="en-GB" b="1" dirty="0"/>
              <a:t>The New Drivers License </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dirty="0" smtClean="0"/>
              <a:t> </a:t>
            </a:r>
            <a:r>
              <a:rPr lang="en-GB" dirty="0"/>
              <a:t>The ongoing new drivers’ license and vehicle identification scheme was introduced to create a reliable database and also ensure national security. The new robust and comprehensive database will ensure that crimes committed with vehicles can be tracked, insiders abuses are curbed, revenue losses are eliminated and, the integrity of the scheme will be enhanced.</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 </a:t>
            </a:r>
            <a:r>
              <a:rPr lang="en-GB" dirty="0"/>
              <a:t>Motor Vehicle Administration (MVA) is saddled with the responsibility of data collection on motor vehicles nationwide. </a:t>
            </a:r>
            <a:endParaRPr lang="en-US" dirty="0"/>
          </a:p>
          <a:p>
            <a:r>
              <a:rPr lang="en-GB" dirty="0" smtClean="0"/>
              <a:t> </a:t>
            </a:r>
            <a:r>
              <a:rPr lang="en-GB" dirty="0"/>
              <a:t>The Central Data Bank (CDB) now Information Technology Centre (ITC) collates, stores and analyzes all information on Motor Vehicle Administration. Information collected on motor vehicles is sent to ITC on monthly basis. If information is needed about a particular vehicle or a driver, it can be collected from ITC.</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GB" dirty="0"/>
              <a:t>Data is a collection of facts, such as numbers or measurements and the word data means information. Strictly speaking, the word “data” is in the plural (the singular form is “datum”). However, the word is often used as if it is a singular noun.</a:t>
            </a:r>
            <a:endParaRPr lang="en-US" dirty="0"/>
          </a:p>
          <a:p>
            <a:pPr lvl="0"/>
            <a:r>
              <a:rPr lang="en-GB" dirty="0"/>
              <a:t>So we commonly say "the data </a:t>
            </a:r>
            <a:r>
              <a:rPr lang="en-GB" b="1" dirty="0"/>
              <a:t>is</a:t>
            </a:r>
            <a:r>
              <a:rPr lang="en-GB" dirty="0"/>
              <a:t> available" rather than the more correct way "the data </a:t>
            </a:r>
            <a:r>
              <a:rPr lang="en-GB" b="1" dirty="0"/>
              <a:t>are</a:t>
            </a:r>
            <a:r>
              <a:rPr lang="en-GB" dirty="0"/>
              <a:t> available".</a:t>
            </a:r>
            <a:endParaRPr lang="en-US" dirty="0"/>
          </a:p>
          <a:p>
            <a:endParaRPr lang="en-US" dirty="0"/>
          </a:p>
        </p:txBody>
      </p:sp>
      <p:sp>
        <p:nvSpPr>
          <p:cNvPr id="2" name="Title 1"/>
          <p:cNvSpPr>
            <a:spLocks noGrp="1"/>
          </p:cNvSpPr>
          <p:nvPr>
            <p:ph type="title"/>
          </p:nvPr>
        </p:nvSpPr>
        <p:spPr/>
        <p:txBody>
          <a:bodyPr/>
          <a:lstStyle/>
          <a:p>
            <a:r>
              <a:rPr lang="en-GB" b="1" dirty="0"/>
              <a:t>DEFINITION OF DATA</a:t>
            </a:r>
            <a:endParaRPr lang="en-US" dirty="0"/>
          </a:p>
        </p:txBody>
      </p:sp>
    </p:spTree>
  </p:cSld>
  <p:clrMapOvr>
    <a:masterClrMapping/>
  </p:clrMapOvr>
  <p:transition>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a:t> </a:t>
            </a:r>
            <a:endParaRPr lang="en-US" dirty="0"/>
          </a:p>
          <a:p>
            <a:r>
              <a:rPr lang="en-GB" dirty="0" smtClean="0"/>
              <a:t> </a:t>
            </a:r>
            <a:r>
              <a:rPr lang="en-GB" dirty="0"/>
              <a:t>There is also data utilization in the various departments of the corps e.g. It is the work of AHR in FRSC Head Quarters to know when we are short of staff. The work of the corps secretary is to recruit officers and fill up vacancies due to retirement, resignation or death. </a:t>
            </a:r>
            <a:endParaRPr lang="en-US" dirty="0"/>
          </a:p>
          <a:p>
            <a:r>
              <a:rPr lang="en-GB" dirty="0" smtClean="0"/>
              <a:t>The </a:t>
            </a:r>
            <a:r>
              <a:rPr lang="en-GB" dirty="0"/>
              <a:t>FRSC also gather data through the Policy Research and statistics (PRS) for statistical purposes and this is done on monthly and quarterly basis.</a:t>
            </a:r>
            <a:endParaRPr lang="en-US" dirty="0"/>
          </a:p>
          <a:p>
            <a:endParaRPr lang="en-US" dirty="0"/>
          </a:p>
        </p:txBody>
      </p:sp>
      <p:sp>
        <p:nvSpPr>
          <p:cNvPr id="2" name="Title 1"/>
          <p:cNvSpPr>
            <a:spLocks noGrp="1"/>
          </p:cNvSpPr>
          <p:nvPr>
            <p:ph type="title"/>
          </p:nvPr>
        </p:nvSpPr>
        <p:spPr/>
        <p:txBody>
          <a:bodyP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30</a:t>
            </a:r>
            <a:r>
              <a:rPr lang="en-GB" dirty="0"/>
              <a:t>. The operation of the Federal Road Safety Corps is hinged on relevant data which is used for planning all aspects of road safety activities. It is worthy of note that no meaningful decision can be taken without adequate and reliable data.</a:t>
            </a:r>
            <a:endParaRPr lang="en-US" dirty="0"/>
          </a:p>
          <a:p>
            <a:r>
              <a:rPr lang="en-GB" dirty="0"/>
              <a:t>Thank you.</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smtClean="0"/>
              <a:t>CONCLUSION</a:t>
            </a:r>
            <a:r>
              <a:rPr lang="en-US" dirty="0" smtClean="0"/>
              <a:t/>
            </a:r>
            <a:br>
              <a:rPr lang="en-US" dirty="0" smtClean="0"/>
            </a:b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smtClean="0"/>
              <a:t>1</a:t>
            </a:r>
            <a:r>
              <a:rPr lang="en-GB" dirty="0"/>
              <a:t>. </a:t>
            </a:r>
            <a:r>
              <a:rPr lang="en-GB" dirty="0" err="1"/>
              <a:t>Hornby</a:t>
            </a:r>
            <a:r>
              <a:rPr lang="en-GB" dirty="0"/>
              <a:t> AS. Oxford Advanced Learners Dictionary. 8</a:t>
            </a:r>
            <a:r>
              <a:rPr lang="en-GB" baseline="30000" dirty="0"/>
              <a:t>th</a:t>
            </a:r>
            <a:r>
              <a:rPr lang="en-GB" dirty="0"/>
              <a:t> ed. Oxford University press, 2010.</a:t>
            </a:r>
            <a:endParaRPr lang="en-US" dirty="0"/>
          </a:p>
          <a:p>
            <a:r>
              <a:rPr lang="en-GB" dirty="0"/>
              <a:t>2. </a:t>
            </a:r>
            <a:r>
              <a:rPr lang="en-GB" dirty="0" err="1"/>
              <a:t>Osita</a:t>
            </a:r>
            <a:r>
              <a:rPr lang="en-GB" dirty="0"/>
              <a:t> </a:t>
            </a:r>
            <a:r>
              <a:rPr lang="en-GB" dirty="0" err="1"/>
              <a:t>Chidoka</a:t>
            </a:r>
            <a:r>
              <a:rPr lang="en-GB" dirty="0"/>
              <a:t> OFR Corps Marshal and Chief Executive, FRSC lecture on Maintaining Efficient Biometric Data as a tool for fighting Crimes 2012. www.frsc.gov.ng</a:t>
            </a:r>
            <a:endParaRPr lang="en-US" dirty="0"/>
          </a:p>
          <a:p>
            <a:r>
              <a:rPr lang="en-GB" dirty="0"/>
              <a:t>3. </a:t>
            </a:r>
            <a:r>
              <a:rPr lang="en-GB" dirty="0" err="1"/>
              <a:t>Nnamdi</a:t>
            </a:r>
            <a:r>
              <a:rPr lang="en-GB" dirty="0"/>
              <a:t> </a:t>
            </a:r>
            <a:r>
              <a:rPr lang="en-GB" dirty="0" err="1"/>
              <a:t>Asika</a:t>
            </a:r>
            <a:r>
              <a:rPr lang="en-GB" dirty="0"/>
              <a:t>. Research methodology in the Behavioural Sciences </a:t>
            </a:r>
            <a:r>
              <a:rPr lang="en-GB" dirty="0" err="1"/>
              <a:t>longman</a:t>
            </a:r>
            <a:r>
              <a:rPr lang="en-GB" dirty="0"/>
              <a:t>, 2008.</a:t>
            </a:r>
            <a:endParaRPr lang="en-US" dirty="0"/>
          </a:p>
          <a:p>
            <a:r>
              <a:rPr lang="en-GB" dirty="0"/>
              <a:t>4. Anthony </a:t>
            </a:r>
            <a:r>
              <a:rPr lang="en-GB" dirty="0" err="1"/>
              <a:t>Daudu</a:t>
            </a:r>
            <a:r>
              <a:rPr lang="en-GB" dirty="0"/>
              <a:t>. Unpublished lecture note. School of Research, Statistics and Strategic Studies FRSC Academy, </a:t>
            </a:r>
            <a:r>
              <a:rPr lang="en-GB" dirty="0" err="1"/>
              <a:t>Jos</a:t>
            </a:r>
            <a:r>
              <a:rPr lang="en-GB" dirty="0"/>
              <a:t> 2011</a:t>
            </a:r>
            <a:endParaRPr lang="en-US" dirty="0"/>
          </a:p>
        </p:txBody>
      </p:sp>
      <p:sp>
        <p:nvSpPr>
          <p:cNvPr id="2" name="Title 1"/>
          <p:cNvSpPr>
            <a:spLocks noGrp="1"/>
          </p:cNvSpPr>
          <p:nvPr>
            <p:ph type="title"/>
          </p:nvPr>
        </p:nvSpPr>
        <p:spPr/>
        <p:txBody>
          <a:bodyPr>
            <a:normAutofit fontScale="90000"/>
          </a:bodyPr>
          <a:lstStyle/>
          <a:p>
            <a:r>
              <a:rPr lang="en-GB" b="1" dirty="0" smtClean="0"/>
              <a:t>References</a:t>
            </a:r>
            <a:r>
              <a:rPr lang="en-US" dirty="0" smtClean="0"/>
              <a:t/>
            </a:r>
            <a:br>
              <a:rPr lang="en-US" dirty="0" smtClean="0"/>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dirty="0"/>
              <a:t>Data classification is the categorization of data for its most effective and efficient use. It can be classified as follows:</a:t>
            </a:r>
            <a:endParaRPr lang="en-US" dirty="0"/>
          </a:p>
          <a:p>
            <a:endParaRPr lang="en-US" dirty="0"/>
          </a:p>
        </p:txBody>
      </p:sp>
      <p:sp>
        <p:nvSpPr>
          <p:cNvPr id="2" name="Title 1"/>
          <p:cNvSpPr>
            <a:spLocks noGrp="1"/>
          </p:cNvSpPr>
          <p:nvPr>
            <p:ph type="title"/>
          </p:nvPr>
        </p:nvSpPr>
        <p:spPr/>
        <p:txBody>
          <a:bodyPr>
            <a:normAutofit fontScale="90000"/>
          </a:bodyPr>
          <a:lstStyle/>
          <a:p>
            <a:r>
              <a:rPr lang="en-GB" b="1" dirty="0"/>
              <a:t>CLASSIFICATION OF DATA</a:t>
            </a: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lvl="0"/>
            <a:r>
              <a:rPr lang="en-GB" b="1" dirty="0" smtClean="0"/>
              <a:t>Quantitative </a:t>
            </a:r>
            <a:r>
              <a:rPr lang="en-GB" b="1" dirty="0"/>
              <a:t>data:</a:t>
            </a:r>
            <a:r>
              <a:rPr lang="en-GB" dirty="0"/>
              <a:t> This is information obtained from numeral variables e.g. number of officers and marshals in a command, age, bills, etc.</a:t>
            </a:r>
            <a:endParaRPr lang="en-US" dirty="0"/>
          </a:p>
          <a:p>
            <a:pPr lvl="0"/>
            <a:r>
              <a:rPr lang="en-GB" b="1" dirty="0"/>
              <a:t>Qualitative data: </a:t>
            </a:r>
            <a:r>
              <a:rPr lang="en-GB" dirty="0"/>
              <a:t>This is a categorical measurement expressed not in terms of numbers, but rather by means of a natural language description such as names, characteristics and alpha-numeric ( e.g. vehicle plate number), gender (male or female), religion (Christian, Muslim, etc), casualty details (injured or killed) etc. </a:t>
            </a:r>
            <a:endParaRPr lang="en-US" dirty="0"/>
          </a:p>
          <a:p>
            <a:endParaRPr lang="en-US" dirty="0"/>
          </a:p>
        </p:txBody>
      </p:sp>
      <p:sp>
        <p:nvSpPr>
          <p:cNvPr id="2" name="Title 1"/>
          <p:cNvSpPr>
            <a:spLocks noGrp="1"/>
          </p:cNvSpPr>
          <p:nvPr>
            <p:ph type="title"/>
          </p:nvPr>
        </p:nvSpPr>
        <p:spPr/>
        <p:txBody>
          <a:bodyPr>
            <a:normAutofit fontScale="90000"/>
          </a:bodyPr>
          <a:lstStyle/>
          <a:p>
            <a:pPr lvl="0"/>
            <a:r>
              <a:rPr lang="en-GB" b="1" dirty="0" smtClean="0"/>
              <a:t>According to Nature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b="1" dirty="0" smtClean="0"/>
              <a:t>Primary </a:t>
            </a:r>
            <a:r>
              <a:rPr lang="en-GB" b="1" dirty="0"/>
              <a:t>data:</a:t>
            </a:r>
            <a:r>
              <a:rPr lang="en-GB" dirty="0"/>
              <a:t> This is information collected on first hand.</a:t>
            </a:r>
            <a:endParaRPr lang="en-US" dirty="0"/>
          </a:p>
          <a:p>
            <a:pPr lvl="0"/>
            <a:r>
              <a:rPr lang="en-GB" b="1" dirty="0"/>
              <a:t>Secondary data:</a:t>
            </a:r>
            <a:r>
              <a:rPr lang="en-GB" dirty="0"/>
              <a:t> This is a second-hand information e.g. published data</a:t>
            </a:r>
            <a:endParaRPr lang="en-US" dirty="0"/>
          </a:p>
          <a:p>
            <a:endParaRPr lang="en-US" dirty="0"/>
          </a:p>
        </p:txBody>
      </p:sp>
      <p:sp>
        <p:nvSpPr>
          <p:cNvPr id="2" name="Title 1"/>
          <p:cNvSpPr>
            <a:spLocks noGrp="1"/>
          </p:cNvSpPr>
          <p:nvPr>
            <p:ph type="title"/>
          </p:nvPr>
        </p:nvSpPr>
        <p:spPr/>
        <p:txBody>
          <a:bodyPr>
            <a:normAutofit fontScale="90000"/>
          </a:bodyPr>
          <a:lstStyle/>
          <a:p>
            <a:pPr lvl="0"/>
            <a:r>
              <a:rPr lang="en-GB" b="1" dirty="0" smtClean="0"/>
              <a:t>According to Source</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GB" b="1" dirty="0" smtClean="0"/>
              <a:t>Discrete </a:t>
            </a:r>
            <a:r>
              <a:rPr lang="en-GB" b="1" dirty="0"/>
              <a:t>data:</a:t>
            </a:r>
            <a:r>
              <a:rPr lang="en-GB" dirty="0"/>
              <a:t> These are numerical observations obtained as whole numbers e.g. traffic count data, age, etc.</a:t>
            </a:r>
            <a:endParaRPr lang="en-US" dirty="0"/>
          </a:p>
          <a:p>
            <a:pPr lvl="0"/>
            <a:r>
              <a:rPr lang="en-GB" b="1" dirty="0"/>
              <a:t>Continuous data:</a:t>
            </a:r>
            <a:r>
              <a:rPr lang="en-GB" dirty="0"/>
              <a:t> These are data that can take any value and they are measured e.g. height, length etc.</a:t>
            </a:r>
            <a:endParaRPr lang="en-US" dirty="0"/>
          </a:p>
          <a:p>
            <a:endParaRPr lang="en-US" dirty="0"/>
          </a:p>
        </p:txBody>
      </p:sp>
      <p:sp>
        <p:nvSpPr>
          <p:cNvPr id="2" name="Title 1"/>
          <p:cNvSpPr>
            <a:spLocks noGrp="1"/>
          </p:cNvSpPr>
          <p:nvPr>
            <p:ph type="title"/>
          </p:nvPr>
        </p:nvSpPr>
        <p:spPr/>
        <p:txBody>
          <a:bodyPr>
            <a:normAutofit fontScale="90000"/>
          </a:bodyPr>
          <a:lstStyle/>
          <a:p>
            <a:pPr lvl="0"/>
            <a:r>
              <a:rPr lang="en-GB" b="1" dirty="0" smtClean="0"/>
              <a:t>According to Measurement</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371</TotalTime>
  <Words>2106</Words>
  <Application>Microsoft Office PowerPoint</Application>
  <PresentationFormat>On-screen Show (4:3)</PresentationFormat>
  <Paragraphs>160</Paragraphs>
  <Slides>52</Slides>
  <Notes>0</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Concourse</vt:lpstr>
      <vt:lpstr>DATA COLLECTION, ANALYSIS, INTERPRETATION AND UTILITY IN FRSC </vt:lpstr>
      <vt:lpstr>INTRODUCTION </vt:lpstr>
      <vt:lpstr>AIM </vt:lpstr>
      <vt:lpstr>OBJECTIVES </vt:lpstr>
      <vt:lpstr>DEFINITION OF DATA</vt:lpstr>
      <vt:lpstr>CLASSIFICATION OF DATA </vt:lpstr>
      <vt:lpstr>According to Nature </vt:lpstr>
      <vt:lpstr>According to Source </vt:lpstr>
      <vt:lpstr>According to Measurement </vt:lpstr>
      <vt:lpstr>According to Arrangement </vt:lpstr>
      <vt:lpstr>Example </vt:lpstr>
      <vt:lpstr>  DATA COLLECTION</vt:lpstr>
      <vt:lpstr>The purpose of data collection is: </vt:lpstr>
      <vt:lpstr>METHODS OF DATA COLLECTION </vt:lpstr>
      <vt:lpstr>PowerPoint Presentation</vt:lpstr>
      <vt:lpstr>FACTORS INFLUENCING THE COLLECTION OF DATA </vt:lpstr>
      <vt:lpstr>DATA ANALYSIS </vt:lpstr>
      <vt:lpstr>DATA PREPARATION:</vt:lpstr>
      <vt:lpstr>A. Editing </vt:lpstr>
      <vt:lpstr>PowerPoint Presentation</vt:lpstr>
      <vt:lpstr>PowerPoint Presentation</vt:lpstr>
      <vt:lpstr>B. Coding </vt:lpstr>
      <vt:lpstr>Example: </vt:lpstr>
      <vt:lpstr>PowerPoint Presentation</vt:lpstr>
      <vt:lpstr> DATA TABULATION </vt:lpstr>
      <vt:lpstr>PowerPoint Presentation</vt:lpstr>
      <vt:lpstr>DATA PRESENTATION</vt:lpstr>
      <vt:lpstr> DATA ANALYSIS </vt:lpstr>
      <vt:lpstr>PowerPoint Presentation</vt:lpstr>
      <vt:lpstr>PowerPoint Presentation</vt:lpstr>
      <vt:lpstr>PowerPoint Presentation</vt:lpstr>
      <vt:lpstr>PowerPoint Presentation</vt:lpstr>
      <vt:lpstr>PowerPoint Presentation</vt:lpstr>
      <vt:lpstr>PowerPoint Presentation</vt:lpstr>
      <vt:lpstr>INTERPRETATION OF DATA </vt:lpstr>
      <vt:lpstr>SOURCE AND UTILIZATION OF DATA IN FRSC</vt:lpstr>
      <vt:lpstr>PowerPoint Presentation</vt:lpstr>
      <vt:lpstr>TRAFFIC COUNT DATA:</vt:lpstr>
      <vt:lpstr>ROAD TRAFFIC OFFENCES DATA:</vt:lpstr>
      <vt:lpstr>FORMAT OF NOTICE OF OFFENCE SHEET </vt:lpstr>
      <vt:lpstr>PowerPoint Presentation</vt:lpstr>
      <vt:lpstr>PowerPoint Presentation</vt:lpstr>
      <vt:lpstr> BIOMETRIC DATA:</vt:lpstr>
      <vt:lpstr>PowerPoint Presentation</vt:lpstr>
      <vt:lpstr>PowerPoint Presentation</vt:lpstr>
      <vt:lpstr>PowerPoint Presentation</vt:lpstr>
      <vt:lpstr>  The New Drivers License  </vt:lpstr>
      <vt:lpstr>PowerPoint Presentation</vt:lpstr>
      <vt:lpstr>PowerPoint Presentation</vt:lpstr>
      <vt:lpstr>PowerPoint Presentation</vt:lpstr>
      <vt:lpstr>CONCLUSION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COLLECTION, ANALYSIS, INTERPRETATION AND UTILITY IN FRSC</dc:title>
  <dc:creator>ROSACAD3_1</dc:creator>
  <cp:lastModifiedBy>HP</cp:lastModifiedBy>
  <cp:revision>10</cp:revision>
  <dcterms:created xsi:type="dcterms:W3CDTF">2018-06-11T08:30:50Z</dcterms:created>
  <dcterms:modified xsi:type="dcterms:W3CDTF">2021-02-04T14:11:06Z</dcterms:modified>
</cp:coreProperties>
</file>