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13" r:id="rId5"/>
    <p:sldId id="259" r:id="rId6"/>
    <p:sldId id="260" r:id="rId7"/>
    <p:sldId id="261" r:id="rId8"/>
    <p:sldId id="262" r:id="rId9"/>
    <p:sldId id="263" r:id="rId10"/>
    <p:sldId id="264" r:id="rId11"/>
    <p:sldId id="265" r:id="rId12"/>
    <p:sldId id="266" r:id="rId13"/>
    <p:sldId id="267" r:id="rId14"/>
    <p:sldId id="268" r:id="rId15"/>
    <p:sldId id="269" r:id="rId16"/>
    <p:sldId id="308" r:id="rId17"/>
    <p:sldId id="270" r:id="rId18"/>
    <p:sldId id="309" r:id="rId19"/>
    <p:sldId id="271" r:id="rId20"/>
    <p:sldId id="310" r:id="rId21"/>
    <p:sldId id="272" r:id="rId22"/>
    <p:sldId id="311" r:id="rId23"/>
    <p:sldId id="273" r:id="rId24"/>
    <p:sldId id="274" r:id="rId25"/>
    <p:sldId id="275" r:id="rId26"/>
    <p:sldId id="276" r:id="rId27"/>
    <p:sldId id="312" r:id="rId28"/>
    <p:sldId id="277" r:id="rId29"/>
    <p:sldId id="278" r:id="rId30"/>
    <p:sldId id="279" r:id="rId31"/>
    <p:sldId id="280" r:id="rId32"/>
    <p:sldId id="281" r:id="rId33"/>
    <p:sldId id="282" r:id="rId34"/>
    <p:sldId id="283" r:id="rId35"/>
    <p:sldId id="284" r:id="rId36"/>
    <p:sldId id="285" r:id="rId37"/>
    <p:sldId id="303" r:id="rId38"/>
    <p:sldId id="286" r:id="rId39"/>
    <p:sldId id="287" r:id="rId40"/>
    <p:sldId id="288" r:id="rId41"/>
    <p:sldId id="304" r:id="rId42"/>
    <p:sldId id="305" r:id="rId43"/>
    <p:sldId id="289" r:id="rId44"/>
    <p:sldId id="290" r:id="rId45"/>
    <p:sldId id="292" r:id="rId46"/>
    <p:sldId id="293" r:id="rId47"/>
    <p:sldId id="314" r:id="rId48"/>
    <p:sldId id="294" r:id="rId49"/>
    <p:sldId id="295" r:id="rId50"/>
    <p:sldId id="296" r:id="rId51"/>
    <p:sldId id="297" r:id="rId52"/>
    <p:sldId id="307" r:id="rId53"/>
    <p:sldId id="315" r:id="rId54"/>
    <p:sldId id="30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351704-B8A4-4201-9CBF-0767EFA7EC3F}" type="datetimeFigureOut">
              <a:rPr lang="en-US" smtClean="0"/>
              <a:pPr/>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37BC2-2C48-49CE-9AD6-25E402F724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51704-B8A4-4201-9CBF-0767EFA7EC3F}" type="datetimeFigureOut">
              <a:rPr lang="en-US" smtClean="0"/>
              <a:pPr/>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37BC2-2C48-49CE-9AD6-25E402F724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51704-B8A4-4201-9CBF-0767EFA7EC3F}" type="datetimeFigureOut">
              <a:rPr lang="en-US" smtClean="0"/>
              <a:pPr/>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37BC2-2C48-49CE-9AD6-25E402F724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51704-B8A4-4201-9CBF-0767EFA7EC3F}" type="datetimeFigureOut">
              <a:rPr lang="en-US" smtClean="0"/>
              <a:pPr/>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37BC2-2C48-49CE-9AD6-25E402F724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351704-B8A4-4201-9CBF-0767EFA7EC3F}" type="datetimeFigureOut">
              <a:rPr lang="en-US" smtClean="0"/>
              <a:pPr/>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37BC2-2C48-49CE-9AD6-25E402F7245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351704-B8A4-4201-9CBF-0767EFA7EC3F}" type="datetimeFigureOut">
              <a:rPr lang="en-US" smtClean="0"/>
              <a:pPr/>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37BC2-2C48-49CE-9AD6-25E402F724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351704-B8A4-4201-9CBF-0767EFA7EC3F}" type="datetimeFigureOut">
              <a:rPr lang="en-US" smtClean="0"/>
              <a:pPr/>
              <a:t>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B37BC2-2C48-49CE-9AD6-25E402F724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351704-B8A4-4201-9CBF-0767EFA7EC3F}" type="datetimeFigureOut">
              <a:rPr lang="en-US" smtClean="0"/>
              <a:pPr/>
              <a:t>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B37BC2-2C48-49CE-9AD6-25E402F724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51704-B8A4-4201-9CBF-0767EFA7EC3F}" type="datetimeFigureOut">
              <a:rPr lang="en-US" smtClean="0"/>
              <a:pPr/>
              <a:t>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B37BC2-2C48-49CE-9AD6-25E402F724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351704-B8A4-4201-9CBF-0767EFA7EC3F}" type="datetimeFigureOut">
              <a:rPr lang="en-US" smtClean="0"/>
              <a:pPr/>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37BC2-2C48-49CE-9AD6-25E402F724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351704-B8A4-4201-9CBF-0767EFA7EC3F}" type="datetimeFigureOut">
              <a:rPr lang="en-US" smtClean="0"/>
              <a:pPr/>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37BC2-2C48-49CE-9AD6-25E402F724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51704-B8A4-4201-9CBF-0767EFA7EC3F}" type="datetimeFigureOut">
              <a:rPr lang="en-US" smtClean="0"/>
              <a:pPr/>
              <a:t>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37BC2-2C48-49CE-9AD6-25E402F724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Comic Sans MS" pitchFamily="66" charset="0"/>
              </a:rPr>
              <a:t>CRASH SCENE MANAGEMENT AND CASUALTY EVACUATION</a:t>
            </a:r>
            <a:endParaRPr lang="en-US" dirty="0">
              <a:latin typeface="Comic Sans MS" pitchFamily="66" charset="0"/>
            </a:endParaRPr>
          </a:p>
        </p:txBody>
      </p:sp>
      <p:sp>
        <p:nvSpPr>
          <p:cNvPr id="3" name="Subtitle 2"/>
          <p:cNvSpPr>
            <a:spLocks noGrp="1"/>
          </p:cNvSpPr>
          <p:nvPr>
            <p:ph type="subTitle" idx="1"/>
          </p:nvPr>
        </p:nvSpPr>
        <p:spPr/>
        <p:txBody>
          <a:bodyPr/>
          <a:lstStyle/>
          <a:p>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 Rescue Procedure</a:t>
            </a:r>
            <a:endParaRPr lang="en-US" dirty="0">
              <a:latin typeface="Comic Sans MS" pitchFamily="66" charset="0"/>
            </a:endParaRPr>
          </a:p>
        </p:txBody>
      </p:sp>
      <p:sp>
        <p:nvSpPr>
          <p:cNvPr id="3" name="Content Placeholder 2"/>
          <p:cNvSpPr>
            <a:spLocks noGrp="1"/>
          </p:cNvSpPr>
          <p:nvPr>
            <p:ph idx="1"/>
          </p:nvPr>
        </p:nvSpPr>
        <p:spPr/>
        <p:txBody>
          <a:bodyPr>
            <a:normAutofit fontScale="92500"/>
          </a:bodyPr>
          <a:lstStyle/>
          <a:p>
            <a:pPr>
              <a:buFont typeface="Wingdings" pitchFamily="2" charset="2"/>
              <a:buChar char="q"/>
            </a:pPr>
            <a:r>
              <a:rPr lang="en-US" sz="3900" dirty="0" smtClean="0">
                <a:latin typeface="Comic Sans MS" pitchFamily="66" charset="0"/>
              </a:rPr>
              <a:t>Understand the environment</a:t>
            </a:r>
          </a:p>
          <a:p>
            <a:pPr>
              <a:buNone/>
            </a:pPr>
            <a:endParaRPr lang="en-US" dirty="0" smtClean="0">
              <a:latin typeface="Comic Sans MS" pitchFamily="66" charset="0"/>
            </a:endParaRPr>
          </a:p>
          <a:p>
            <a:pPr>
              <a:buFont typeface="Wingdings" pitchFamily="2" charset="2"/>
              <a:buChar char="§"/>
            </a:pPr>
            <a:r>
              <a:rPr lang="en-US" dirty="0" smtClean="0">
                <a:latin typeface="Comic Sans MS" pitchFamily="66" charset="0"/>
              </a:rPr>
              <a:t>Confirm crash location</a:t>
            </a:r>
          </a:p>
          <a:p>
            <a:pPr>
              <a:buFont typeface="Wingdings" pitchFamily="2" charset="2"/>
              <a:buChar char="§"/>
            </a:pPr>
            <a:r>
              <a:rPr lang="en-US" dirty="0" smtClean="0">
                <a:latin typeface="Comic Sans MS" pitchFamily="66" charset="0"/>
              </a:rPr>
              <a:t>Mobilize personnel for onward movement</a:t>
            </a:r>
          </a:p>
          <a:p>
            <a:pPr>
              <a:buFont typeface="Wingdings" pitchFamily="2" charset="2"/>
              <a:buChar char="§"/>
            </a:pPr>
            <a:r>
              <a:rPr lang="en-US" dirty="0" smtClean="0">
                <a:latin typeface="Comic Sans MS" pitchFamily="66" charset="0"/>
              </a:rPr>
              <a:t>Ensure equipment and transport readiness</a:t>
            </a:r>
          </a:p>
          <a:p>
            <a:pPr>
              <a:buFont typeface="Wingdings" pitchFamily="2" charset="2"/>
              <a:buChar char="§"/>
            </a:pPr>
            <a:r>
              <a:rPr lang="en-US" dirty="0" smtClean="0">
                <a:latin typeface="Comic Sans MS" pitchFamily="66" charset="0"/>
              </a:rPr>
              <a:t>Alert relevant agencies </a:t>
            </a:r>
            <a:r>
              <a:rPr lang="en-US" dirty="0" err="1" smtClean="0">
                <a:latin typeface="Comic Sans MS" pitchFamily="66" charset="0"/>
              </a:rPr>
              <a:t>eg</a:t>
            </a:r>
            <a:r>
              <a:rPr lang="en-US" dirty="0" smtClean="0">
                <a:latin typeface="Comic Sans MS" pitchFamily="66" charset="0"/>
              </a:rPr>
              <a:t> fire service</a:t>
            </a:r>
          </a:p>
          <a:p>
            <a:pPr>
              <a:buFont typeface="Wingdings" pitchFamily="2" charset="2"/>
              <a:buChar char="§"/>
            </a:pPr>
            <a:r>
              <a:rPr lang="en-US" dirty="0" smtClean="0">
                <a:latin typeface="Comic Sans MS" pitchFamily="66" charset="0"/>
              </a:rPr>
              <a:t>Proceed to crash scene using authority devices</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 Rescue Procedure</a:t>
            </a:r>
            <a:endParaRPr lang="en-US" dirty="0"/>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q"/>
            </a:pPr>
            <a:r>
              <a:rPr lang="en-US" dirty="0" smtClean="0">
                <a:latin typeface="Comic Sans MS" pitchFamily="66" charset="0"/>
              </a:rPr>
              <a:t>At the crash scene</a:t>
            </a:r>
          </a:p>
          <a:p>
            <a:pPr>
              <a:buFont typeface="Wingdings" pitchFamily="2" charset="2"/>
              <a:buChar char="§"/>
            </a:pPr>
            <a:r>
              <a:rPr lang="en-US" dirty="0" smtClean="0">
                <a:latin typeface="Comic Sans MS" pitchFamily="66" charset="0"/>
              </a:rPr>
              <a:t>Park in a safe conspicuous place with bar and flash on</a:t>
            </a:r>
          </a:p>
          <a:p>
            <a:pPr>
              <a:buFont typeface="Wingdings" pitchFamily="2" charset="2"/>
              <a:buChar char="§"/>
            </a:pPr>
            <a:r>
              <a:rPr lang="en-US" dirty="0" smtClean="0">
                <a:latin typeface="Comic Sans MS" pitchFamily="66" charset="0"/>
              </a:rPr>
              <a:t>Park in a fend off position </a:t>
            </a:r>
          </a:p>
          <a:p>
            <a:pPr>
              <a:buFont typeface="Wingdings" pitchFamily="2" charset="2"/>
              <a:buChar char="§"/>
            </a:pPr>
            <a:r>
              <a:rPr lang="en-US" dirty="0" smtClean="0">
                <a:latin typeface="Comic Sans MS" pitchFamily="66" charset="0"/>
              </a:rPr>
              <a:t>Display caution and cordon area</a:t>
            </a:r>
          </a:p>
          <a:p>
            <a:pPr>
              <a:buFont typeface="Wingdings" pitchFamily="2" charset="2"/>
              <a:buChar char="§"/>
            </a:pPr>
            <a:r>
              <a:rPr lang="en-US" dirty="0" smtClean="0">
                <a:latin typeface="Comic Sans MS" pitchFamily="66" charset="0"/>
              </a:rPr>
              <a:t>Place reflective warning signs at least 100m away</a:t>
            </a:r>
          </a:p>
          <a:p>
            <a:pPr>
              <a:buFont typeface="Wingdings" pitchFamily="2" charset="2"/>
              <a:buChar char="§"/>
            </a:pPr>
            <a:r>
              <a:rPr lang="en-US" dirty="0" smtClean="0">
                <a:latin typeface="Comic Sans MS" pitchFamily="66" charset="0"/>
              </a:rPr>
              <a:t>Ensure your own safety</a:t>
            </a:r>
          </a:p>
          <a:p>
            <a:pPr>
              <a:buFont typeface="Wingdings" pitchFamily="2" charset="2"/>
              <a:buChar char="§"/>
            </a:pPr>
            <a:r>
              <a:rPr lang="en-US" dirty="0" smtClean="0">
                <a:latin typeface="Comic Sans MS" pitchFamily="66" charset="0"/>
              </a:rPr>
              <a:t>Wear high visibility clothing(reflective jacket)</a:t>
            </a:r>
          </a:p>
          <a:p>
            <a:pPr>
              <a:buFont typeface="Wingdings" pitchFamily="2" charset="2"/>
              <a:buChar char="§"/>
            </a:pPr>
            <a:r>
              <a:rPr lang="en-US" dirty="0" smtClean="0">
                <a:latin typeface="Comic Sans MS" pitchFamily="66" charset="0"/>
              </a:rPr>
              <a:t>Carry gloves/eye protection/ear defenders</a:t>
            </a:r>
          </a:p>
          <a:p>
            <a:pPr>
              <a:buNone/>
            </a:pPr>
            <a:r>
              <a:rPr lang="en-US" dirty="0" smtClean="0">
                <a:latin typeface="Comic Sans MS" pitchFamily="66" charset="0"/>
              </a:rPr>
              <a:t> </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 Rescue Procedure</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smtClean="0">
                <a:latin typeface="Comic Sans MS" pitchFamily="66" charset="0"/>
              </a:rPr>
              <a:t>Do not approach fire or chemical hazard in absence of fire service</a:t>
            </a:r>
          </a:p>
          <a:p>
            <a:pPr>
              <a:buFont typeface="Wingdings" pitchFamily="2" charset="2"/>
              <a:buChar char="§"/>
            </a:pPr>
            <a:r>
              <a:rPr lang="en-US" dirty="0" smtClean="0">
                <a:latin typeface="Comic Sans MS" pitchFamily="66" charset="0"/>
              </a:rPr>
              <a:t>Ensure proper traffic control</a:t>
            </a:r>
          </a:p>
          <a:p>
            <a:pPr>
              <a:buFont typeface="Wingdings" pitchFamily="2" charset="2"/>
              <a:buChar char="§"/>
            </a:pPr>
            <a:r>
              <a:rPr lang="en-US" dirty="0" smtClean="0">
                <a:latin typeface="Comic Sans MS" pitchFamily="66" charset="0"/>
              </a:rPr>
              <a:t>Divert traffic away from crash scene</a:t>
            </a:r>
          </a:p>
          <a:p>
            <a:pPr>
              <a:buFont typeface="Wingdings" pitchFamily="2" charset="2"/>
              <a:buChar char="§"/>
            </a:pPr>
            <a:r>
              <a:rPr lang="en-US" dirty="0" smtClean="0">
                <a:latin typeface="Comic Sans MS" pitchFamily="66" charset="0"/>
              </a:rPr>
              <a:t>Send for specialized help if necessary</a:t>
            </a:r>
          </a:p>
          <a:p>
            <a:pPr>
              <a:buFont typeface="Wingdings" pitchFamily="2" charset="2"/>
              <a:buChar char="§"/>
            </a:pPr>
            <a:r>
              <a:rPr lang="en-US" dirty="0" smtClean="0">
                <a:latin typeface="Comic Sans MS" pitchFamily="66" charset="0"/>
              </a:rPr>
              <a:t>Do not allow crowding of accident scene by onlookers</a:t>
            </a:r>
          </a:p>
          <a:p>
            <a:pPr>
              <a:buFont typeface="Wingdings" pitchFamily="2" charset="2"/>
              <a:buChar char="§"/>
            </a:pPr>
            <a:r>
              <a:rPr lang="en-US" dirty="0" smtClean="0">
                <a:latin typeface="Comic Sans MS" pitchFamily="66" charset="0"/>
              </a:rPr>
              <a:t>Extricate victims where necessary</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 Rescue Procedure</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
            </a:pPr>
            <a:r>
              <a:rPr lang="en-US" dirty="0" smtClean="0">
                <a:latin typeface="Comic Sans MS" pitchFamily="66" charset="0"/>
              </a:rPr>
              <a:t>Identify victims by priority/severity of injuries</a:t>
            </a:r>
          </a:p>
          <a:p>
            <a:pPr>
              <a:buFont typeface="Wingdings" pitchFamily="2" charset="2"/>
              <a:buChar char="§"/>
            </a:pPr>
            <a:r>
              <a:rPr lang="en-US" dirty="0" smtClean="0">
                <a:latin typeface="Comic Sans MS" pitchFamily="66" charset="0"/>
              </a:rPr>
              <a:t>Transfer more critical victims to nearest hospital immediately</a:t>
            </a:r>
          </a:p>
          <a:p>
            <a:pPr>
              <a:buFont typeface="Wingdings" pitchFamily="2" charset="2"/>
              <a:buChar char="§"/>
            </a:pPr>
            <a:r>
              <a:rPr lang="en-US" dirty="0" smtClean="0">
                <a:latin typeface="Comic Sans MS" pitchFamily="66" charset="0"/>
              </a:rPr>
              <a:t>Provide first aid to victims with less severe injuries</a:t>
            </a:r>
          </a:p>
          <a:p>
            <a:pPr>
              <a:buFont typeface="Wingdings" pitchFamily="2" charset="2"/>
              <a:buChar char="§"/>
            </a:pPr>
            <a:r>
              <a:rPr lang="en-US" dirty="0" smtClean="0">
                <a:latin typeface="Comic Sans MS" pitchFamily="66" charset="0"/>
              </a:rPr>
              <a:t>The deceased are moved last</a:t>
            </a:r>
          </a:p>
          <a:p>
            <a:pPr>
              <a:buFont typeface="Wingdings" pitchFamily="2" charset="2"/>
              <a:buChar char="§"/>
            </a:pPr>
            <a:r>
              <a:rPr lang="en-US" dirty="0" smtClean="0">
                <a:latin typeface="Comic Sans MS" pitchFamily="66" charset="0"/>
              </a:rPr>
              <a:t>Retrieve intact items, enter in the format and report at the base for further identification of </a:t>
            </a:r>
            <a:r>
              <a:rPr lang="en-US" dirty="0" err="1" smtClean="0">
                <a:latin typeface="Comic Sans MS" pitchFamily="66" charset="0"/>
              </a:rPr>
              <a:t>ownersand</a:t>
            </a:r>
            <a:r>
              <a:rPr lang="en-US" dirty="0" smtClean="0">
                <a:latin typeface="Comic Sans MS" pitchFamily="66" charset="0"/>
              </a:rPr>
              <a:t> relatives</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 Rescue Procedure</a:t>
            </a:r>
            <a:endParaRPr lang="en-US" dirty="0"/>
          </a:p>
        </p:txBody>
      </p:sp>
      <p:sp>
        <p:nvSpPr>
          <p:cNvPr id="3" name="Content Placeholder 2"/>
          <p:cNvSpPr>
            <a:spLocks noGrp="1"/>
          </p:cNvSpPr>
          <p:nvPr>
            <p:ph idx="1"/>
          </p:nvPr>
        </p:nvSpPr>
        <p:spPr/>
        <p:txBody>
          <a:bodyPr/>
          <a:lstStyle/>
          <a:p>
            <a:r>
              <a:rPr lang="en-US" dirty="0" smtClean="0">
                <a:latin typeface="Comic Sans MS" pitchFamily="66" charset="0"/>
              </a:rPr>
              <a:t>In RTC involving &gt;1 vehicle leading to loss of life involve traffic police from nearest station to speed up rescue</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PRINCIPLES OF EXTRICATION</a:t>
            </a:r>
            <a:endParaRPr lang="en-US" dirty="0">
              <a:latin typeface="Comic Sans MS" pitchFamily="66" charset="0"/>
            </a:endParaRPr>
          </a:p>
        </p:txBody>
      </p:sp>
      <p:sp>
        <p:nvSpPr>
          <p:cNvPr id="3" name="Content Placeholder 2"/>
          <p:cNvSpPr>
            <a:spLocks noGrp="1"/>
          </p:cNvSpPr>
          <p:nvPr>
            <p:ph idx="1"/>
          </p:nvPr>
        </p:nvSpPr>
        <p:spPr/>
        <p:txBody>
          <a:bodyPr>
            <a:normAutofit/>
          </a:bodyPr>
          <a:lstStyle/>
          <a:p>
            <a:r>
              <a:rPr lang="en-US" dirty="0" smtClean="0">
                <a:latin typeface="Comic Sans MS" pitchFamily="66" charset="0"/>
              </a:rPr>
              <a:t>Extrication – process of removing a vehicle from around a person who has been involved in a crash when conventional means of exit are impossible or inadvisable.</a:t>
            </a:r>
          </a:p>
          <a:p>
            <a:pPr>
              <a:buFont typeface="Wingdings" pitchFamily="2" charset="2"/>
              <a:buChar char="Ø"/>
            </a:pP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PRINCIPLES OF EXTRICATION</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latin typeface="Comic Sans MS" pitchFamily="66" charset="0"/>
              </a:rPr>
              <a:t>Stabilize the vehicle where it lies as movement may exacerbate injury</a:t>
            </a:r>
          </a:p>
          <a:p>
            <a:pPr>
              <a:buNone/>
            </a:pPr>
            <a:endParaRPr lang="en-US" dirty="0" smtClean="0">
              <a:latin typeface="Comic Sans MS" pitchFamily="66" charset="0"/>
            </a:endParaRPr>
          </a:p>
          <a:p>
            <a:pPr>
              <a:buFont typeface="Wingdings" pitchFamily="2" charset="2"/>
              <a:buChar char="Ø"/>
            </a:pPr>
            <a:r>
              <a:rPr lang="en-US" dirty="0" smtClean="0">
                <a:latin typeface="Comic Sans MS" pitchFamily="66" charset="0"/>
              </a:rPr>
              <a:t>Make the vehicle safe: </a:t>
            </a:r>
          </a:p>
          <a:p>
            <a:pPr>
              <a:buNone/>
            </a:pPr>
            <a:r>
              <a:rPr lang="en-US" dirty="0" smtClean="0">
                <a:latin typeface="Comic Sans MS" pitchFamily="66" charset="0"/>
              </a:rPr>
              <a:t>   switch off the ignition,            immobilize the battery,                     swill away any petrol.</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PRINCIPLES OF EXTRICATION</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latin typeface="Comic Sans MS" pitchFamily="66" charset="0"/>
              </a:rPr>
              <a:t>Identify the time critical victims</a:t>
            </a:r>
          </a:p>
          <a:p>
            <a:pPr>
              <a:buNone/>
            </a:pPr>
            <a:endParaRPr lang="en-US" dirty="0" smtClean="0">
              <a:latin typeface="Comic Sans MS" pitchFamily="66" charset="0"/>
            </a:endParaRPr>
          </a:p>
          <a:p>
            <a:pPr>
              <a:buFont typeface="Wingdings" pitchFamily="2" charset="2"/>
              <a:buChar char="Ø"/>
            </a:pPr>
            <a:r>
              <a:rPr lang="en-US" dirty="0" smtClean="0">
                <a:latin typeface="Comic Sans MS" pitchFamily="66" charset="0"/>
              </a:rPr>
              <a:t>Read the wreckage</a:t>
            </a:r>
          </a:p>
          <a:p>
            <a:pPr>
              <a:buNone/>
            </a:pPr>
            <a:endParaRPr lang="en-US" dirty="0" smtClean="0">
              <a:latin typeface="Comic Sans MS" pitchFamily="66" charset="0"/>
            </a:endParaRPr>
          </a:p>
          <a:p>
            <a:pPr>
              <a:buFont typeface="Wingdings" pitchFamily="2" charset="2"/>
              <a:buChar char="Ø"/>
            </a:pPr>
            <a:r>
              <a:rPr lang="en-US" dirty="0" smtClean="0">
                <a:latin typeface="Comic Sans MS" pitchFamily="66" charset="0"/>
              </a:rPr>
              <a:t>Try the easiest way into the vehicle first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PRINCIPLES OF EXTRICATION</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latin typeface="Comic Sans MS" pitchFamily="66" charset="0"/>
              </a:rPr>
              <a:t>Remove the wreckage from the casualty and not the casualty from the wreckage</a:t>
            </a:r>
          </a:p>
          <a:p>
            <a:pPr>
              <a:buFont typeface="Wingdings" pitchFamily="2" charset="2"/>
              <a:buChar char="Ø"/>
            </a:pPr>
            <a:endParaRPr lang="en-US" dirty="0" smtClean="0">
              <a:latin typeface="Comic Sans MS" pitchFamily="66" charset="0"/>
            </a:endParaRPr>
          </a:p>
          <a:p>
            <a:pPr>
              <a:buNone/>
            </a:pPr>
            <a:endParaRPr lang="en-US" dirty="0" smtClean="0">
              <a:latin typeface="Comic Sans MS" pitchFamily="66" charset="0"/>
            </a:endParaRPr>
          </a:p>
          <a:p>
            <a:pPr>
              <a:buFont typeface="Wingdings" pitchFamily="2" charset="2"/>
              <a:buChar char="Ø"/>
            </a:pPr>
            <a:r>
              <a:rPr lang="en-US" dirty="0" smtClean="0">
                <a:latin typeface="Comic Sans MS" pitchFamily="66" charset="0"/>
              </a:rPr>
              <a:t>Do not move from one entrapment situation into another</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mic Sans MS" pitchFamily="66" charset="0"/>
              </a:rPr>
              <a:t>TRIAGE</a:t>
            </a:r>
            <a:endParaRPr lang="en-US" dirty="0"/>
          </a:p>
        </p:txBody>
      </p:sp>
      <p:sp>
        <p:nvSpPr>
          <p:cNvPr id="3" name="Content Placeholder 2"/>
          <p:cNvSpPr>
            <a:spLocks noGrp="1"/>
          </p:cNvSpPr>
          <p:nvPr>
            <p:ph idx="1"/>
          </p:nvPr>
        </p:nvSpPr>
        <p:spPr/>
        <p:txBody>
          <a:bodyPr>
            <a:normAutofit/>
          </a:bodyPr>
          <a:lstStyle/>
          <a:p>
            <a:r>
              <a:rPr lang="en-US" dirty="0" smtClean="0">
                <a:latin typeface="Comic Sans MS" pitchFamily="66" charset="0"/>
              </a:rPr>
              <a:t>Fr; to sift or sort</a:t>
            </a:r>
          </a:p>
          <a:p>
            <a:r>
              <a:rPr lang="en-US" dirty="0" smtClean="0">
                <a:latin typeface="Comic Sans MS" pitchFamily="66" charset="0"/>
              </a:rPr>
              <a:t>Process of sorting casualties into priorities for treatment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OUTLINE</a:t>
            </a:r>
            <a:endParaRPr lang="en-US" dirty="0">
              <a:latin typeface="Comic Sans MS" pitchFamily="66"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Comic Sans MS" pitchFamily="66" charset="0"/>
              </a:rPr>
              <a:t>INTRODUCTION</a:t>
            </a:r>
          </a:p>
          <a:p>
            <a:r>
              <a:rPr lang="en-US" dirty="0" smtClean="0">
                <a:latin typeface="Comic Sans MS" pitchFamily="66" charset="0"/>
              </a:rPr>
              <a:t>AIM</a:t>
            </a:r>
          </a:p>
          <a:p>
            <a:r>
              <a:rPr lang="en-US" dirty="0" smtClean="0">
                <a:latin typeface="Comic Sans MS" pitchFamily="66" charset="0"/>
              </a:rPr>
              <a:t>OBJECTIVES</a:t>
            </a:r>
          </a:p>
          <a:p>
            <a:r>
              <a:rPr lang="en-US" dirty="0" smtClean="0">
                <a:latin typeface="Comic Sans MS" pitchFamily="66" charset="0"/>
              </a:rPr>
              <a:t>RESCUE PROCEDURE</a:t>
            </a:r>
          </a:p>
          <a:p>
            <a:r>
              <a:rPr lang="en-US" dirty="0" smtClean="0">
                <a:latin typeface="Comic Sans MS" pitchFamily="66" charset="0"/>
              </a:rPr>
              <a:t>PRINCIPLES OF EXTRICATION</a:t>
            </a:r>
          </a:p>
          <a:p>
            <a:r>
              <a:rPr lang="en-US" dirty="0" smtClean="0">
                <a:latin typeface="Comic Sans MS" pitchFamily="66" charset="0"/>
              </a:rPr>
              <a:t>TRIAGE</a:t>
            </a:r>
          </a:p>
          <a:p>
            <a:r>
              <a:rPr lang="en-US" dirty="0" smtClean="0">
                <a:latin typeface="Comic Sans MS" pitchFamily="66" charset="0"/>
              </a:rPr>
              <a:t>FIRST AID</a:t>
            </a:r>
          </a:p>
          <a:p>
            <a:r>
              <a:rPr lang="en-US" dirty="0" smtClean="0">
                <a:latin typeface="Comic Sans MS" pitchFamily="66" charset="0"/>
              </a:rPr>
              <a:t>CASUALTY HANDLING</a:t>
            </a:r>
          </a:p>
          <a:p>
            <a:r>
              <a:rPr lang="en-US" dirty="0" smtClean="0">
                <a:latin typeface="Comic Sans MS" pitchFamily="66" charset="0"/>
              </a:rPr>
              <a:t>CONCLUSION</a:t>
            </a:r>
          </a:p>
          <a:p>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TRIAGE</a:t>
            </a:r>
            <a:endParaRPr lang="en-US" dirty="0"/>
          </a:p>
        </p:txBody>
      </p:sp>
      <p:sp>
        <p:nvSpPr>
          <p:cNvPr id="3" name="Content Placeholder 2"/>
          <p:cNvSpPr>
            <a:spLocks noGrp="1"/>
          </p:cNvSpPr>
          <p:nvPr>
            <p:ph idx="1"/>
          </p:nvPr>
        </p:nvSpPr>
        <p:spPr/>
        <p:txBody>
          <a:bodyPr/>
          <a:lstStyle/>
          <a:p>
            <a:r>
              <a:rPr lang="en-US" dirty="0" smtClean="0">
                <a:latin typeface="Comic Sans MS" pitchFamily="66" charset="0"/>
              </a:rPr>
              <a:t>Victims are divided into:</a:t>
            </a:r>
          </a:p>
          <a:p>
            <a:pPr>
              <a:buNone/>
            </a:pPr>
            <a:endParaRPr lang="en-US" dirty="0" smtClean="0">
              <a:latin typeface="Comic Sans MS" pitchFamily="66" charset="0"/>
            </a:endParaRPr>
          </a:p>
          <a:p>
            <a:pPr marL="514350" indent="-514350">
              <a:buFont typeface="Wingdings" pitchFamily="2" charset="2"/>
              <a:buChar char="v"/>
            </a:pPr>
            <a:r>
              <a:rPr lang="en-US" dirty="0" smtClean="0">
                <a:latin typeface="Comic Sans MS" pitchFamily="66" charset="0"/>
              </a:rPr>
              <a:t>Immediate(</a:t>
            </a:r>
            <a:r>
              <a:rPr lang="en-US" dirty="0" smtClean="0">
                <a:solidFill>
                  <a:srgbClr val="FF0000"/>
                </a:solidFill>
                <a:latin typeface="Comic Sans MS" pitchFamily="66" charset="0"/>
              </a:rPr>
              <a:t>RED</a:t>
            </a:r>
            <a:r>
              <a:rPr lang="en-US" dirty="0" smtClean="0">
                <a:latin typeface="Comic Sans MS" pitchFamily="66" charset="0"/>
              </a:rPr>
              <a:t>)- death in a few </a:t>
            </a:r>
            <a:r>
              <a:rPr lang="en-US" dirty="0" err="1" smtClean="0">
                <a:latin typeface="Comic Sans MS" pitchFamily="66" charset="0"/>
              </a:rPr>
              <a:t>mins</a:t>
            </a:r>
            <a:r>
              <a:rPr lang="en-US" dirty="0" smtClean="0">
                <a:latin typeface="Comic Sans MS" pitchFamily="66" charset="0"/>
              </a:rPr>
              <a:t> if no treatment</a:t>
            </a:r>
          </a:p>
          <a:p>
            <a:pPr marL="514350" indent="-514350">
              <a:buNone/>
            </a:pPr>
            <a:endParaRPr lang="en-US" dirty="0" smtClean="0">
              <a:latin typeface="Comic Sans MS" pitchFamily="66" charset="0"/>
            </a:endParaRPr>
          </a:p>
          <a:p>
            <a:pPr marL="514350" indent="-514350">
              <a:buFont typeface="Wingdings" pitchFamily="2" charset="2"/>
              <a:buChar char="v"/>
            </a:pPr>
            <a:r>
              <a:rPr lang="en-US" dirty="0" smtClean="0">
                <a:latin typeface="Comic Sans MS" pitchFamily="66" charset="0"/>
              </a:rPr>
              <a:t>Urgent(</a:t>
            </a:r>
            <a:r>
              <a:rPr lang="en-US" dirty="0" smtClean="0">
                <a:solidFill>
                  <a:srgbClr val="FFFF00"/>
                </a:solidFill>
                <a:latin typeface="Comic Sans MS" pitchFamily="66" charset="0"/>
              </a:rPr>
              <a:t>YELLOW</a:t>
            </a:r>
            <a:r>
              <a:rPr lang="en-US" dirty="0" smtClean="0">
                <a:latin typeface="Comic Sans MS" pitchFamily="66" charset="0"/>
              </a:rPr>
              <a:t>)-death in 1-2hrs if no treatment</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TRIAGE</a:t>
            </a:r>
            <a:endParaRPr lang="en-US" dirty="0"/>
          </a:p>
        </p:txBody>
      </p:sp>
      <p:sp>
        <p:nvSpPr>
          <p:cNvPr id="3" name="Content Placeholder 2"/>
          <p:cNvSpPr>
            <a:spLocks noGrp="1"/>
          </p:cNvSpPr>
          <p:nvPr>
            <p:ph idx="1"/>
          </p:nvPr>
        </p:nvSpPr>
        <p:spPr/>
        <p:txBody>
          <a:bodyPr>
            <a:normAutofit/>
          </a:bodyPr>
          <a:lstStyle/>
          <a:p>
            <a:pPr marL="514350" indent="-514350">
              <a:buFont typeface="Wingdings" pitchFamily="2" charset="2"/>
              <a:buChar char="v"/>
            </a:pPr>
            <a:r>
              <a:rPr lang="en-US" dirty="0" smtClean="0">
                <a:latin typeface="Comic Sans MS" pitchFamily="66" charset="0"/>
              </a:rPr>
              <a:t>Delayed(</a:t>
            </a:r>
            <a:r>
              <a:rPr lang="en-US" dirty="0" smtClean="0">
                <a:solidFill>
                  <a:srgbClr val="00B050"/>
                </a:solidFill>
                <a:latin typeface="Comic Sans MS" pitchFamily="66" charset="0"/>
              </a:rPr>
              <a:t>GREEN</a:t>
            </a:r>
            <a:r>
              <a:rPr lang="en-US" dirty="0" smtClean="0">
                <a:latin typeface="Comic Sans MS" pitchFamily="66" charset="0"/>
              </a:rPr>
              <a:t>)- can wait &gt;4hrs</a:t>
            </a:r>
          </a:p>
          <a:p>
            <a:pPr marL="514350" indent="-514350">
              <a:buNone/>
            </a:pPr>
            <a:endParaRPr lang="en-US" dirty="0" smtClean="0">
              <a:latin typeface="Comic Sans MS" pitchFamily="66" charset="0"/>
            </a:endParaRPr>
          </a:p>
          <a:p>
            <a:pPr marL="514350" indent="-514350">
              <a:buFont typeface="Wingdings" pitchFamily="2" charset="2"/>
              <a:buChar char="v"/>
            </a:pPr>
            <a:r>
              <a:rPr lang="en-US" dirty="0" smtClean="0">
                <a:latin typeface="Comic Sans MS" pitchFamily="66" charset="0"/>
              </a:rPr>
              <a:t>Expectant(</a:t>
            </a:r>
            <a:r>
              <a:rPr lang="en-US" dirty="0" smtClean="0">
                <a:solidFill>
                  <a:srgbClr val="0070C0"/>
                </a:solidFill>
                <a:latin typeface="Comic Sans MS" pitchFamily="66" charset="0"/>
              </a:rPr>
              <a:t>BLUE</a:t>
            </a:r>
            <a:r>
              <a:rPr lang="en-US" dirty="0" smtClean="0">
                <a:latin typeface="Comic Sans MS" pitchFamily="66" charset="0"/>
              </a:rPr>
              <a:t>)-will certainly die</a:t>
            </a:r>
          </a:p>
          <a:p>
            <a:pPr marL="514350" indent="-514350">
              <a:buNone/>
            </a:pPr>
            <a:endParaRPr lang="en-US" dirty="0" smtClean="0">
              <a:latin typeface="Comic Sans MS" pitchFamily="66" charset="0"/>
            </a:endParaRPr>
          </a:p>
          <a:p>
            <a:pPr marL="514350" indent="-514350">
              <a:buFont typeface="Wingdings" pitchFamily="2" charset="2"/>
              <a:buChar char="v"/>
            </a:pPr>
            <a:r>
              <a:rPr lang="en-US" dirty="0" smtClean="0">
                <a:latin typeface="Comic Sans MS" pitchFamily="66" charset="0"/>
              </a:rPr>
              <a:t>Dead (WHITE/BLACK)</a:t>
            </a:r>
          </a:p>
          <a:p>
            <a:pPr marL="514350" indent="-514350">
              <a:buFont typeface="+mj-lt"/>
              <a:buAutoNum type="arabicPeriod"/>
            </a:pPr>
            <a:endParaRPr lang="en-US" dirty="0">
              <a:latin typeface="Comic Sans MS" pitchFamily="66" charset="0"/>
            </a:endParaRPr>
          </a:p>
          <a:p>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TRIAGE</a:t>
            </a:r>
            <a:endParaRPr lang="en-US" dirty="0"/>
          </a:p>
        </p:txBody>
      </p:sp>
      <p:sp>
        <p:nvSpPr>
          <p:cNvPr id="3" name="Content Placeholder 2"/>
          <p:cNvSpPr>
            <a:spLocks noGrp="1"/>
          </p:cNvSpPr>
          <p:nvPr>
            <p:ph idx="1"/>
          </p:nvPr>
        </p:nvSpPr>
        <p:spPr/>
        <p:txBody>
          <a:bodyPr/>
          <a:lstStyle/>
          <a:p>
            <a:pPr marL="514350" indent="-514350">
              <a:buFont typeface="Wingdings" pitchFamily="2" charset="2"/>
              <a:buChar char="§"/>
            </a:pPr>
            <a:r>
              <a:rPr lang="en-US" dirty="0" smtClean="0">
                <a:latin typeface="Comic Sans MS" pitchFamily="66" charset="0"/>
              </a:rPr>
              <a:t>Triage is dynamic- initial brief assessment and a later detailed examination.</a:t>
            </a:r>
          </a:p>
          <a:p>
            <a:pPr marL="514350" indent="-514350">
              <a:buNone/>
            </a:pPr>
            <a:endParaRPr lang="en-US" dirty="0" smtClean="0">
              <a:latin typeface="Comic Sans MS" pitchFamily="66" charset="0"/>
            </a:endParaRPr>
          </a:p>
          <a:p>
            <a:pPr marL="514350" indent="-514350">
              <a:buFont typeface="Wingdings" pitchFamily="2" charset="2"/>
              <a:buChar char="§"/>
            </a:pPr>
            <a:r>
              <a:rPr lang="en-US" dirty="0" smtClean="0">
                <a:latin typeface="Comic Sans MS" pitchFamily="66" charset="0"/>
              </a:rPr>
              <a:t>Priorities and labels will change while waiting and after treatment</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mic Sans MS" pitchFamily="66" charset="0"/>
              </a:rPr>
              <a:t>TRIAGE:example</a:t>
            </a:r>
            <a:endParaRPr lang="en-US" dirty="0"/>
          </a:p>
        </p:txBody>
      </p:sp>
      <p:sp>
        <p:nvSpPr>
          <p:cNvPr id="3" name="Content Placeholder 2"/>
          <p:cNvSpPr>
            <a:spLocks noGrp="1"/>
          </p:cNvSpPr>
          <p:nvPr>
            <p:ph idx="1"/>
          </p:nvPr>
        </p:nvSpPr>
        <p:spPr/>
        <p:txBody>
          <a:bodyPr>
            <a:normAutofit/>
          </a:bodyPr>
          <a:lstStyle/>
          <a:p>
            <a:r>
              <a:rPr lang="en-US" dirty="0" smtClean="0">
                <a:latin typeface="Comic Sans MS" pitchFamily="66" charset="0"/>
              </a:rPr>
              <a:t>Can victim walk?</a:t>
            </a:r>
          </a:p>
          <a:p>
            <a:r>
              <a:rPr lang="en-US" dirty="0" smtClean="0">
                <a:latin typeface="Comic Sans MS" pitchFamily="66" charset="0"/>
              </a:rPr>
              <a:t>If yes label green</a:t>
            </a:r>
          </a:p>
          <a:p>
            <a:r>
              <a:rPr lang="en-US" dirty="0" smtClean="0">
                <a:latin typeface="Comic Sans MS" pitchFamily="66" charset="0"/>
              </a:rPr>
              <a:t>If no, is victim breathing?</a:t>
            </a:r>
          </a:p>
          <a:p>
            <a:r>
              <a:rPr lang="en-US" dirty="0" smtClean="0">
                <a:latin typeface="Comic Sans MS" pitchFamily="66" charset="0"/>
              </a:rPr>
              <a:t>If no breathing open airway</a:t>
            </a:r>
          </a:p>
          <a:p>
            <a:r>
              <a:rPr lang="en-US" dirty="0" smtClean="0">
                <a:latin typeface="Comic Sans MS" pitchFamily="66" charset="0"/>
              </a:rPr>
              <a:t>If breathing commences label red</a:t>
            </a:r>
          </a:p>
          <a:p>
            <a:r>
              <a:rPr lang="en-US" dirty="0" smtClean="0">
                <a:latin typeface="Comic Sans MS" pitchFamily="66" charset="0"/>
              </a:rPr>
              <a:t>If no breathing still label black</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TRIAGE</a:t>
            </a:r>
            <a:endParaRPr lang="en-US" dirty="0"/>
          </a:p>
        </p:txBody>
      </p:sp>
      <p:sp>
        <p:nvSpPr>
          <p:cNvPr id="3" name="Content Placeholder 2"/>
          <p:cNvSpPr>
            <a:spLocks noGrp="1"/>
          </p:cNvSpPr>
          <p:nvPr>
            <p:ph idx="1"/>
          </p:nvPr>
        </p:nvSpPr>
        <p:spPr/>
        <p:txBody>
          <a:bodyPr/>
          <a:lstStyle/>
          <a:p>
            <a:r>
              <a:rPr lang="en-US" dirty="0" smtClean="0">
                <a:latin typeface="Comic Sans MS" pitchFamily="66" charset="0"/>
              </a:rPr>
              <a:t>If respiratory rate is &lt;10/&gt;30 label red</a:t>
            </a:r>
          </a:p>
          <a:p>
            <a:r>
              <a:rPr lang="en-US" dirty="0" smtClean="0">
                <a:latin typeface="Comic Sans MS" pitchFamily="66" charset="0"/>
              </a:rPr>
              <a:t>If respiratory rate is 10-30cpm check capillary refill</a:t>
            </a:r>
          </a:p>
          <a:p>
            <a:r>
              <a:rPr lang="en-US" dirty="0" smtClean="0">
                <a:latin typeface="Comic Sans MS" pitchFamily="66" charset="0"/>
              </a:rPr>
              <a:t>If capillary refill &lt;2sec or PR&lt;120 label yellow</a:t>
            </a:r>
          </a:p>
          <a:p>
            <a:r>
              <a:rPr lang="en-US" dirty="0" smtClean="0">
                <a:latin typeface="Comic Sans MS" pitchFamily="66" charset="0"/>
              </a:rPr>
              <a:t>If capillary refill &gt;2sec or PR&gt;120 label red</a:t>
            </a:r>
          </a:p>
          <a:p>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FIRST AID</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Immediate medical treatment given to a victim with available material before transport to the nearest health facility</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FIRST AID</a:t>
            </a:r>
            <a:endParaRPr lang="en-US" dirty="0"/>
          </a:p>
        </p:txBody>
      </p:sp>
      <p:sp>
        <p:nvSpPr>
          <p:cNvPr id="3" name="Content Placeholder 2"/>
          <p:cNvSpPr>
            <a:spLocks noGrp="1"/>
          </p:cNvSpPr>
          <p:nvPr>
            <p:ph idx="1"/>
          </p:nvPr>
        </p:nvSpPr>
        <p:spPr/>
        <p:txBody>
          <a:bodyPr/>
          <a:lstStyle/>
          <a:p>
            <a:r>
              <a:rPr lang="en-US" dirty="0" smtClean="0">
                <a:latin typeface="Comic Sans MS" pitchFamily="66" charset="0"/>
              </a:rPr>
              <a:t>Objectives</a:t>
            </a:r>
          </a:p>
          <a:p>
            <a:pPr>
              <a:buFont typeface="Wingdings" pitchFamily="2" charset="2"/>
              <a:buChar char="ü"/>
            </a:pPr>
            <a:r>
              <a:rPr lang="en-US" dirty="0" smtClean="0">
                <a:latin typeface="Comic Sans MS" pitchFamily="66" charset="0"/>
              </a:rPr>
              <a:t>To preserve life</a:t>
            </a:r>
          </a:p>
          <a:p>
            <a:pPr>
              <a:buFont typeface="Wingdings" pitchFamily="2" charset="2"/>
              <a:buChar char="ü"/>
            </a:pPr>
            <a:r>
              <a:rPr lang="en-US" dirty="0" smtClean="0">
                <a:latin typeface="Comic Sans MS" pitchFamily="66" charset="0"/>
              </a:rPr>
              <a:t>To promote recovery</a:t>
            </a:r>
          </a:p>
          <a:p>
            <a:pPr>
              <a:buFont typeface="Wingdings" pitchFamily="2" charset="2"/>
              <a:buChar char="ü"/>
            </a:pPr>
            <a:r>
              <a:rPr lang="en-US" dirty="0" smtClean="0">
                <a:latin typeface="Comic Sans MS" pitchFamily="66" charset="0"/>
              </a:rPr>
              <a:t>To prevent worsening of victims condition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FIRST AID</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latin typeface="Comic Sans MS" pitchFamily="66" charset="0"/>
              </a:rPr>
              <a:t>Scope-</a:t>
            </a:r>
          </a:p>
          <a:p>
            <a:r>
              <a:rPr lang="en-US" dirty="0" smtClean="0">
                <a:latin typeface="Comic Sans MS" pitchFamily="66" charset="0"/>
              </a:rPr>
              <a:t>Immediate assessment</a:t>
            </a:r>
          </a:p>
          <a:p>
            <a:r>
              <a:rPr lang="en-US" dirty="0" smtClean="0">
                <a:latin typeface="Comic Sans MS" pitchFamily="66" charset="0"/>
              </a:rPr>
              <a:t> immediate treatment </a:t>
            </a:r>
          </a:p>
          <a:p>
            <a:r>
              <a:rPr lang="en-US" dirty="0" smtClean="0">
                <a:latin typeface="Comic Sans MS" pitchFamily="66" charset="0"/>
              </a:rPr>
              <a:t> transport</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FIRST AID(BASIC PRINCIPLES)</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DR ABC</a:t>
            </a:r>
          </a:p>
          <a:p>
            <a:r>
              <a:rPr lang="en-US" dirty="0" smtClean="0">
                <a:latin typeface="Comic Sans MS" pitchFamily="66" charset="0"/>
              </a:rPr>
              <a:t>Danger</a:t>
            </a:r>
          </a:p>
          <a:p>
            <a:r>
              <a:rPr lang="en-US" dirty="0" smtClean="0">
                <a:latin typeface="Comic Sans MS" pitchFamily="66" charset="0"/>
              </a:rPr>
              <a:t>Response</a:t>
            </a:r>
          </a:p>
          <a:p>
            <a:r>
              <a:rPr lang="en-US" dirty="0" smtClean="0">
                <a:latin typeface="Comic Sans MS" pitchFamily="66" charset="0"/>
              </a:rPr>
              <a:t>Airway Management</a:t>
            </a:r>
          </a:p>
          <a:p>
            <a:r>
              <a:rPr lang="en-US" dirty="0" smtClean="0">
                <a:latin typeface="Comic Sans MS" pitchFamily="66" charset="0"/>
              </a:rPr>
              <a:t>Breathing</a:t>
            </a:r>
          </a:p>
          <a:p>
            <a:r>
              <a:rPr lang="en-US" dirty="0" smtClean="0">
                <a:latin typeface="Comic Sans MS" pitchFamily="66" charset="0"/>
              </a:rPr>
              <a:t>Chest compression/circulation</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FIRST AID(BASIC PRINCIPLES)</a:t>
            </a:r>
            <a:endParaRPr lang="en-US" dirty="0"/>
          </a:p>
        </p:txBody>
      </p:sp>
      <p:sp>
        <p:nvSpPr>
          <p:cNvPr id="3" name="Content Placeholder 2"/>
          <p:cNvSpPr>
            <a:spLocks noGrp="1"/>
          </p:cNvSpPr>
          <p:nvPr>
            <p:ph idx="1"/>
          </p:nvPr>
        </p:nvSpPr>
        <p:spPr/>
        <p:txBody>
          <a:bodyPr/>
          <a:lstStyle/>
          <a:p>
            <a:r>
              <a:rPr lang="en-US" dirty="0" smtClean="0">
                <a:latin typeface="Comic Sans MS" pitchFamily="66" charset="0"/>
              </a:rPr>
              <a:t>DANGER</a:t>
            </a:r>
          </a:p>
          <a:p>
            <a:pPr>
              <a:buFont typeface="Wingdings" pitchFamily="2" charset="2"/>
              <a:buChar char="Ø"/>
            </a:pPr>
            <a:r>
              <a:rPr lang="en-US" dirty="0" smtClean="0">
                <a:latin typeface="Comic Sans MS" pitchFamily="66" charset="0"/>
              </a:rPr>
              <a:t>Approach with care</a:t>
            </a:r>
          </a:p>
          <a:p>
            <a:pPr>
              <a:buFont typeface="Wingdings" pitchFamily="2" charset="2"/>
              <a:buChar char="Ø"/>
            </a:pPr>
            <a:r>
              <a:rPr lang="en-US" dirty="0" smtClean="0">
                <a:latin typeface="Comic Sans MS" pitchFamily="66" charset="0"/>
              </a:rPr>
              <a:t>Ensure your safety and that of the victim</a:t>
            </a:r>
          </a:p>
          <a:p>
            <a:pPr>
              <a:buFont typeface="Wingdings" pitchFamily="2" charset="2"/>
              <a:buChar char="Ø"/>
            </a:pPr>
            <a:r>
              <a:rPr lang="en-US" dirty="0" smtClean="0">
                <a:latin typeface="Comic Sans MS" pitchFamily="66" charset="0"/>
              </a:rPr>
              <a:t>Free victim from immediate danger</a:t>
            </a:r>
          </a:p>
          <a:p>
            <a:pPr>
              <a:buFont typeface="Wingdings" pitchFamily="2" charset="2"/>
              <a:buChar char="Ø"/>
            </a:pPr>
            <a:r>
              <a:rPr lang="en-US" dirty="0" smtClean="0">
                <a:latin typeface="Comic Sans MS" pitchFamily="66" charset="0"/>
              </a:rPr>
              <a:t>Move victim from an unsafe area</a:t>
            </a:r>
          </a:p>
          <a:p>
            <a:pPr>
              <a:buFont typeface="Wingdings" pitchFamily="2" charset="2"/>
              <a:buChar char="Ø"/>
            </a:pPr>
            <a:r>
              <a:rPr lang="en-US" dirty="0" smtClean="0">
                <a:latin typeface="Comic Sans MS" pitchFamily="66" charset="0"/>
              </a:rPr>
              <a:t>Remove items that may worsen victims condition</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INTRODUCTION</a:t>
            </a:r>
            <a:endParaRPr lang="en-US" dirty="0">
              <a:latin typeface="Comic Sans MS" pitchFamily="66" charset="0"/>
            </a:endParaRPr>
          </a:p>
        </p:txBody>
      </p:sp>
      <p:sp>
        <p:nvSpPr>
          <p:cNvPr id="3" name="Content Placeholder 2"/>
          <p:cNvSpPr>
            <a:spLocks noGrp="1"/>
          </p:cNvSpPr>
          <p:nvPr>
            <p:ph idx="1"/>
          </p:nvPr>
        </p:nvSpPr>
        <p:spPr/>
        <p:txBody>
          <a:bodyPr>
            <a:normAutofit/>
          </a:bodyPr>
          <a:lstStyle/>
          <a:p>
            <a:r>
              <a:rPr lang="en-US" dirty="0" smtClean="0">
                <a:latin typeface="Comic Sans MS" pitchFamily="66" charset="0"/>
              </a:rPr>
              <a:t>RTC affects 1 in 4 people in their lifetime</a:t>
            </a:r>
          </a:p>
          <a:p>
            <a:endParaRPr lang="en-US" dirty="0" smtClean="0">
              <a:latin typeface="Comic Sans MS" pitchFamily="66" charset="0"/>
            </a:endParaRPr>
          </a:p>
          <a:p>
            <a:r>
              <a:rPr lang="en-US" dirty="0" smtClean="0">
                <a:latin typeface="Comic Sans MS" pitchFamily="66" charset="0"/>
              </a:rPr>
              <a:t>RTC is the chief cause of death in young persons</a:t>
            </a:r>
          </a:p>
          <a:p>
            <a:endParaRPr lang="en-US" dirty="0" smtClean="0">
              <a:latin typeface="Comic Sans MS" pitchFamily="66" charset="0"/>
            </a:endParaRPr>
          </a:p>
          <a:p>
            <a:pPr>
              <a:buNone/>
            </a:pPr>
            <a:endParaRPr lang="en-US" dirty="0" smtClean="0">
              <a:latin typeface="Comic Sans MS" pitchFamily="66" charset="0"/>
            </a:endParaRPr>
          </a:p>
          <a:p>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FIRST AID(BASIC PRINCIPLES)</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Avoid moving the unconscious unless victim is in an unsafe place or in presence of skilled personnel</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FIRST AID(BASIC PRINCIPLES)</a:t>
            </a:r>
            <a:endParaRPr lang="en-US" dirty="0"/>
          </a:p>
        </p:txBody>
      </p:sp>
      <p:pic>
        <p:nvPicPr>
          <p:cNvPr id="1026" name="Picture 2" descr="C:\Users\Jide Ojo\Documents\My Received Files\images(3).png"/>
          <p:cNvPicPr>
            <a:picLocks noGrp="1" noChangeAspect="1" noChangeArrowheads="1"/>
          </p:cNvPicPr>
          <p:nvPr>
            <p:ph idx="1"/>
          </p:nvPr>
        </p:nvPicPr>
        <p:blipFill>
          <a:blip r:embed="rId2" cstate="print"/>
          <a:srcRect/>
          <a:stretch>
            <a:fillRect/>
          </a:stretch>
        </p:blipFill>
        <p:spPr bwMode="auto">
          <a:xfrm>
            <a:off x="685800" y="1054376"/>
            <a:ext cx="7924800" cy="580362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FIRST AID(BASIC PRINCIPLES)</a:t>
            </a:r>
            <a:endParaRPr lang="en-US" dirty="0"/>
          </a:p>
        </p:txBody>
      </p:sp>
      <p:pic>
        <p:nvPicPr>
          <p:cNvPr id="2050" name="Picture 2" descr="C:\Users\Jide Ojo\Documents\My Received Files\images(6).png"/>
          <p:cNvPicPr>
            <a:picLocks noGrp="1" noChangeAspect="1" noChangeArrowheads="1"/>
          </p:cNvPicPr>
          <p:nvPr>
            <p:ph idx="1"/>
          </p:nvPr>
        </p:nvPicPr>
        <p:blipFill>
          <a:blip r:embed="rId2" cstate="print"/>
          <a:srcRect/>
          <a:stretch>
            <a:fillRect/>
          </a:stretch>
        </p:blipFill>
        <p:spPr bwMode="auto">
          <a:xfrm>
            <a:off x="533400" y="1171735"/>
            <a:ext cx="8472856" cy="522906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FIRST AID(BASIC PRINCIPLES)</a:t>
            </a:r>
            <a:endParaRPr lang="en-US" dirty="0"/>
          </a:p>
        </p:txBody>
      </p:sp>
      <p:pic>
        <p:nvPicPr>
          <p:cNvPr id="5122" name="Picture 2" descr="C:\Users\Jide Ojo\Documents\My Received Files\images(15).jpeg"/>
          <p:cNvPicPr>
            <a:picLocks noGrp="1" noChangeAspect="1" noChangeArrowheads="1"/>
          </p:cNvPicPr>
          <p:nvPr>
            <p:ph idx="1"/>
          </p:nvPr>
        </p:nvPicPr>
        <p:blipFill>
          <a:blip r:embed="rId2" cstate="print"/>
          <a:srcRect/>
          <a:stretch>
            <a:fillRect/>
          </a:stretch>
        </p:blipFill>
        <p:spPr bwMode="auto">
          <a:xfrm>
            <a:off x="685801" y="1219200"/>
            <a:ext cx="7504278" cy="52578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FIRST AID(BASIC PRINCIPLES)</a:t>
            </a:r>
            <a:endParaRPr lang="en-US" dirty="0"/>
          </a:p>
        </p:txBody>
      </p:sp>
      <p:pic>
        <p:nvPicPr>
          <p:cNvPr id="6146" name="Picture 2" descr="C:\Users\Jide Ojo\Documents\My Received Files\images(4).png"/>
          <p:cNvPicPr>
            <a:picLocks noGrp="1" noChangeAspect="1" noChangeArrowheads="1"/>
          </p:cNvPicPr>
          <p:nvPr>
            <p:ph idx="1"/>
          </p:nvPr>
        </p:nvPicPr>
        <p:blipFill>
          <a:blip r:embed="rId2" cstate="print"/>
          <a:srcRect/>
          <a:stretch>
            <a:fillRect/>
          </a:stretch>
        </p:blipFill>
        <p:spPr bwMode="auto">
          <a:xfrm>
            <a:off x="381000" y="1219200"/>
            <a:ext cx="8305800" cy="583812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FIRST AID(BASIC PRINCIPLES)</a:t>
            </a:r>
            <a:endParaRPr lang="en-US" dirty="0"/>
          </a:p>
        </p:txBody>
      </p:sp>
      <p:pic>
        <p:nvPicPr>
          <p:cNvPr id="4098" name="Picture 2" descr="C:\Users\Jide Ojo\Documents\My Received Files\images(14).jpeg"/>
          <p:cNvPicPr>
            <a:picLocks noGrp="1" noChangeAspect="1" noChangeArrowheads="1"/>
          </p:cNvPicPr>
          <p:nvPr>
            <p:ph idx="1"/>
          </p:nvPr>
        </p:nvPicPr>
        <p:blipFill>
          <a:blip r:embed="rId2" cstate="print"/>
          <a:srcRect/>
          <a:stretch>
            <a:fillRect/>
          </a:stretch>
        </p:blipFill>
        <p:spPr bwMode="auto">
          <a:xfrm>
            <a:off x="3143250" y="2082006"/>
            <a:ext cx="2857500" cy="356235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FIRST AID(BASIC PRINCIPLES)</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Comic Sans MS" pitchFamily="66" charset="0"/>
              </a:rPr>
              <a:t>RESPONSE</a:t>
            </a:r>
          </a:p>
          <a:p>
            <a:pPr>
              <a:buFont typeface="Wingdings" pitchFamily="2" charset="2"/>
              <a:buChar char="Ø"/>
            </a:pPr>
            <a:r>
              <a:rPr lang="en-US" dirty="0" smtClean="0">
                <a:latin typeface="Comic Sans MS" pitchFamily="66" charset="0"/>
              </a:rPr>
              <a:t>Establish responsiveness/unresponsiveness</a:t>
            </a:r>
          </a:p>
          <a:p>
            <a:pPr>
              <a:buFont typeface="Wingdings" pitchFamily="2" charset="2"/>
              <a:buChar char="Ø"/>
            </a:pPr>
            <a:r>
              <a:rPr lang="en-US" dirty="0" smtClean="0">
                <a:latin typeface="Comic Sans MS" pitchFamily="66" charset="0"/>
              </a:rPr>
              <a:t>Shake gently by the shoulder while stabilizing the forehead</a:t>
            </a:r>
          </a:p>
          <a:p>
            <a:pPr>
              <a:buFont typeface="Wingdings" pitchFamily="2" charset="2"/>
              <a:buChar char="Ø"/>
            </a:pPr>
            <a:r>
              <a:rPr lang="en-US" dirty="0" smtClean="0">
                <a:latin typeface="Comic Sans MS" pitchFamily="66" charset="0"/>
              </a:rPr>
              <a:t>If victim responds place in recovery position</a:t>
            </a:r>
          </a:p>
          <a:p>
            <a:pPr>
              <a:buFont typeface="Wingdings" pitchFamily="2" charset="2"/>
              <a:buChar char="Ø"/>
            </a:pPr>
            <a:r>
              <a:rPr lang="en-US" dirty="0" smtClean="0">
                <a:latin typeface="Comic Sans MS" pitchFamily="66" charset="0"/>
              </a:rPr>
              <a:t>If victim fails to respond call for help and check for breathing</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RESPONSE???</a:t>
            </a:r>
            <a:endParaRPr lang="en-US" dirty="0">
              <a:latin typeface="Comic Sans MS" pitchFamily="66" charset="0"/>
            </a:endParaRPr>
          </a:p>
        </p:txBody>
      </p:sp>
      <p:pic>
        <p:nvPicPr>
          <p:cNvPr id="4" name="Picture 22" descr="1"/>
          <p:cNvPicPr>
            <a:picLocks noGrp="1" noChangeAspect="1" noChangeArrowheads="1"/>
          </p:cNvPicPr>
          <p:nvPr>
            <p:ph idx="1"/>
          </p:nvPr>
        </p:nvPicPr>
        <p:blipFill>
          <a:blip r:embed="rId2" cstate="print"/>
          <a:srcRect r="22920"/>
          <a:stretch>
            <a:fillRect/>
          </a:stretch>
        </p:blipFill>
        <p:spPr bwMode="auto">
          <a:xfrm>
            <a:off x="914400" y="1600200"/>
            <a:ext cx="6934199" cy="5029200"/>
          </a:xfrm>
          <a:prstGeom prst="rect">
            <a:avLst/>
          </a:prstGeom>
          <a:noFill/>
          <a:ln w="31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FIRST AID(BASIC PRINCIPLES)</a:t>
            </a:r>
            <a:endParaRPr lang="en-US" dirty="0"/>
          </a:p>
        </p:txBody>
      </p:sp>
      <p:sp>
        <p:nvSpPr>
          <p:cNvPr id="3" name="Content Placeholder 2"/>
          <p:cNvSpPr>
            <a:spLocks noGrp="1"/>
          </p:cNvSpPr>
          <p:nvPr>
            <p:ph idx="1"/>
          </p:nvPr>
        </p:nvSpPr>
        <p:spPr/>
        <p:txBody>
          <a:bodyPr/>
          <a:lstStyle/>
          <a:p>
            <a:r>
              <a:rPr lang="en-US" dirty="0" smtClean="0">
                <a:latin typeface="Comic Sans MS" pitchFamily="66" charset="0"/>
              </a:rPr>
              <a:t>RECOVERY POSITION</a:t>
            </a:r>
          </a:p>
          <a:p>
            <a:pPr>
              <a:buFont typeface="Wingdings" pitchFamily="2" charset="2"/>
              <a:buChar char="Ø"/>
            </a:pPr>
            <a:r>
              <a:rPr lang="en-US" dirty="0" smtClean="0">
                <a:latin typeface="Comic Sans MS" pitchFamily="66" charset="0"/>
              </a:rPr>
              <a:t>Log roll victim to a side/lateral position</a:t>
            </a:r>
          </a:p>
          <a:p>
            <a:pPr>
              <a:buFont typeface="Wingdings" pitchFamily="2" charset="2"/>
              <a:buChar char="Ø"/>
            </a:pPr>
            <a:r>
              <a:rPr lang="en-US" dirty="0" smtClean="0">
                <a:latin typeface="Comic Sans MS" pitchFamily="66" charset="0"/>
              </a:rPr>
              <a:t>One leg folded </a:t>
            </a:r>
          </a:p>
          <a:p>
            <a:pPr>
              <a:buFont typeface="Wingdings" pitchFamily="2" charset="2"/>
              <a:buChar char="Ø"/>
            </a:pPr>
            <a:r>
              <a:rPr lang="en-US" dirty="0" smtClean="0">
                <a:latin typeface="Comic Sans MS" pitchFamily="66" charset="0"/>
              </a:rPr>
              <a:t>One hand folded underneath head</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FIRST AID(BASIC PRINCIPLES)</a:t>
            </a:r>
            <a:endParaRPr lang="en-US" dirty="0"/>
          </a:p>
        </p:txBody>
      </p:sp>
      <p:sp>
        <p:nvSpPr>
          <p:cNvPr id="5" name="Content Placeholder 4"/>
          <p:cNvSpPr>
            <a:spLocks noGrp="1"/>
          </p:cNvSpPr>
          <p:nvPr>
            <p:ph idx="1"/>
          </p:nvPr>
        </p:nvSpPr>
        <p:spPr/>
        <p:txBody>
          <a:bodyPr/>
          <a:lstStyle/>
          <a:p>
            <a:r>
              <a:rPr lang="en-US" dirty="0" smtClean="0">
                <a:latin typeface="Comic Sans MS" pitchFamily="66" charset="0"/>
              </a:rPr>
              <a:t>RECOVERY POSITION</a:t>
            </a:r>
            <a:endParaRPr lang="en-US" dirty="0">
              <a:latin typeface="Comic Sans MS" pitchFamily="66" charset="0"/>
            </a:endParaRPr>
          </a:p>
        </p:txBody>
      </p:sp>
      <p:pic>
        <p:nvPicPr>
          <p:cNvPr id="6" name="Picture 17" descr="9a"/>
          <p:cNvPicPr>
            <a:picLocks noChangeAspect="1" noChangeArrowheads="1"/>
          </p:cNvPicPr>
          <p:nvPr/>
        </p:nvPicPr>
        <p:blipFill>
          <a:blip r:embed="rId2" cstate="print"/>
          <a:srcRect/>
          <a:stretch>
            <a:fillRect/>
          </a:stretch>
        </p:blipFill>
        <p:spPr bwMode="auto">
          <a:xfrm>
            <a:off x="0" y="2286000"/>
            <a:ext cx="9144000" cy="373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INTRODUCTION</a:t>
            </a:r>
            <a:endParaRPr lang="en-US" dirty="0"/>
          </a:p>
        </p:txBody>
      </p:sp>
      <p:sp>
        <p:nvSpPr>
          <p:cNvPr id="3" name="Content Placeholder 2"/>
          <p:cNvSpPr>
            <a:spLocks noGrp="1"/>
          </p:cNvSpPr>
          <p:nvPr>
            <p:ph idx="1"/>
          </p:nvPr>
        </p:nvSpPr>
        <p:spPr/>
        <p:txBody>
          <a:bodyPr/>
          <a:lstStyle/>
          <a:p>
            <a:r>
              <a:rPr lang="en-US" dirty="0" smtClean="0">
                <a:latin typeface="Comic Sans MS" pitchFamily="66" charset="0"/>
              </a:rPr>
              <a:t>Approximately 3000 people die on the roads daily worldwide</a:t>
            </a:r>
          </a:p>
          <a:p>
            <a:endParaRPr lang="en-US" dirty="0" smtClean="0">
              <a:latin typeface="Comic Sans MS" pitchFamily="66" charset="0"/>
            </a:endParaRPr>
          </a:p>
          <a:p>
            <a:r>
              <a:rPr lang="en-US" dirty="0" smtClean="0">
                <a:latin typeface="Comic Sans MS" pitchFamily="66" charset="0"/>
              </a:rPr>
              <a:t>90% of casualties from Road Deaths occur in the developing nations</a:t>
            </a:r>
          </a:p>
          <a:p>
            <a:endParaRPr lang="en-US" dirty="0" smtClean="0">
              <a:latin typeface="Comic Sans MS" pitchFamily="66" charset="0"/>
            </a:endParaRPr>
          </a:p>
          <a:p>
            <a:r>
              <a:rPr lang="en-US" dirty="0" smtClean="0">
                <a:latin typeface="Comic Sans MS" pitchFamily="66" charset="0"/>
              </a:rPr>
              <a:t>Most </a:t>
            </a:r>
            <a:r>
              <a:rPr lang="en-US" smtClean="0">
                <a:latin typeface="Comic Sans MS" pitchFamily="66" charset="0"/>
              </a:rPr>
              <a:t>deaths  </a:t>
            </a:r>
            <a:r>
              <a:rPr lang="en-US" dirty="0" smtClean="0">
                <a:latin typeface="Comic Sans MS" pitchFamily="66" charset="0"/>
              </a:rPr>
              <a:t>are preventable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FIRST AID(BASIC PRINCIPLES)</a:t>
            </a:r>
            <a:endParaRPr lang="en-US" dirty="0"/>
          </a:p>
        </p:txBody>
      </p:sp>
      <p:sp>
        <p:nvSpPr>
          <p:cNvPr id="3" name="Content Placeholder 2"/>
          <p:cNvSpPr>
            <a:spLocks noGrp="1"/>
          </p:cNvSpPr>
          <p:nvPr>
            <p:ph idx="1"/>
          </p:nvPr>
        </p:nvSpPr>
        <p:spPr/>
        <p:txBody>
          <a:bodyPr>
            <a:normAutofit fontScale="92500"/>
          </a:bodyPr>
          <a:lstStyle/>
          <a:p>
            <a:r>
              <a:rPr lang="en-US" dirty="0" smtClean="0">
                <a:latin typeface="Comic Sans MS" pitchFamily="66" charset="0"/>
              </a:rPr>
              <a:t>AIRWAY AND BREATHING</a:t>
            </a:r>
          </a:p>
          <a:p>
            <a:pPr>
              <a:buFont typeface="Wingdings" pitchFamily="2" charset="2"/>
              <a:buChar char="Ø"/>
            </a:pPr>
            <a:r>
              <a:rPr lang="en-US" dirty="0" smtClean="0">
                <a:latin typeface="Comic Sans MS" pitchFamily="66" charset="0"/>
              </a:rPr>
              <a:t>Roll victim to his/her side</a:t>
            </a:r>
          </a:p>
          <a:p>
            <a:pPr>
              <a:buFont typeface="Wingdings" pitchFamily="2" charset="2"/>
              <a:buChar char="Ø"/>
            </a:pPr>
            <a:r>
              <a:rPr lang="en-US" dirty="0" smtClean="0">
                <a:latin typeface="Comic Sans MS" pitchFamily="66" charset="0"/>
              </a:rPr>
              <a:t>Open airway; head tilt and chin lift(if no risk of cord injury)</a:t>
            </a:r>
          </a:p>
          <a:p>
            <a:pPr>
              <a:buFont typeface="Wingdings" pitchFamily="2" charset="2"/>
              <a:buChar char="Ø"/>
            </a:pPr>
            <a:r>
              <a:rPr lang="en-US" dirty="0" smtClean="0">
                <a:latin typeface="Comic Sans MS" pitchFamily="66" charset="0"/>
              </a:rPr>
              <a:t>Sweep airway with spatula or gloved hand</a:t>
            </a:r>
          </a:p>
          <a:p>
            <a:pPr>
              <a:buFont typeface="Wingdings" pitchFamily="2" charset="2"/>
              <a:buChar char="Ø"/>
            </a:pPr>
            <a:r>
              <a:rPr lang="en-US" dirty="0" smtClean="0">
                <a:latin typeface="Comic Sans MS" pitchFamily="66" charset="0"/>
              </a:rPr>
              <a:t>Is victim breathing?</a:t>
            </a:r>
          </a:p>
          <a:p>
            <a:pPr>
              <a:buFont typeface="Wingdings" pitchFamily="2" charset="2"/>
              <a:buChar char="Ø"/>
            </a:pPr>
            <a:r>
              <a:rPr lang="en-US" dirty="0" smtClean="0">
                <a:latin typeface="Comic Sans MS" pitchFamily="66" charset="0"/>
              </a:rPr>
              <a:t>If not breathing commence chest compressions</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OPENING THE AIRWAY</a:t>
            </a:r>
            <a:endParaRPr lang="en-US" dirty="0">
              <a:latin typeface="Comic Sans MS" pitchFamily="66" charset="0"/>
            </a:endParaRPr>
          </a:p>
        </p:txBody>
      </p:sp>
      <p:pic>
        <p:nvPicPr>
          <p:cNvPr id="4" name="Picture 20" descr="2"/>
          <p:cNvPicPr>
            <a:picLocks noGrp="1" noChangeAspect="1" noChangeArrowheads="1"/>
          </p:cNvPicPr>
          <p:nvPr>
            <p:ph idx="1"/>
          </p:nvPr>
        </p:nvPicPr>
        <p:blipFill>
          <a:blip r:embed="rId2" cstate="print"/>
          <a:srcRect r="24849" b="5467"/>
          <a:stretch>
            <a:fillRect/>
          </a:stretch>
        </p:blipFill>
        <p:spPr bwMode="auto">
          <a:xfrm>
            <a:off x="1066800" y="1600200"/>
            <a:ext cx="7620000" cy="5029200"/>
          </a:xfrm>
          <a:prstGeom prst="rect">
            <a:avLst/>
          </a:prstGeom>
          <a:noFill/>
          <a:ln w="31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LOOK, LISTEN AND FEEL</a:t>
            </a:r>
            <a:endParaRPr lang="en-US" dirty="0">
              <a:latin typeface="Comic Sans MS" pitchFamily="66" charset="0"/>
            </a:endParaRPr>
          </a:p>
        </p:txBody>
      </p:sp>
      <p:pic>
        <p:nvPicPr>
          <p:cNvPr id="4" name="Picture 21" descr="3"/>
          <p:cNvPicPr>
            <a:picLocks noGrp="1" noChangeAspect="1" noChangeArrowheads="1"/>
          </p:cNvPicPr>
          <p:nvPr>
            <p:ph idx="1"/>
          </p:nvPr>
        </p:nvPicPr>
        <p:blipFill>
          <a:blip r:embed="rId2" cstate="print"/>
          <a:srcRect r="22047"/>
          <a:stretch>
            <a:fillRect/>
          </a:stretch>
        </p:blipFill>
        <p:spPr bwMode="auto">
          <a:xfrm>
            <a:off x="609600" y="1715864"/>
            <a:ext cx="7924799" cy="4837335"/>
          </a:xfrm>
          <a:prstGeom prst="rect">
            <a:avLst/>
          </a:prstGeom>
          <a:noFill/>
          <a:ln w="31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FIRST AID(BASIC PRINCIPLES)</a:t>
            </a:r>
            <a:endParaRPr lang="en-US" dirty="0"/>
          </a:p>
        </p:txBody>
      </p:sp>
      <p:sp>
        <p:nvSpPr>
          <p:cNvPr id="3" name="Content Placeholder 2"/>
          <p:cNvSpPr>
            <a:spLocks noGrp="1"/>
          </p:cNvSpPr>
          <p:nvPr>
            <p:ph idx="1"/>
          </p:nvPr>
        </p:nvSpPr>
        <p:spPr/>
        <p:txBody>
          <a:bodyPr/>
          <a:lstStyle/>
          <a:p>
            <a:r>
              <a:rPr lang="en-US" dirty="0" smtClean="0">
                <a:latin typeface="Comic Sans MS" pitchFamily="66" charset="0"/>
              </a:rPr>
              <a:t>CHEST COMPRESSION/CIRCULATION</a:t>
            </a:r>
          </a:p>
          <a:p>
            <a:pPr>
              <a:buFont typeface="Wingdings" pitchFamily="2" charset="2"/>
              <a:buChar char="Ø"/>
            </a:pPr>
            <a:r>
              <a:rPr lang="en-US" dirty="0" smtClean="0">
                <a:latin typeface="Comic Sans MS" pitchFamily="66" charset="0"/>
              </a:rPr>
              <a:t>30 chest compressions alternating with 2 rescue breaths</a:t>
            </a:r>
          </a:p>
          <a:p>
            <a:pPr>
              <a:buFont typeface="Wingdings" pitchFamily="2" charset="2"/>
              <a:buChar char="Ø"/>
            </a:pPr>
            <a:r>
              <a:rPr lang="en-US" dirty="0" smtClean="0">
                <a:latin typeface="Comic Sans MS" pitchFamily="66" charset="0"/>
              </a:rPr>
              <a:t>100 compressions per minute</a:t>
            </a:r>
          </a:p>
          <a:p>
            <a:pPr>
              <a:buFont typeface="Wingdings" pitchFamily="2" charset="2"/>
              <a:buChar char="Ø"/>
            </a:pPr>
            <a:r>
              <a:rPr lang="en-US" dirty="0" smtClean="0">
                <a:latin typeface="Comic Sans MS" pitchFamily="66" charset="0"/>
              </a:rPr>
              <a:t>4-5cm deep</a:t>
            </a:r>
          </a:p>
          <a:p>
            <a:pPr>
              <a:buFont typeface="Wingdings" pitchFamily="2" charset="2"/>
              <a:buChar char="Ø"/>
            </a:pPr>
            <a:r>
              <a:rPr lang="en-US" dirty="0" smtClean="0">
                <a:latin typeface="Comic Sans MS" pitchFamily="66" charset="0"/>
              </a:rPr>
              <a:t>Each rescue breath over 1 second</a:t>
            </a:r>
          </a:p>
          <a:p>
            <a:pPr>
              <a:buFont typeface="Wingdings" pitchFamily="2" charset="2"/>
              <a:buChar char="Ø"/>
            </a:pPr>
            <a:r>
              <a:rPr lang="en-US" dirty="0" smtClean="0">
                <a:latin typeface="Comic Sans MS" pitchFamily="66" charset="0"/>
              </a:rPr>
              <a:t>If two </a:t>
            </a:r>
            <a:r>
              <a:rPr lang="en-US" dirty="0" err="1" smtClean="0">
                <a:latin typeface="Comic Sans MS" pitchFamily="66" charset="0"/>
              </a:rPr>
              <a:t>recuers</a:t>
            </a:r>
            <a:r>
              <a:rPr lang="en-US" dirty="0" smtClean="0">
                <a:latin typeface="Comic Sans MS" pitchFamily="66" charset="0"/>
              </a:rPr>
              <a:t> swap every 2 minutes</a:t>
            </a:r>
          </a:p>
          <a:p>
            <a:pPr>
              <a:buFont typeface="Wingdings" pitchFamily="2" charset="2"/>
              <a:buChar char="Ø"/>
            </a:pP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FIRST AID(BASIC PRINCIPLES)</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If breathing resumes check pulse for 1 minute</a:t>
            </a:r>
          </a:p>
          <a:p>
            <a:pPr>
              <a:buNone/>
            </a:pPr>
            <a:endParaRPr lang="en-US" dirty="0" smtClean="0"/>
          </a:p>
          <a:p>
            <a:pPr>
              <a:buFont typeface="Wingdings" pitchFamily="2" charset="2"/>
              <a:buChar char="Ø"/>
            </a:pPr>
            <a:endParaRPr lang="en-US" dirty="0"/>
          </a:p>
        </p:txBody>
      </p:sp>
      <p:pic>
        <p:nvPicPr>
          <p:cNvPr id="4" name="Picture 18" descr="4"/>
          <p:cNvPicPr>
            <a:picLocks noChangeAspect="1" noChangeArrowheads="1"/>
          </p:cNvPicPr>
          <p:nvPr/>
        </p:nvPicPr>
        <p:blipFill>
          <a:blip r:embed="rId2" cstate="print"/>
          <a:srcRect r="20949" b="8600"/>
          <a:stretch>
            <a:fillRect/>
          </a:stretch>
        </p:blipFill>
        <p:spPr bwMode="auto">
          <a:xfrm>
            <a:off x="685800" y="2438400"/>
            <a:ext cx="8001000" cy="4267200"/>
          </a:xfrm>
          <a:prstGeom prst="rect">
            <a:avLst/>
          </a:prstGeom>
          <a:noFill/>
          <a:ln w="31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FIRST AID(BASIC PRINCIPLES)</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Comic Sans MS" pitchFamily="66" charset="0"/>
              </a:rPr>
              <a:t>KISS OF LIFE</a:t>
            </a:r>
          </a:p>
          <a:p>
            <a:pPr>
              <a:buFont typeface="Wingdings" pitchFamily="2" charset="2"/>
              <a:buChar char="Ø"/>
            </a:pPr>
            <a:r>
              <a:rPr lang="en-US" dirty="0" smtClean="0">
                <a:latin typeface="Comic Sans MS" pitchFamily="66" charset="0"/>
              </a:rPr>
              <a:t>Occlude nose</a:t>
            </a:r>
          </a:p>
          <a:p>
            <a:pPr>
              <a:buFont typeface="Wingdings" pitchFamily="2" charset="2"/>
              <a:buChar char="Ø"/>
            </a:pPr>
            <a:r>
              <a:rPr lang="en-US" dirty="0" smtClean="0">
                <a:latin typeface="Comic Sans MS" pitchFamily="66" charset="0"/>
              </a:rPr>
              <a:t>Maintain chin lift</a:t>
            </a:r>
          </a:p>
          <a:p>
            <a:pPr>
              <a:buFont typeface="Wingdings" pitchFamily="2" charset="2"/>
              <a:buChar char="Ø"/>
            </a:pPr>
            <a:r>
              <a:rPr lang="en-US" dirty="0" smtClean="0">
                <a:latin typeface="Comic Sans MS" pitchFamily="66" charset="0"/>
              </a:rPr>
              <a:t>Take good breath</a:t>
            </a:r>
          </a:p>
          <a:p>
            <a:pPr>
              <a:buFont typeface="Wingdings" pitchFamily="2" charset="2"/>
              <a:buChar char="Ø"/>
            </a:pPr>
            <a:r>
              <a:rPr lang="en-US" dirty="0" smtClean="0">
                <a:latin typeface="Comic Sans MS" pitchFamily="66" charset="0"/>
              </a:rPr>
              <a:t>Achieve good mouth to mouth seal</a:t>
            </a:r>
          </a:p>
          <a:p>
            <a:pPr>
              <a:buFont typeface="Wingdings" pitchFamily="2" charset="2"/>
              <a:buChar char="Ø"/>
            </a:pPr>
            <a:r>
              <a:rPr lang="en-US" dirty="0" smtClean="0">
                <a:latin typeface="Comic Sans MS" pitchFamily="66" charset="0"/>
              </a:rPr>
              <a:t>Blow steadily for 1 second</a:t>
            </a:r>
          </a:p>
          <a:p>
            <a:pPr>
              <a:buFont typeface="Wingdings" pitchFamily="2" charset="2"/>
              <a:buChar char="Ø"/>
            </a:pPr>
            <a:r>
              <a:rPr lang="en-US" dirty="0" smtClean="0">
                <a:latin typeface="Comic Sans MS" pitchFamily="66" charset="0"/>
              </a:rPr>
              <a:t>Watch for chest rise</a:t>
            </a:r>
          </a:p>
          <a:p>
            <a:pPr>
              <a:buFont typeface="Wingdings" pitchFamily="2" charset="2"/>
              <a:buChar char="Ø"/>
            </a:pPr>
            <a:r>
              <a:rPr lang="en-US" dirty="0" smtClean="0">
                <a:latin typeface="Comic Sans MS" pitchFamily="66" charset="0"/>
              </a:rPr>
              <a:t>Maintain chin lift</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FIRST AID(BASIC PRINCIPLES)</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latin typeface="Comic Sans MS" pitchFamily="66" charset="0"/>
              </a:rPr>
              <a:t>Remove mouth and watch for chest fall</a:t>
            </a:r>
          </a:p>
          <a:p>
            <a:pPr>
              <a:buFont typeface="Wingdings" pitchFamily="2" charset="2"/>
              <a:buChar char="Ø"/>
            </a:pPr>
            <a:r>
              <a:rPr lang="en-US" dirty="0" smtClean="0">
                <a:latin typeface="Comic Sans MS" pitchFamily="66" charset="0"/>
              </a:rPr>
              <a:t>Repeat</a:t>
            </a:r>
          </a:p>
          <a:p>
            <a:pPr>
              <a:buFont typeface="Wingdings" pitchFamily="2" charset="2"/>
              <a:buChar char="Ø"/>
            </a:pPr>
            <a:r>
              <a:rPr lang="en-US" dirty="0" smtClean="0">
                <a:latin typeface="Comic Sans MS" pitchFamily="66" charset="0"/>
              </a:rPr>
              <a:t>Continue compressions 30:2</a:t>
            </a:r>
            <a:endParaRPr lang="en-US" dirty="0">
              <a:latin typeface="Comic Sans MS" pitchFamily="66" charset="0"/>
            </a:endParaRPr>
          </a:p>
        </p:txBody>
      </p:sp>
      <p:pic>
        <p:nvPicPr>
          <p:cNvPr id="4" name="Picture 18" descr="5"/>
          <p:cNvPicPr>
            <a:picLocks noChangeAspect="1" noChangeArrowheads="1"/>
          </p:cNvPicPr>
          <p:nvPr/>
        </p:nvPicPr>
        <p:blipFill>
          <a:blip r:embed="rId2" cstate="print"/>
          <a:srcRect r="23618" b="1221"/>
          <a:stretch>
            <a:fillRect/>
          </a:stretch>
        </p:blipFill>
        <p:spPr bwMode="auto">
          <a:xfrm>
            <a:off x="533400" y="3429000"/>
            <a:ext cx="8153400" cy="3200400"/>
          </a:xfrm>
          <a:prstGeom prst="rect">
            <a:avLst/>
          </a:prstGeom>
          <a:noFill/>
          <a:ln w="31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FIRST AID(BASIC PRINCIPLES)</a:t>
            </a:r>
            <a:endParaRPr lang="en-US" dirty="0"/>
          </a:p>
        </p:txBody>
      </p:sp>
      <p:sp>
        <p:nvSpPr>
          <p:cNvPr id="3" name="Content Placeholder 2"/>
          <p:cNvSpPr>
            <a:spLocks noGrp="1"/>
          </p:cNvSpPr>
          <p:nvPr>
            <p:ph idx="1"/>
          </p:nvPr>
        </p:nvSpPr>
        <p:spPr/>
        <p:txBody>
          <a:bodyPr/>
          <a:lstStyle/>
          <a:p>
            <a:r>
              <a:rPr lang="en-US" dirty="0" smtClean="0">
                <a:latin typeface="Comic Sans MS" pitchFamily="66" charset="0"/>
              </a:rPr>
              <a:t>WHEN DO WE STOP?</a:t>
            </a:r>
          </a:p>
          <a:p>
            <a:pPr>
              <a:buFont typeface="Wingdings" pitchFamily="2" charset="2"/>
              <a:buChar char="Ø"/>
            </a:pPr>
            <a:r>
              <a:rPr lang="en-US" dirty="0" smtClean="0">
                <a:latin typeface="Comic Sans MS" pitchFamily="66" charset="0"/>
              </a:rPr>
              <a:t>First aider exhaustion</a:t>
            </a:r>
          </a:p>
          <a:p>
            <a:pPr>
              <a:buFont typeface="Wingdings" pitchFamily="2" charset="2"/>
              <a:buChar char="Ø"/>
            </a:pPr>
            <a:r>
              <a:rPr lang="en-US" dirty="0" smtClean="0">
                <a:latin typeface="Comic Sans MS" pitchFamily="66" charset="0"/>
              </a:rPr>
              <a:t>Victim begins to breath normally</a:t>
            </a:r>
          </a:p>
          <a:p>
            <a:pPr>
              <a:buFont typeface="Wingdings" pitchFamily="2" charset="2"/>
              <a:buChar char="Ø"/>
            </a:pPr>
            <a:r>
              <a:rPr lang="en-US" dirty="0" smtClean="0">
                <a:latin typeface="Comic Sans MS" pitchFamily="66" charset="0"/>
              </a:rPr>
              <a:t>Arrival of qualified help</a:t>
            </a:r>
          </a:p>
          <a:p>
            <a:pPr>
              <a:buFont typeface="Wingdings" pitchFamily="2" charset="2"/>
              <a:buChar char="Ø"/>
            </a:pPr>
            <a:r>
              <a:rPr lang="en-US" dirty="0" smtClean="0">
                <a:latin typeface="Comic Sans MS" pitchFamily="66" charset="0"/>
              </a:rPr>
              <a:t>Heart not restarted in 1hr</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FIRST AID BOX</a:t>
            </a:r>
            <a:endParaRPr lang="en-US" dirty="0">
              <a:latin typeface="Comic Sans MS" pitchFamily="66"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Comic Sans MS" pitchFamily="66" charset="0"/>
              </a:rPr>
              <a:t>Bandage</a:t>
            </a:r>
          </a:p>
          <a:p>
            <a:r>
              <a:rPr lang="en-US" dirty="0" smtClean="0">
                <a:latin typeface="Comic Sans MS" pitchFamily="66" charset="0"/>
              </a:rPr>
              <a:t>Adhesive plaster</a:t>
            </a:r>
          </a:p>
          <a:p>
            <a:r>
              <a:rPr lang="en-US" dirty="0" smtClean="0">
                <a:latin typeface="Comic Sans MS" pitchFamily="66" charset="0"/>
              </a:rPr>
              <a:t>Lint/gauze</a:t>
            </a:r>
          </a:p>
          <a:p>
            <a:r>
              <a:rPr lang="en-US" dirty="0" smtClean="0">
                <a:latin typeface="Comic Sans MS" pitchFamily="66" charset="0"/>
              </a:rPr>
              <a:t>Scissors</a:t>
            </a:r>
          </a:p>
          <a:p>
            <a:r>
              <a:rPr lang="en-US" dirty="0" smtClean="0">
                <a:latin typeface="Comic Sans MS" pitchFamily="66" charset="0"/>
              </a:rPr>
              <a:t>Cotton wool</a:t>
            </a:r>
          </a:p>
          <a:p>
            <a:r>
              <a:rPr lang="en-US" dirty="0" smtClean="0">
                <a:latin typeface="Comic Sans MS" pitchFamily="66" charset="0"/>
              </a:rPr>
              <a:t>Safety pin</a:t>
            </a:r>
          </a:p>
          <a:p>
            <a:r>
              <a:rPr lang="en-US" dirty="0" smtClean="0">
                <a:latin typeface="Comic Sans MS" pitchFamily="66" charset="0"/>
              </a:rPr>
              <a:t>Tincture of iodine</a:t>
            </a:r>
          </a:p>
          <a:p>
            <a:r>
              <a:rPr lang="en-US" dirty="0" smtClean="0">
                <a:latin typeface="Comic Sans MS" pitchFamily="66" charset="0"/>
              </a:rPr>
              <a:t>Wooden spatula</a:t>
            </a:r>
          </a:p>
          <a:p>
            <a:r>
              <a:rPr lang="en-US" dirty="0" smtClean="0">
                <a:latin typeface="Comic Sans MS" pitchFamily="66" charset="0"/>
              </a:rPr>
              <a:t>Crepe bandage</a:t>
            </a:r>
          </a:p>
          <a:p>
            <a:r>
              <a:rPr lang="en-US" dirty="0" smtClean="0">
                <a:latin typeface="Comic Sans MS" pitchFamily="66" charset="0"/>
              </a:rPr>
              <a:t>Antiseptic fluid</a:t>
            </a:r>
          </a:p>
          <a:p>
            <a:r>
              <a:rPr lang="en-US" dirty="0" smtClean="0">
                <a:latin typeface="Comic Sans MS" pitchFamily="66" charset="0"/>
              </a:rPr>
              <a:t>Gloves</a:t>
            </a:r>
            <a:endParaRPr lang="en-US" dirty="0">
              <a:latin typeface="Comic Sans MS" pitchFamily="66" charset="0"/>
            </a:endParaRPr>
          </a:p>
        </p:txBody>
      </p:sp>
      <p:pic>
        <p:nvPicPr>
          <p:cNvPr id="3074" name="Picture 2" descr="C:\Users\Jide Ojo\Documents\My Received Files\images(2).jpeg"/>
          <p:cNvPicPr>
            <a:picLocks noChangeAspect="1" noChangeArrowheads="1"/>
          </p:cNvPicPr>
          <p:nvPr/>
        </p:nvPicPr>
        <p:blipFill>
          <a:blip r:embed="rId2" cstate="print"/>
          <a:srcRect/>
          <a:stretch>
            <a:fillRect/>
          </a:stretch>
        </p:blipFill>
        <p:spPr bwMode="auto">
          <a:xfrm>
            <a:off x="4133850" y="1143000"/>
            <a:ext cx="5010150" cy="54864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CASUALTY HANDLING</a:t>
            </a:r>
            <a:endParaRPr lang="en-US" dirty="0">
              <a:latin typeface="Comic Sans MS" pitchFamily="66"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Comic Sans MS" pitchFamily="66" charset="0"/>
              </a:rPr>
              <a:t>In all cases request emergency medical assistance</a:t>
            </a:r>
          </a:p>
          <a:p>
            <a:pPr>
              <a:buFont typeface="Wingdings" pitchFamily="2" charset="2"/>
              <a:buChar char="q"/>
            </a:pPr>
            <a:r>
              <a:rPr lang="en-US" smtClean="0">
                <a:latin typeface="Comic Sans MS" pitchFamily="66" charset="0"/>
              </a:rPr>
              <a:t>EXTERNAL BLEEDING</a:t>
            </a:r>
            <a:r>
              <a:rPr lang="en-US" dirty="0" smtClean="0">
                <a:latin typeface="Comic Sans MS" pitchFamily="66" charset="0"/>
              </a:rPr>
              <a:t>: apply pressure, elevate limb</a:t>
            </a:r>
          </a:p>
          <a:p>
            <a:pPr>
              <a:buFont typeface="Wingdings" pitchFamily="2" charset="2"/>
              <a:buChar char="q"/>
            </a:pPr>
            <a:r>
              <a:rPr lang="en-US" dirty="0" smtClean="0">
                <a:latin typeface="Comic Sans MS" pitchFamily="66" charset="0"/>
              </a:rPr>
              <a:t>EPISTAXIS: sit victim up, downward head tilt, pinch nose together</a:t>
            </a:r>
          </a:p>
          <a:p>
            <a:pPr>
              <a:buFont typeface="Wingdings" pitchFamily="2" charset="2"/>
              <a:buChar char="q"/>
            </a:pPr>
            <a:r>
              <a:rPr lang="en-US" dirty="0" smtClean="0">
                <a:latin typeface="Comic Sans MS" pitchFamily="66" charset="0"/>
              </a:rPr>
              <a:t>FRACTURE: immobilize(splint) limb</a:t>
            </a:r>
          </a:p>
          <a:p>
            <a:pPr>
              <a:buFont typeface="Wingdings" pitchFamily="2" charset="2"/>
              <a:buChar char="q"/>
            </a:pPr>
            <a:r>
              <a:rPr lang="en-US" dirty="0" smtClean="0">
                <a:latin typeface="Comic Sans MS" pitchFamily="66" charset="0"/>
              </a:rPr>
              <a:t>BURNS: remove burn clothing, cool burns, irrigate with cool water for 10-20mins, apply cooling gels </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INTRODUCTION</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Aid given victims in the golden hour can be life saving</a:t>
            </a:r>
            <a:endParaRPr lang="en-US" dirty="0">
              <a:latin typeface="Comic Sans MS" pitchFamily="66" charset="0"/>
            </a:endParaRPr>
          </a:p>
        </p:txBody>
      </p:sp>
      <p:pic>
        <p:nvPicPr>
          <p:cNvPr id="7170" name="Picture 2" descr="C:\Users\Jide Ojo\Documents\My Received Files\images(3)(1).jpeg"/>
          <p:cNvPicPr>
            <a:picLocks noChangeAspect="1" noChangeArrowheads="1"/>
          </p:cNvPicPr>
          <p:nvPr/>
        </p:nvPicPr>
        <p:blipFill>
          <a:blip r:embed="rId2" cstate="print"/>
          <a:srcRect/>
          <a:stretch>
            <a:fillRect/>
          </a:stretch>
        </p:blipFill>
        <p:spPr bwMode="auto">
          <a:xfrm>
            <a:off x="0" y="2590800"/>
            <a:ext cx="8915400" cy="3876675"/>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CASUALTY HANDLING</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q"/>
            </a:pPr>
            <a:r>
              <a:rPr lang="en-US" dirty="0" smtClean="0">
                <a:latin typeface="Comic Sans MS" pitchFamily="66" charset="0"/>
              </a:rPr>
              <a:t>NON PENETRATING EYE INJURY: flush eyes copiously with clean water</a:t>
            </a:r>
          </a:p>
          <a:p>
            <a:pPr>
              <a:buFont typeface="Wingdings" pitchFamily="2" charset="2"/>
              <a:buChar char="q"/>
            </a:pPr>
            <a:r>
              <a:rPr lang="en-US" dirty="0" smtClean="0">
                <a:latin typeface="Comic Sans MS" pitchFamily="66" charset="0"/>
              </a:rPr>
              <a:t>PENETRATING EYE INJURY: cover eyes with gauze and plaster.</a:t>
            </a:r>
          </a:p>
          <a:p>
            <a:pPr>
              <a:buFont typeface="Wingdings" pitchFamily="2" charset="2"/>
              <a:buChar char="q"/>
            </a:pPr>
            <a:r>
              <a:rPr lang="en-US" dirty="0" smtClean="0">
                <a:latin typeface="Comic Sans MS" pitchFamily="66" charset="0"/>
              </a:rPr>
              <a:t>HEAT EXHAUSTION: move victim to a safe place, loosen tight clothing, ensure good ventilation</a:t>
            </a:r>
          </a:p>
          <a:p>
            <a:pPr>
              <a:buFont typeface="Wingdings" pitchFamily="2" charset="2"/>
              <a:buChar char="q"/>
            </a:pPr>
            <a:r>
              <a:rPr lang="en-US" dirty="0" smtClean="0">
                <a:latin typeface="Comic Sans MS" pitchFamily="66" charset="0"/>
              </a:rPr>
              <a:t>NECK AND SPINE INJURY: avoid moving till skilled personnel arrives</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CASUALTY HANDLING</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latin typeface="Comic Sans MS" pitchFamily="66" charset="0"/>
              </a:rPr>
              <a:t>CHOKING: ask victim to bend forward and cough, if this fails </a:t>
            </a:r>
            <a:r>
              <a:rPr lang="en-US" dirty="0" err="1" smtClean="0">
                <a:latin typeface="Comic Sans MS" pitchFamily="66" charset="0"/>
              </a:rPr>
              <a:t>heimlich</a:t>
            </a:r>
            <a:r>
              <a:rPr lang="en-US" dirty="0" smtClean="0">
                <a:latin typeface="Comic Sans MS" pitchFamily="66" charset="0"/>
              </a:rPr>
              <a:t> </a:t>
            </a:r>
            <a:r>
              <a:rPr lang="en-US" dirty="0" err="1" smtClean="0">
                <a:latin typeface="Comic Sans MS" pitchFamily="66" charset="0"/>
              </a:rPr>
              <a:t>manoeuvre</a:t>
            </a:r>
            <a:r>
              <a:rPr lang="en-US" dirty="0" smtClean="0">
                <a:latin typeface="Comic Sans MS" pitchFamily="66" charset="0"/>
              </a:rPr>
              <a:t> may be performed on adults. Back blows in children</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Choking</a:t>
            </a:r>
            <a:endParaRPr lang="en-US" dirty="0"/>
          </a:p>
        </p:txBody>
      </p:sp>
      <p:pic>
        <p:nvPicPr>
          <p:cNvPr id="4" name="Picture 17" descr="12"/>
          <p:cNvPicPr>
            <a:picLocks noChangeAspect="1" noChangeArrowheads="1"/>
          </p:cNvPicPr>
          <p:nvPr/>
        </p:nvPicPr>
        <p:blipFill>
          <a:blip r:embed="rId2" cstate="print"/>
          <a:srcRect/>
          <a:stretch>
            <a:fillRect/>
          </a:stretch>
        </p:blipFill>
        <p:spPr bwMode="auto">
          <a:xfrm>
            <a:off x="609600" y="1447800"/>
            <a:ext cx="3733800" cy="5181600"/>
          </a:xfrm>
          <a:prstGeom prst="rect">
            <a:avLst/>
          </a:prstGeom>
          <a:noFill/>
          <a:ln w="3175">
            <a:solidFill>
              <a:srgbClr val="000000"/>
            </a:solidFill>
            <a:miter lim="800000"/>
            <a:headEnd/>
            <a:tailEnd/>
          </a:ln>
        </p:spPr>
      </p:pic>
      <p:pic>
        <p:nvPicPr>
          <p:cNvPr id="5" name="Picture 18" descr="13"/>
          <p:cNvPicPr>
            <a:picLocks noGrp="1" noChangeAspect="1" noChangeArrowheads="1"/>
          </p:cNvPicPr>
          <p:nvPr>
            <p:ph idx="1"/>
          </p:nvPr>
        </p:nvPicPr>
        <p:blipFill>
          <a:blip r:embed="rId3" cstate="print"/>
          <a:srcRect b="22939"/>
          <a:stretch>
            <a:fillRect/>
          </a:stretch>
        </p:blipFill>
        <p:spPr bwMode="auto">
          <a:xfrm>
            <a:off x="5334000" y="1447800"/>
            <a:ext cx="3505200" cy="5181600"/>
          </a:xfrm>
          <a:prstGeom prst="rect">
            <a:avLst/>
          </a:prstGeom>
          <a:noFill/>
          <a:ln w="31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CONCLUSION</a:t>
            </a:r>
            <a:endParaRPr lang="en-US" dirty="0">
              <a:latin typeface="Comic Sans MS" pitchFamily="66" charset="0"/>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q"/>
            </a:pPr>
            <a:r>
              <a:rPr lang="en-US" dirty="0" smtClean="0">
                <a:latin typeface="Comic Sans MS" pitchFamily="66" charset="0"/>
              </a:rPr>
              <a:t>  The effectiveness of crash scene management depends to a large extent on the dexterity of the rescue team. </a:t>
            </a:r>
          </a:p>
          <a:p>
            <a:pPr>
              <a:buFont typeface="Wingdings" pitchFamily="2" charset="2"/>
              <a:buChar char="q"/>
            </a:pPr>
            <a:r>
              <a:rPr lang="en-US" dirty="0" smtClean="0">
                <a:latin typeface="Comic Sans MS" pitchFamily="66" charset="0"/>
              </a:rPr>
              <a:t>Their ability to maximize the “GOLDEN HOUR”, prioritize victims according to severity of injury and their knowledge of first aid will in no small measure make the management of the crash scene a success</a:t>
            </a:r>
            <a:r>
              <a:rPr lang="en-US" dirty="0" smtClean="0"/>
              <a:t>.</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GRACIAS</a:t>
            </a:r>
            <a:endParaRPr lang="en-US" i="1" u="sng" dirty="0"/>
          </a:p>
        </p:txBody>
      </p:sp>
      <p:sp>
        <p:nvSpPr>
          <p:cNvPr id="3" name="Content Placeholder 2"/>
          <p:cNvSpPr>
            <a:spLocks noGrp="1"/>
          </p:cNvSpPr>
          <p:nvPr>
            <p:ph idx="1"/>
          </p:nvPr>
        </p:nvSpPr>
        <p:spPr/>
        <p:txBody>
          <a:bodyPr>
            <a:normAutofit/>
          </a:bodyPr>
          <a:lstStyle/>
          <a:p>
            <a:r>
              <a:rPr lang="en-US" sz="6600" dirty="0" smtClean="0">
                <a:latin typeface="Comic Sans MS" pitchFamily="66" charset="0"/>
              </a:rPr>
              <a:t>Best wishes</a:t>
            </a:r>
            <a:endParaRPr lang="en-US" sz="6600" dirty="0">
              <a:latin typeface="Comic Sans MS" pitchFamily="66" charset="0"/>
            </a:endParaRPr>
          </a:p>
        </p:txBody>
      </p:sp>
      <p:pic>
        <p:nvPicPr>
          <p:cNvPr id="4" name="Picture 2" descr="C:\Users\Jide Ojo\Desktop\981a440b887c659639d3945e8adc3c6f.jpg"/>
          <p:cNvPicPr>
            <a:picLocks noChangeAspect="1" noChangeArrowheads="1"/>
          </p:cNvPicPr>
          <p:nvPr/>
        </p:nvPicPr>
        <p:blipFill>
          <a:blip r:embed="rId2" cstate="print"/>
          <a:srcRect/>
          <a:stretch>
            <a:fillRect/>
          </a:stretch>
        </p:blipFill>
        <p:spPr bwMode="auto">
          <a:xfrm>
            <a:off x="685800" y="2514600"/>
            <a:ext cx="7315200" cy="45434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AIM</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To enable participants understand the management of crash scenes and casualty evacuation </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OBJECTIVES</a:t>
            </a:r>
            <a:endParaRPr lang="en-US" dirty="0">
              <a:latin typeface="Comic Sans MS" pitchFamily="66" charset="0"/>
            </a:endParaRPr>
          </a:p>
        </p:txBody>
      </p:sp>
      <p:sp>
        <p:nvSpPr>
          <p:cNvPr id="3" name="Content Placeholder 2"/>
          <p:cNvSpPr>
            <a:spLocks noGrp="1"/>
          </p:cNvSpPr>
          <p:nvPr>
            <p:ph idx="1"/>
          </p:nvPr>
        </p:nvSpPr>
        <p:spPr/>
        <p:txBody>
          <a:bodyPr>
            <a:normAutofit/>
          </a:bodyPr>
          <a:lstStyle/>
          <a:p>
            <a:r>
              <a:rPr lang="en-US" dirty="0" smtClean="0">
                <a:latin typeface="Comic Sans MS" pitchFamily="66" charset="0"/>
              </a:rPr>
              <a:t>Participants at the end of the lecture should be able to</a:t>
            </a:r>
          </a:p>
          <a:p>
            <a:pPr marL="514350" indent="-514350">
              <a:buFont typeface="+mj-lt"/>
              <a:buAutoNum type="arabicPeriod"/>
            </a:pPr>
            <a:r>
              <a:rPr lang="en-US" dirty="0" smtClean="0">
                <a:latin typeface="Comic Sans MS" pitchFamily="66" charset="0"/>
              </a:rPr>
              <a:t>Differentiate rescue from first aid</a:t>
            </a:r>
          </a:p>
          <a:p>
            <a:pPr marL="514350" indent="-514350">
              <a:buFont typeface="+mj-lt"/>
              <a:buAutoNum type="arabicPeriod"/>
            </a:pPr>
            <a:r>
              <a:rPr lang="en-US" dirty="0" smtClean="0">
                <a:latin typeface="Comic Sans MS" pitchFamily="66" charset="0"/>
              </a:rPr>
              <a:t>State objectives of first aid</a:t>
            </a:r>
          </a:p>
          <a:p>
            <a:pPr marL="514350" indent="-514350">
              <a:buFont typeface="+mj-lt"/>
              <a:buAutoNum type="arabicPeriod"/>
            </a:pPr>
            <a:r>
              <a:rPr lang="en-US" dirty="0" smtClean="0">
                <a:latin typeface="Comic Sans MS" pitchFamily="66" charset="0"/>
              </a:rPr>
              <a:t>List items in the first aid box</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OBJECTIVES</a:t>
            </a:r>
            <a:endParaRPr lang="en-US" dirty="0"/>
          </a:p>
        </p:txBody>
      </p:sp>
      <p:sp>
        <p:nvSpPr>
          <p:cNvPr id="3" name="Content Placeholder 2"/>
          <p:cNvSpPr>
            <a:spLocks noGrp="1"/>
          </p:cNvSpPr>
          <p:nvPr>
            <p:ph idx="1"/>
          </p:nvPr>
        </p:nvSpPr>
        <p:spPr/>
        <p:txBody>
          <a:bodyPr/>
          <a:lstStyle/>
          <a:p>
            <a:pPr marL="514350" indent="-514350">
              <a:buNone/>
            </a:pPr>
            <a:r>
              <a:rPr lang="en-US" dirty="0" smtClean="0">
                <a:latin typeface="Comic Sans MS" pitchFamily="66" charset="0"/>
              </a:rPr>
              <a:t> 5. Classify victims using triage</a:t>
            </a:r>
          </a:p>
          <a:p>
            <a:pPr marL="514350" indent="-514350">
              <a:buNone/>
            </a:pPr>
            <a:r>
              <a:rPr lang="en-US" dirty="0" smtClean="0">
                <a:latin typeface="Comic Sans MS" pitchFamily="66" charset="0"/>
              </a:rPr>
              <a:t> 6. Describe handling of various casualties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RESCUE</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Act of getting a person or group of persons out of a seemingly dangerous situation. </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3791</TotalTime>
  <Words>1195</Words>
  <Application>Microsoft Office PowerPoint</Application>
  <PresentationFormat>On-screen Show (4:3)</PresentationFormat>
  <Paragraphs>233</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CRASH SCENE MANAGEMENT AND CASUALTY EVACUATION</vt:lpstr>
      <vt:lpstr>OUTLINE</vt:lpstr>
      <vt:lpstr>INTRODUCTION</vt:lpstr>
      <vt:lpstr>INTRODUCTION</vt:lpstr>
      <vt:lpstr>INTRODUCTION</vt:lpstr>
      <vt:lpstr>AIM</vt:lpstr>
      <vt:lpstr>OBJECTIVES</vt:lpstr>
      <vt:lpstr>OBJECTIVES</vt:lpstr>
      <vt:lpstr>RESCUE</vt:lpstr>
      <vt:lpstr> Rescue Procedure</vt:lpstr>
      <vt:lpstr> Rescue Procedure</vt:lpstr>
      <vt:lpstr> Rescue Procedure</vt:lpstr>
      <vt:lpstr> Rescue Procedure</vt:lpstr>
      <vt:lpstr> Rescue Procedure</vt:lpstr>
      <vt:lpstr>PRINCIPLES OF EXTRICATION</vt:lpstr>
      <vt:lpstr>PRINCIPLES OF EXTRICATION</vt:lpstr>
      <vt:lpstr>PRINCIPLES OF EXTRICATION</vt:lpstr>
      <vt:lpstr>PRINCIPLES OF EXTRICATION</vt:lpstr>
      <vt:lpstr>TRIAGE</vt:lpstr>
      <vt:lpstr>TRIAGE</vt:lpstr>
      <vt:lpstr>TRIAGE</vt:lpstr>
      <vt:lpstr>TRIAGE</vt:lpstr>
      <vt:lpstr>TRIAGE:example</vt:lpstr>
      <vt:lpstr>TRIAGE</vt:lpstr>
      <vt:lpstr>FIRST AID</vt:lpstr>
      <vt:lpstr>FIRST AID</vt:lpstr>
      <vt:lpstr>FIRST AID</vt:lpstr>
      <vt:lpstr>FIRST AID(BASIC PRINCIPLES)</vt:lpstr>
      <vt:lpstr>FIRST AID(BASIC PRINCIPLES)</vt:lpstr>
      <vt:lpstr>FIRST AID(BASIC PRINCIPLES)</vt:lpstr>
      <vt:lpstr>FIRST AID(BASIC PRINCIPLES)</vt:lpstr>
      <vt:lpstr>FIRST AID(BASIC PRINCIPLES)</vt:lpstr>
      <vt:lpstr>FIRST AID(BASIC PRINCIPLES)</vt:lpstr>
      <vt:lpstr>FIRST AID(BASIC PRINCIPLES)</vt:lpstr>
      <vt:lpstr>FIRST AID(BASIC PRINCIPLES)</vt:lpstr>
      <vt:lpstr>FIRST AID(BASIC PRINCIPLES)</vt:lpstr>
      <vt:lpstr>RESPONSE???</vt:lpstr>
      <vt:lpstr>FIRST AID(BASIC PRINCIPLES)</vt:lpstr>
      <vt:lpstr>FIRST AID(BASIC PRINCIPLES)</vt:lpstr>
      <vt:lpstr>FIRST AID(BASIC PRINCIPLES)</vt:lpstr>
      <vt:lpstr>OPENING THE AIRWAY</vt:lpstr>
      <vt:lpstr>LOOK, LISTEN AND FEEL</vt:lpstr>
      <vt:lpstr>FIRST AID(BASIC PRINCIPLES)</vt:lpstr>
      <vt:lpstr>FIRST AID(BASIC PRINCIPLES)</vt:lpstr>
      <vt:lpstr>FIRST AID(BASIC PRINCIPLES)</vt:lpstr>
      <vt:lpstr>FIRST AID(BASIC PRINCIPLES)</vt:lpstr>
      <vt:lpstr>FIRST AID(BASIC PRINCIPLES)</vt:lpstr>
      <vt:lpstr>FIRST AID BOX</vt:lpstr>
      <vt:lpstr>CASUALTY HANDLING</vt:lpstr>
      <vt:lpstr>CASUALTY HANDLING</vt:lpstr>
      <vt:lpstr>CASUALTY HANDLING</vt:lpstr>
      <vt:lpstr>Choking</vt:lpstr>
      <vt:lpstr>CONCLUSION</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CRASH SCENE MANAGEMENT AND CASUALTY EVACUATION</dc:title>
  <dc:creator>Jide Ojo</dc:creator>
  <cp:lastModifiedBy>HP</cp:lastModifiedBy>
  <cp:revision>42</cp:revision>
  <dcterms:created xsi:type="dcterms:W3CDTF">2016-10-05T09:45:22Z</dcterms:created>
  <dcterms:modified xsi:type="dcterms:W3CDTF">2021-02-08T13:47:03Z</dcterms:modified>
</cp:coreProperties>
</file>