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323" r:id="rId2"/>
    <p:sldId id="273" r:id="rId3"/>
    <p:sldId id="259" r:id="rId4"/>
    <p:sldId id="260" r:id="rId5"/>
    <p:sldId id="261" r:id="rId6"/>
    <p:sldId id="262" r:id="rId7"/>
    <p:sldId id="269" r:id="rId8"/>
    <p:sldId id="263" r:id="rId9"/>
    <p:sldId id="276" r:id="rId10"/>
    <p:sldId id="264" r:id="rId11"/>
    <p:sldId id="275" r:id="rId12"/>
    <p:sldId id="266" r:id="rId13"/>
    <p:sldId id="267" r:id="rId14"/>
    <p:sldId id="268" r:id="rId15"/>
    <p:sldId id="277" r:id="rId16"/>
    <p:sldId id="278" r:id="rId17"/>
    <p:sldId id="279" r:id="rId18"/>
    <p:sldId id="280" r:id="rId19"/>
    <p:sldId id="281" r:id="rId20"/>
    <p:sldId id="282" r:id="rId21"/>
    <p:sldId id="283" r:id="rId22"/>
    <p:sldId id="284" r:id="rId23"/>
    <p:sldId id="285" r:id="rId24"/>
    <p:sldId id="286" r:id="rId25"/>
    <p:sldId id="287" r:id="rId26"/>
    <p:sldId id="290" r:id="rId27"/>
    <p:sldId id="308" r:id="rId28"/>
    <p:sldId id="291" r:id="rId29"/>
    <p:sldId id="292" r:id="rId30"/>
    <p:sldId id="288" r:id="rId31"/>
    <p:sldId id="289" r:id="rId32"/>
    <p:sldId id="293" r:id="rId33"/>
    <p:sldId id="294" r:id="rId34"/>
    <p:sldId id="295" r:id="rId35"/>
    <p:sldId id="296" r:id="rId36"/>
    <p:sldId id="297" r:id="rId37"/>
    <p:sldId id="298" r:id="rId38"/>
    <p:sldId id="299" r:id="rId39"/>
    <p:sldId id="300" r:id="rId40"/>
    <p:sldId id="301" r:id="rId41"/>
    <p:sldId id="303" r:id="rId42"/>
    <p:sldId id="304" r:id="rId43"/>
    <p:sldId id="305" r:id="rId44"/>
    <p:sldId id="306" r:id="rId45"/>
    <p:sldId id="320" r:id="rId46"/>
    <p:sldId id="310" r:id="rId47"/>
    <p:sldId id="311" r:id="rId48"/>
    <p:sldId id="312" r:id="rId49"/>
    <p:sldId id="313" r:id="rId50"/>
    <p:sldId id="314" r:id="rId51"/>
    <p:sldId id="315" r:id="rId52"/>
    <p:sldId id="316" r:id="rId53"/>
    <p:sldId id="317" r:id="rId54"/>
    <p:sldId id="318" r:id="rId55"/>
    <p:sldId id="321" r:id="rId56"/>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9" d="100"/>
          <a:sy n="39" d="100"/>
        </p:scale>
        <p:origin x="-137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6044DAD4-4BF1-4F70-A798-744F6D2C3BAF}" type="datetimeFigureOut">
              <a:rPr lang="en-US" smtClean="0"/>
              <a:pPr/>
              <a:t>2/9/2021</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79A312FF-6F1E-4E07-AC1A-E3469B62B1B6}" type="slidenum">
              <a:rPr lang="en-US" smtClean="0"/>
              <a:pPr/>
              <a:t>‹#›</a:t>
            </a:fld>
            <a:endParaRPr lang="en-US"/>
          </a:p>
        </p:txBody>
      </p:sp>
    </p:spTree>
    <p:extLst>
      <p:ext uri="{BB962C8B-B14F-4D97-AF65-F5344CB8AC3E}">
        <p14:creationId xmlns:p14="http://schemas.microsoft.com/office/powerpoint/2010/main" val="1727499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4AA4C91D-FBAE-4028-8298-9C1EAC64AEB0}" type="datetimeFigureOut">
              <a:rPr lang="en-US" smtClean="0"/>
              <a:pPr/>
              <a:t>2/9/2021</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75ED1F17-13F4-4D54-B84F-CD6C133A1786}" type="slidenum">
              <a:rPr lang="en-US" smtClean="0"/>
              <a:pPr/>
              <a:t>‹#›</a:t>
            </a:fld>
            <a:endParaRPr lang="en-US"/>
          </a:p>
        </p:txBody>
      </p:sp>
    </p:spTree>
    <p:extLst>
      <p:ext uri="{BB962C8B-B14F-4D97-AF65-F5344CB8AC3E}">
        <p14:creationId xmlns:p14="http://schemas.microsoft.com/office/powerpoint/2010/main" val="1941862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A52133-FC52-4E61-8FF8-D25D428B9C46}"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3400153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9CA52F-99D4-44BF-A2FD-223A9655D1CF}"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138965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9CA52F-99D4-44BF-A2FD-223A9655D1CF}"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908331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9CA52F-99D4-44BF-A2FD-223A9655D1CF}"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106073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BEF081-59B3-4F84-A28E-E9239A1AE29D}"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103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9CA52F-99D4-44BF-A2FD-223A9655D1CF}"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363991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7D6321-3CAB-4713-BEFC-F03E6251A32B}" type="slidenum">
              <a:rPr lang="en-US"/>
              <a:pPr fontAlgn="base">
                <a:spcBef>
                  <a:spcPct val="0"/>
                </a:spcBef>
                <a:spcAft>
                  <a:spcPct val="0"/>
                </a:spcAft>
              </a:pPr>
              <a:t>6</a:t>
            </a:fld>
            <a:endParaRPr lang="en-US"/>
          </a:p>
        </p:txBody>
      </p:sp>
    </p:spTree>
    <p:extLst>
      <p:ext uri="{BB962C8B-B14F-4D97-AF65-F5344CB8AC3E}">
        <p14:creationId xmlns:p14="http://schemas.microsoft.com/office/powerpoint/2010/main" val="2198836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7D6321-3CAB-4713-BEFC-F03E6251A32B}" type="slidenum">
              <a:rPr lang="en-US"/>
              <a:pPr fontAlgn="base">
                <a:spcBef>
                  <a:spcPct val="0"/>
                </a:spcBef>
                <a:spcAft>
                  <a:spcPct val="0"/>
                </a:spcAft>
              </a:pPr>
              <a:t>7</a:t>
            </a:fld>
            <a:endParaRPr lang="en-US"/>
          </a:p>
        </p:txBody>
      </p:sp>
    </p:spTree>
    <p:extLst>
      <p:ext uri="{BB962C8B-B14F-4D97-AF65-F5344CB8AC3E}">
        <p14:creationId xmlns:p14="http://schemas.microsoft.com/office/powerpoint/2010/main" val="273788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7C5975-DFFD-4D14-9669-5FA32EBE3DAA}"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957819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7C5975-DFFD-4D14-9669-5FA32EBE3DAA}" type="slidenum">
              <a:rPr lang="en-US"/>
              <a:pPr fontAlgn="base">
                <a:spcBef>
                  <a:spcPct val="0"/>
                </a:spcBef>
                <a:spcAft>
                  <a:spcPct val="0"/>
                </a:spcAft>
              </a:pPr>
              <a:t>9</a:t>
            </a:fld>
            <a:endParaRPr lang="en-US"/>
          </a:p>
        </p:txBody>
      </p:sp>
    </p:spTree>
    <p:extLst>
      <p:ext uri="{BB962C8B-B14F-4D97-AF65-F5344CB8AC3E}">
        <p14:creationId xmlns:p14="http://schemas.microsoft.com/office/powerpoint/2010/main" val="320757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3785ED-03A4-41C1-8868-962C9FB6EEE8}"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1850310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3785ED-03A4-41C1-8868-962C9FB6EEE8}"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3131347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5CBC32-F2AA-4768-8B58-AB76625B87A9}"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BC32-F2AA-4768-8B58-AB76625B87A9}"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BC32-F2AA-4768-8B58-AB76625B87A9}"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BC32-F2AA-4768-8B58-AB76625B87A9}"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CBC32-F2AA-4768-8B58-AB76625B87A9}" type="datetimeFigureOut">
              <a:rPr lang="en-US" smtClean="0"/>
              <a:pPr/>
              <a:t>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5CBC32-F2AA-4768-8B58-AB76625B87A9}"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5CBC32-F2AA-4768-8B58-AB76625B87A9}" type="datetimeFigureOut">
              <a:rPr lang="en-US" smtClean="0"/>
              <a:pPr/>
              <a:t>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5CBC32-F2AA-4768-8B58-AB76625B87A9}" type="datetimeFigureOut">
              <a:rPr lang="en-US" smtClean="0"/>
              <a:pPr/>
              <a:t>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CBC32-F2AA-4768-8B58-AB76625B87A9}" type="datetimeFigureOut">
              <a:rPr lang="en-US" smtClean="0"/>
              <a:pPr/>
              <a:t>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CBC32-F2AA-4768-8B58-AB76625B87A9}"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CBC32-F2AA-4768-8B58-AB76625B87A9}" type="datetimeFigureOut">
              <a:rPr lang="en-US" smtClean="0"/>
              <a:pPr/>
              <a:t>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7D902E-57AF-4243-80E2-54C107C8703F}"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CBC32-F2AA-4768-8B58-AB76625B87A9}" type="datetimeFigureOut">
              <a:rPr lang="en-US" smtClean="0"/>
              <a:pPr/>
              <a:t>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D902E-57AF-4243-80E2-54C107C870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hyperlink" Target="../Desktop/MATCHING%20PHOTOS.pptx" TargetMode="External"/><Relationship Id="rId3" Type="http://schemas.openxmlformats.org/officeDocument/2006/relationships/image" Target="../media/image6.jpeg"/><Relationship Id="rId7" Type="http://schemas.openxmlformats.org/officeDocument/2006/relationships/hyperlink" Target="../Desktop/FOUR%20VIEW.ppt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Desktop/STORY%20TELLING%20PICTURES" TargetMode="External"/><Relationship Id="rId5" Type="http://schemas.openxmlformats.org/officeDocument/2006/relationships/hyperlink" Target="../Desktop/FOUR%20VIEW%20PHOTOS%20OF%20CRASH%20SCENE" TargetMode="External"/><Relationship Id="rId4" Type="http://schemas.openxmlformats.org/officeDocument/2006/relationships/hyperlink" Target="../Desktop/CRASH%20PHOTOS" TargetMode="External"/><Relationship Id="rId9" Type="http://schemas.openxmlformats.org/officeDocument/2006/relationships/hyperlink" Target="../Documents/ROAD%20TRAFFIC%20COLLISION%20REPORT%20FORM%20%20%20%202.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Desktop/CRASH%20INVESTIGATION%20REPORT%20WRITING.ppt" TargetMode="External"/><Relationship Id="rId4" Type="http://schemas.openxmlformats.org/officeDocument/2006/relationships/hyperlink" Target="../Desktop/collision%20reconstruction.pp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jpeg"/><Relationship Id="rId7" Type="http://schemas.openxmlformats.org/officeDocument/2006/relationships/hyperlink" Target="../Desktop/Types%20of%20Collision's%20Road%20scars..ppt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Desktop/car-pedcrash.wmv" TargetMode="External"/><Relationship Id="rId11" Type="http://schemas.openxmlformats.org/officeDocument/2006/relationships/image" Target="../media/image10.jpeg"/><Relationship Id="rId5" Type="http://schemas.openxmlformats.org/officeDocument/2006/relationships/hyperlink" Target="../Desktop/head%20on%203%20overhead.wmv" TargetMode="External"/><Relationship Id="rId10" Type="http://schemas.openxmlformats.org/officeDocument/2006/relationships/image" Target="../media/image9.jpeg"/><Relationship Id="rId4" Type="http://schemas.openxmlformats.org/officeDocument/2006/relationships/hyperlink" Target="../Desktop/Protection%20of%20Accident%20Scene.ppt" TargetMode="External"/><Relationship Id="rId9"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Desktop/ACCELERATION%20SCUFF.pptx" TargetMode="External"/><Relationship Id="rId18" Type="http://schemas.openxmlformats.org/officeDocument/2006/relationships/image" Target="../media/image18.emf"/><Relationship Id="rId3" Type="http://schemas.openxmlformats.org/officeDocument/2006/relationships/image" Target="../media/image6.jpeg"/><Relationship Id="rId7" Type="http://schemas.openxmlformats.org/officeDocument/2006/relationships/image" Target="../media/image14.jpeg"/><Relationship Id="rId12" Type="http://schemas.openxmlformats.org/officeDocument/2006/relationships/hyperlink" Target="../Desktop/thrown_from_vehicle_fatal.wmv" TargetMode="External"/><Relationship Id="rId17" Type="http://schemas.openxmlformats.org/officeDocument/2006/relationships/image" Target="../media/image17.jpeg"/><Relationship Id="rId2" Type="http://schemas.openxmlformats.org/officeDocument/2006/relationships/notesSlide" Target="../notesSlides/notesSlide5.xml"/><Relationship Id="rId16"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hyperlink" Target="../Desktop/YAWMARK.pptx" TargetMode="External"/><Relationship Id="rId5" Type="http://schemas.openxmlformats.org/officeDocument/2006/relationships/image" Target="../media/image12.jpeg"/><Relationship Id="rId15" Type="http://schemas.openxmlformats.org/officeDocument/2006/relationships/hyperlink" Target="../Desktop/IMPRINT.pptx" TargetMode="External"/><Relationship Id="rId10" Type="http://schemas.openxmlformats.org/officeDocument/2006/relationships/hyperlink" Target="../Desktop/SPECIAL%20SKIDMARKS.pptx" TargetMode="External"/><Relationship Id="rId4" Type="http://schemas.openxmlformats.org/officeDocument/2006/relationships/image" Target="../media/image11.jpeg"/><Relationship Id="rId9" Type="http://schemas.openxmlformats.org/officeDocument/2006/relationships/hyperlink" Target="../Desktop/Skid%20marks.pptx" TargetMode="External"/><Relationship Id="rId14" Type="http://schemas.openxmlformats.org/officeDocument/2006/relationships/hyperlink" Target="../Desktop/FLAT%20TYRE%20MARK.ppt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Desktop/SeatbeltNOBS.m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Desktop/WHEEL.pptx" TargetMode="External"/><Relationship Id="rId5" Type="http://schemas.openxmlformats.org/officeDocument/2006/relationships/hyperlink" Target="../Desktop/VEHICLE%20DAMAGE%20IN%20COLLISION.ppt" TargetMode="External"/><Relationship Id="rId4" Type="http://schemas.openxmlformats.org/officeDocument/2006/relationships/hyperlink" Target="../Desktop/VIN.ppt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214249" y="0"/>
            <a:ext cx="429353" cy="6858000"/>
            <a:chOff x="288" y="0"/>
            <a:chExt cx="292" cy="4320"/>
          </a:xfrm>
          <a:solidFill>
            <a:srgbClr val="336699"/>
          </a:solidFill>
        </p:grpSpPr>
        <p:sp>
          <p:nvSpPr>
            <p:cNvPr id="6" name="AutoShape 5"/>
            <p:cNvSpPr>
              <a:spLocks noChangeArrowheads="1"/>
            </p:cNvSpPr>
            <p:nvPr/>
          </p:nvSpPr>
          <p:spPr bwMode="auto">
            <a:xfrm rot="5400000">
              <a:off x="314" y="166"/>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7" name="AutoShape 6"/>
            <p:cNvSpPr>
              <a:spLocks noChangeArrowheads="1"/>
            </p:cNvSpPr>
            <p:nvPr/>
          </p:nvSpPr>
          <p:spPr bwMode="auto">
            <a:xfrm rot="5400000">
              <a:off x="314" y="550"/>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8" name="AutoShape 7"/>
            <p:cNvSpPr>
              <a:spLocks noChangeArrowheads="1"/>
            </p:cNvSpPr>
            <p:nvPr/>
          </p:nvSpPr>
          <p:spPr bwMode="auto">
            <a:xfrm rot="5400000">
              <a:off x="314" y="934"/>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9" name="AutoShape 8"/>
            <p:cNvSpPr>
              <a:spLocks noChangeArrowheads="1"/>
            </p:cNvSpPr>
            <p:nvPr/>
          </p:nvSpPr>
          <p:spPr bwMode="auto">
            <a:xfrm rot="5400000">
              <a:off x="314" y="1318"/>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0" name="AutoShape 9"/>
            <p:cNvSpPr>
              <a:spLocks noChangeArrowheads="1"/>
            </p:cNvSpPr>
            <p:nvPr/>
          </p:nvSpPr>
          <p:spPr bwMode="auto">
            <a:xfrm rot="5400000">
              <a:off x="314" y="1702"/>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1" name="AutoShape 10"/>
            <p:cNvSpPr>
              <a:spLocks noChangeArrowheads="1"/>
            </p:cNvSpPr>
            <p:nvPr/>
          </p:nvSpPr>
          <p:spPr bwMode="auto">
            <a:xfrm rot="5400000">
              <a:off x="314" y="2086"/>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2" name="AutoShape 11"/>
            <p:cNvSpPr>
              <a:spLocks noChangeArrowheads="1"/>
            </p:cNvSpPr>
            <p:nvPr/>
          </p:nvSpPr>
          <p:spPr bwMode="auto">
            <a:xfrm rot="5400000">
              <a:off x="314" y="2470"/>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3" name="AutoShape 12"/>
            <p:cNvSpPr>
              <a:spLocks noChangeArrowheads="1"/>
            </p:cNvSpPr>
            <p:nvPr/>
          </p:nvSpPr>
          <p:spPr bwMode="auto">
            <a:xfrm rot="5400000">
              <a:off x="314" y="2854"/>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4" name="AutoShape 13"/>
            <p:cNvSpPr>
              <a:spLocks noChangeArrowheads="1"/>
            </p:cNvSpPr>
            <p:nvPr/>
          </p:nvSpPr>
          <p:spPr bwMode="auto">
            <a:xfrm rot="5400000">
              <a:off x="314" y="3238"/>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5" name="AutoShape 14"/>
            <p:cNvSpPr>
              <a:spLocks noChangeArrowheads="1"/>
            </p:cNvSpPr>
            <p:nvPr/>
          </p:nvSpPr>
          <p:spPr bwMode="auto">
            <a:xfrm rot="5400000">
              <a:off x="314" y="3622"/>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6" name="AutoShape 15"/>
            <p:cNvSpPr>
              <a:spLocks noChangeArrowheads="1"/>
            </p:cNvSpPr>
            <p:nvPr/>
          </p:nvSpPr>
          <p:spPr bwMode="auto">
            <a:xfrm rot="5400000">
              <a:off x="314" y="4006"/>
              <a:ext cx="384" cy="148"/>
            </a:xfrm>
            <a:prstGeom prst="parallelogram">
              <a:avLst>
                <a:gd name="adj" fmla="val 137019"/>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sp>
          <p:nvSpPr>
            <p:cNvPr id="17" name="Rectangle 16"/>
            <p:cNvSpPr>
              <a:spLocks noChangeArrowheads="1"/>
            </p:cNvSpPr>
            <p:nvPr/>
          </p:nvSpPr>
          <p:spPr bwMode="auto">
            <a:xfrm>
              <a:off x="288" y="0"/>
              <a:ext cx="96" cy="4320"/>
            </a:xfrm>
            <a:prstGeom prst="rect">
              <a:avLst/>
            </a:prstGeom>
            <a:grpFill/>
            <a:ln w="9525">
              <a:solidFill>
                <a:srgbClr val="0033CC"/>
              </a:solidFill>
              <a:miter lim="800000"/>
              <a:headEnd/>
              <a:tailEnd/>
            </a:ln>
          </p:spPr>
          <p:txBody>
            <a:bodyPr wrap="none" anchor="ctr"/>
            <a:lstStyle/>
            <a:p>
              <a:pPr fontAlgn="auto">
                <a:spcBef>
                  <a:spcPts val="0"/>
                </a:spcBef>
                <a:spcAft>
                  <a:spcPts val="0"/>
                </a:spcAft>
                <a:buSzPct val="90000"/>
                <a:defRPr/>
              </a:pPr>
              <a:endParaRPr lang="en-US" dirty="0">
                <a:solidFill>
                  <a:srgbClr val="336699"/>
                </a:solidFill>
                <a:latin typeface="Calibri" pitchFamily="34" charset="0"/>
                <a:cs typeface="Arial" pitchFamily="34" charset="0"/>
              </a:endParaRPr>
            </a:p>
          </p:txBody>
        </p:sp>
      </p:grpSp>
      <p:sp>
        <p:nvSpPr>
          <p:cNvPr id="18" name="Slide Number Placeholder 17"/>
          <p:cNvSpPr>
            <a:spLocks noGrp="1"/>
          </p:cNvSpPr>
          <p:nvPr>
            <p:ph type="sldNum" sz="quarter" idx="12"/>
          </p:nvPr>
        </p:nvSpPr>
        <p:spPr/>
        <p:txBody>
          <a:bodyPr/>
          <a:lstStyle/>
          <a:p>
            <a:pPr>
              <a:defRPr/>
            </a:pPr>
            <a:fld id="{AA3B3C48-E253-4E50-B327-5F5CEAE97A6B}" type="slidenum">
              <a:rPr lang="en-US"/>
              <a:pPr>
                <a:defRPr/>
              </a:pPr>
              <a:t>1</a:t>
            </a:fld>
            <a:endParaRPr lang="en-US" dirty="0"/>
          </a:p>
        </p:txBody>
      </p:sp>
      <p:pic>
        <p:nvPicPr>
          <p:cNvPr id="19" name="Content Placeholder 21" descr="frsc logo.gif"/>
          <p:cNvPicPr>
            <a:picLocks noChangeAspect="1"/>
          </p:cNvPicPr>
          <p:nvPr/>
        </p:nvPicPr>
        <p:blipFill>
          <a:blip r:embed="rId2">
            <a:clrChange>
              <a:clrFrom>
                <a:srgbClr val="FFFFFF"/>
              </a:clrFrom>
              <a:clrTo>
                <a:srgbClr val="FFFFFF">
                  <a:alpha val="0"/>
                </a:srgbClr>
              </a:clrTo>
            </a:clrChange>
          </a:blip>
          <a:stretch>
            <a:fillRect/>
          </a:stretch>
        </p:blipFill>
        <p:spPr>
          <a:xfrm>
            <a:off x="990600" y="457200"/>
            <a:ext cx="2895600" cy="1219200"/>
          </a:xfrm>
          <a:prstGeom prst="rect">
            <a:avLst/>
          </a:prstGeom>
          <a:solidFill>
            <a:schemeClr val="bg1"/>
          </a:solidFill>
          <a:ln>
            <a:solidFill>
              <a:schemeClr val="bg1"/>
            </a:solidFill>
          </a:ln>
          <a:effectLst>
            <a:outerShdw sx="1000" sy="1000" algn="ctr" rotWithShape="0">
              <a:srgbClr val="000000"/>
            </a:outerShdw>
          </a:effectLst>
        </p:spPr>
      </p:pic>
      <p:pic>
        <p:nvPicPr>
          <p:cNvPr id="1027" name="Picture 3" descr="C:\Users\odinfono\Documents\backup oga\back up 1\CRASH INVESTIGATION PICTURES\100_1517.JPG"/>
          <p:cNvPicPr>
            <a:picLocks noChangeAspect="1" noChangeArrowheads="1"/>
          </p:cNvPicPr>
          <p:nvPr/>
        </p:nvPicPr>
        <p:blipFill>
          <a:blip r:embed="rId3" cstate="print"/>
          <a:srcRect/>
          <a:stretch>
            <a:fillRect/>
          </a:stretch>
        </p:blipFill>
        <p:spPr bwMode="auto">
          <a:xfrm>
            <a:off x="838200" y="5181600"/>
            <a:ext cx="2331720" cy="1463040"/>
          </a:xfrm>
          <a:prstGeom prst="rect">
            <a:avLst/>
          </a:prstGeom>
          <a:ln w="88900" cap="sq" cmpd="thickThin">
            <a:solidFill>
              <a:srgbClr val="0070C0"/>
            </a:solidFill>
            <a:prstDash val="solid"/>
            <a:miter lim="800000"/>
          </a:ln>
          <a:effectLst>
            <a:innerShdw blurRad="76200">
              <a:srgbClr val="000000"/>
            </a:innerShdw>
          </a:effectLst>
        </p:spPr>
      </p:pic>
      <p:pic>
        <p:nvPicPr>
          <p:cNvPr id="1028" name="Picture 4" descr="C:\Users\odinfono\Documents\backup oga\back up 1\AI 1 &amp; 2 Feb. 09\AI 1 Files\AI 1 Photos\AI1 Veh. Photos\Misc Shots\AI1 Nigeria T 021.jpg"/>
          <p:cNvPicPr>
            <a:picLocks noChangeAspect="1" noChangeArrowheads="1"/>
          </p:cNvPicPr>
          <p:nvPr/>
        </p:nvPicPr>
        <p:blipFill>
          <a:blip r:embed="rId4" cstate="print"/>
          <a:srcRect l="3704" t="9091" r="29629" b="8264"/>
          <a:stretch>
            <a:fillRect/>
          </a:stretch>
        </p:blipFill>
        <p:spPr bwMode="auto">
          <a:xfrm>
            <a:off x="685800" y="2057400"/>
            <a:ext cx="3352800" cy="2819400"/>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5">
            <a:lum bright="10000"/>
          </a:blip>
          <a:srcRect/>
          <a:stretch>
            <a:fillRect/>
          </a:stretch>
        </p:blipFill>
        <p:spPr bwMode="auto">
          <a:xfrm>
            <a:off x="6553200" y="5257800"/>
            <a:ext cx="2438400" cy="1447800"/>
          </a:xfrm>
          <a:prstGeom prst="rect">
            <a:avLst/>
          </a:prstGeom>
          <a:ln w="88900" cap="sq" cmpd="thickThin">
            <a:solidFill>
              <a:srgbClr val="0070C0"/>
            </a:solidFill>
            <a:prstDash val="solid"/>
            <a:miter lim="800000"/>
          </a:ln>
          <a:effectLst>
            <a:innerShdw blurRad="76200">
              <a:srgbClr val="000000"/>
            </a:innerShdw>
          </a:effectLst>
        </p:spPr>
      </p:pic>
      <p:pic>
        <p:nvPicPr>
          <p:cNvPr id="24" name="Picture 68"/>
          <p:cNvPicPr>
            <a:picLocks noChangeAspect="1" noChangeArrowheads="1"/>
          </p:cNvPicPr>
          <p:nvPr/>
        </p:nvPicPr>
        <p:blipFill>
          <a:blip r:embed="rId6"/>
          <a:srcRect l="1727" t="16350" b="23698"/>
          <a:stretch>
            <a:fillRect/>
          </a:stretch>
        </p:blipFill>
        <p:spPr bwMode="auto">
          <a:xfrm>
            <a:off x="3352800" y="5257800"/>
            <a:ext cx="3048000" cy="1524000"/>
          </a:xfrm>
          <a:prstGeom prst="rect">
            <a:avLst/>
          </a:prstGeom>
          <a:ln w="88900" cap="sq" cmpd="thickThin">
            <a:solidFill>
              <a:schemeClr val="tx2">
                <a:lumMod val="60000"/>
                <a:lumOff val="40000"/>
              </a:schemeClr>
            </a:solidFill>
            <a:prstDash val="solid"/>
            <a:miter lim="800000"/>
          </a:ln>
          <a:effectLst>
            <a:innerShdw blurRad="76200">
              <a:srgbClr val="000000"/>
            </a:innerShdw>
          </a:effectLst>
        </p:spPr>
      </p:pic>
      <p:sp>
        <p:nvSpPr>
          <p:cNvPr id="23" name="TextBox 22"/>
          <p:cNvSpPr txBox="1"/>
          <p:nvPr/>
        </p:nvSpPr>
        <p:spPr>
          <a:xfrm>
            <a:off x="4114800" y="0"/>
            <a:ext cx="5029200" cy="1415772"/>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400" b="1" smtClean="0"/>
              <a:t>CRASH INVESTIGATION AND DOCUMENTATION</a:t>
            </a:r>
            <a:endParaRPr lang="en-US" sz="2400" b="1" dirty="0" smtClean="0"/>
          </a:p>
          <a:p>
            <a:pPr algn="ctr"/>
            <a:r>
              <a:rPr lang="en-US" sz="2000" dirty="0" smtClean="0">
                <a:latin typeface="Comic Sans MS" pitchFamily="66" charset="0"/>
              </a:rPr>
              <a:t>(WHAT A ROAD SHOWS</a:t>
            </a:r>
            <a:r>
              <a:rPr lang="en-US" sz="1400" b="1" dirty="0" smtClean="0"/>
              <a:t>)</a:t>
            </a:r>
          </a:p>
          <a:p>
            <a:pPr algn="ctr"/>
            <a:endParaRPr lang="en-US" b="1" i="1" dirty="0" smtClean="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0"/>
            <a:ext cx="8839200" cy="7620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GB" sz="2400" b="1" dirty="0" smtClean="0">
                <a:solidFill>
                  <a:srgbClr val="FF0000"/>
                </a:solidFill>
                <a:latin typeface="Arial Black" pitchFamily="34" charset="0"/>
              </a:rPr>
              <a:t> WHEN THE EMERGENCY IS UNDER CONTROL (3) </a:t>
            </a: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endParaRPr lang="en-US" sz="2400" b="1" dirty="0" smtClean="0">
              <a:solidFill>
                <a:srgbClr val="FF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11268" name="Rectangle 1"/>
          <p:cNvSpPr>
            <a:spLocks noChangeArrowheads="1"/>
          </p:cNvSpPr>
          <p:nvPr/>
        </p:nvSpPr>
        <p:spPr bwMode="auto">
          <a:xfrm>
            <a:off x="304800" y="838199"/>
            <a:ext cx="8839200" cy="5947782"/>
          </a:xfrm>
          <a:prstGeom prst="rect">
            <a:avLst/>
          </a:prstGeom>
          <a:solidFill>
            <a:schemeClr val="bg2"/>
          </a:solidFill>
          <a:ln w="9525">
            <a:noFill/>
            <a:miter lim="800000"/>
            <a:headEnd/>
            <a:tailEnd/>
          </a:ln>
        </p:spPr>
        <p:txBody>
          <a:bodyPr wrap="square" anchor="ctr">
            <a:spAutoFit/>
          </a:bodyPr>
          <a:lstStyle/>
          <a:p>
            <a:pPr>
              <a:buNone/>
              <a:defRPr/>
            </a:pPr>
            <a:r>
              <a:rPr lang="en-GB" sz="2200" dirty="0" smtClean="0">
                <a:latin typeface="Arial Black" pitchFamily="34" charset="0"/>
              </a:rPr>
              <a:t>4. Take </a:t>
            </a:r>
            <a:r>
              <a:rPr lang="en-GB" sz="2200" dirty="0" smtClean="0">
                <a:latin typeface="Arial Black" pitchFamily="34" charset="0"/>
                <a:hlinkClick r:id="rId4" action="ppaction://hlinkfile"/>
              </a:rPr>
              <a:t>photographs of the scene</a:t>
            </a:r>
            <a:r>
              <a:rPr lang="en-GB" sz="2200" dirty="0" smtClean="0">
                <a:latin typeface="Arial Black" pitchFamily="34" charset="0"/>
              </a:rPr>
              <a:t>, physical  evidence and the crash vehicle(s) noting the following;</a:t>
            </a:r>
          </a:p>
          <a:p>
            <a:pPr>
              <a:buNone/>
              <a:defRPr/>
            </a:pPr>
            <a:endParaRPr lang="en-GB" sz="200" dirty="0" smtClean="0">
              <a:latin typeface="Arial Black" pitchFamily="34" charset="0"/>
            </a:endParaRPr>
          </a:p>
          <a:p>
            <a:pPr lvl="1">
              <a:buFont typeface="Wingdings" pitchFamily="2" charset="2"/>
              <a:buChar char="q"/>
              <a:defRPr/>
            </a:pPr>
            <a:r>
              <a:rPr lang="en-GB" sz="2200" dirty="0" smtClean="0">
                <a:latin typeface="Arial Black" pitchFamily="34" charset="0"/>
              </a:rPr>
              <a:t>Take photographs before vehicles are moved from their final rest positions.</a:t>
            </a:r>
          </a:p>
          <a:p>
            <a:pPr lvl="1">
              <a:defRPr/>
            </a:pPr>
            <a:endParaRPr lang="en-GB" sz="1050" dirty="0" smtClean="0">
              <a:latin typeface="Arial Black" pitchFamily="34" charset="0"/>
            </a:endParaRPr>
          </a:p>
          <a:p>
            <a:pPr lvl="1">
              <a:buFont typeface="Wingdings" pitchFamily="2" charset="2"/>
              <a:buChar char="q"/>
              <a:defRPr/>
            </a:pPr>
            <a:r>
              <a:rPr lang="en-GB" sz="2200" dirty="0" smtClean="0">
                <a:latin typeface="Arial Black" pitchFamily="34" charset="0"/>
              </a:rPr>
              <a:t>Take </a:t>
            </a:r>
            <a:r>
              <a:rPr lang="en-US" sz="2200" dirty="0" smtClean="0">
                <a:latin typeface="Arial Black" pitchFamily="34" charset="0"/>
                <a:hlinkClick r:id="rId5" action="ppaction://hlinkfile"/>
              </a:rPr>
              <a:t>four view </a:t>
            </a:r>
            <a:r>
              <a:rPr lang="en-US" sz="2200" dirty="0" smtClean="0">
                <a:latin typeface="Arial Black" pitchFamily="34" charset="0"/>
              </a:rPr>
              <a:t> </a:t>
            </a:r>
            <a:r>
              <a:rPr lang="en-GB" sz="1400" dirty="0" smtClean="0">
                <a:latin typeface="Arial Black" pitchFamily="34" charset="0"/>
              </a:rPr>
              <a:t>(ANNX 11)  </a:t>
            </a:r>
            <a:r>
              <a:rPr lang="en-US" sz="2200" dirty="0" smtClean="0">
                <a:latin typeface="Arial Black" pitchFamily="34" charset="0"/>
              </a:rPr>
              <a:t>sequence photographs of the crash scene showing basic landmarks.</a:t>
            </a:r>
            <a:endParaRPr lang="en-GB" sz="2200" dirty="0" smtClean="0">
              <a:latin typeface="Arial Black" pitchFamily="34" charset="0"/>
            </a:endParaRPr>
          </a:p>
          <a:p>
            <a:pPr lvl="1">
              <a:buFont typeface="Wingdings" pitchFamily="2" charset="2"/>
              <a:buChar char="q"/>
              <a:defRPr/>
            </a:pPr>
            <a:endParaRPr lang="en-GB" sz="900" dirty="0" smtClean="0">
              <a:latin typeface="Arial Black" pitchFamily="34" charset="0"/>
            </a:endParaRPr>
          </a:p>
          <a:p>
            <a:pPr lvl="1">
              <a:buFont typeface="Wingdings" pitchFamily="2" charset="2"/>
              <a:buChar char="q"/>
              <a:defRPr/>
            </a:pPr>
            <a:r>
              <a:rPr lang="en-GB" sz="2200" dirty="0" smtClean="0">
                <a:latin typeface="Arial Black" pitchFamily="34" charset="0"/>
              </a:rPr>
              <a:t>Take general </a:t>
            </a:r>
            <a:r>
              <a:rPr lang="en-GB" sz="2200" dirty="0" smtClean="0">
                <a:latin typeface="Arial Black" pitchFamily="34" charset="0"/>
                <a:hlinkClick r:id="rId6" action="ppaction://hlinkfile"/>
              </a:rPr>
              <a:t>story-telling photographs</a:t>
            </a:r>
            <a:r>
              <a:rPr lang="en-GB" sz="2200" dirty="0" smtClean="0">
                <a:latin typeface="Arial Black" pitchFamily="34" charset="0"/>
              </a:rPr>
              <a:t> (</a:t>
            </a:r>
            <a:r>
              <a:rPr lang="en-GB" sz="1600" dirty="0" smtClean="0">
                <a:latin typeface="Arial Black" pitchFamily="34" charset="0"/>
              </a:rPr>
              <a:t>ANNX 12) </a:t>
            </a:r>
            <a:r>
              <a:rPr lang="en-GB" sz="2200" dirty="0" smtClean="0">
                <a:latin typeface="Arial Black" pitchFamily="34" charset="0"/>
              </a:rPr>
              <a:t>of the scene.</a:t>
            </a:r>
            <a:endParaRPr lang="en-US" sz="2200" dirty="0" smtClean="0">
              <a:latin typeface="Arial Black" pitchFamily="34" charset="0"/>
            </a:endParaRPr>
          </a:p>
          <a:p>
            <a:pPr lvl="1">
              <a:buFont typeface="Wingdings" pitchFamily="2" charset="2"/>
              <a:buChar char="q"/>
            </a:pPr>
            <a:endParaRPr lang="en-GB" sz="900" dirty="0" smtClean="0">
              <a:latin typeface="Arial Black" pitchFamily="34" charset="0"/>
            </a:endParaRPr>
          </a:p>
          <a:p>
            <a:pPr lvl="1">
              <a:buFont typeface="Wingdings" pitchFamily="2" charset="2"/>
              <a:buChar char="q"/>
              <a:defRPr/>
            </a:pPr>
            <a:r>
              <a:rPr lang="en-GB" sz="2200" dirty="0" smtClean="0">
                <a:latin typeface="Arial Black" pitchFamily="34" charset="0"/>
              </a:rPr>
              <a:t>Take photographs of the </a:t>
            </a:r>
            <a:r>
              <a:rPr lang="en-GB" sz="2200" dirty="0" smtClean="0">
                <a:latin typeface="Arial Black" pitchFamily="34" charset="0"/>
                <a:hlinkClick r:id="rId7" action="ppaction://hlinkpres?slideindex=1&amp;slidetitle="/>
              </a:rPr>
              <a:t>four sides </a:t>
            </a:r>
            <a:r>
              <a:rPr lang="en-GB" sz="2200" dirty="0" smtClean="0">
                <a:latin typeface="Arial Black" pitchFamily="34" charset="0"/>
              </a:rPr>
              <a:t>of each vehicle </a:t>
            </a:r>
            <a:r>
              <a:rPr lang="en-GB" sz="1600" dirty="0" smtClean="0">
                <a:latin typeface="Arial Black" pitchFamily="34" charset="0"/>
              </a:rPr>
              <a:t>(ANNX 13).</a:t>
            </a:r>
          </a:p>
          <a:p>
            <a:pPr lvl="1">
              <a:buFont typeface="Wingdings" pitchFamily="2" charset="2"/>
              <a:buChar char="q"/>
              <a:defRPr/>
            </a:pPr>
            <a:endParaRPr lang="en-GB" sz="700" dirty="0" smtClean="0">
              <a:latin typeface="Arial Black" pitchFamily="34" charset="0"/>
            </a:endParaRPr>
          </a:p>
          <a:p>
            <a:pPr lvl="1">
              <a:buFont typeface="Wingdings" pitchFamily="2" charset="2"/>
              <a:buChar char="q"/>
              <a:defRPr/>
            </a:pPr>
            <a:endParaRPr lang="en-GB" sz="700" dirty="0" smtClean="0">
              <a:latin typeface="Arial Black" pitchFamily="34" charset="0"/>
            </a:endParaRPr>
          </a:p>
          <a:p>
            <a:pPr lvl="1">
              <a:buFont typeface="Wingdings" pitchFamily="2" charset="2"/>
              <a:buChar char="q"/>
              <a:defRPr/>
            </a:pPr>
            <a:r>
              <a:rPr lang="en-GB" sz="2200" dirty="0" smtClean="0">
                <a:latin typeface="Arial Black" pitchFamily="34" charset="0"/>
              </a:rPr>
              <a:t>Take </a:t>
            </a:r>
            <a:r>
              <a:rPr lang="en-GB" sz="2200" dirty="0" smtClean="0">
                <a:latin typeface="Arial Black" pitchFamily="34" charset="0"/>
                <a:hlinkClick r:id="rId8" action="ppaction://hlinkpres?slideindex=1&amp;slidetitle="/>
              </a:rPr>
              <a:t>matching damage </a:t>
            </a:r>
            <a:r>
              <a:rPr lang="en-GB" sz="1600" dirty="0" smtClean="0">
                <a:latin typeface="Arial Black" pitchFamily="34" charset="0"/>
              </a:rPr>
              <a:t>(ANNX 14) </a:t>
            </a:r>
            <a:r>
              <a:rPr lang="en-GB" sz="2200" dirty="0" smtClean="0">
                <a:latin typeface="Arial Black" pitchFamily="34" charset="0"/>
              </a:rPr>
              <a:t>parts photographs of vehicle</a:t>
            </a:r>
          </a:p>
          <a:p>
            <a:pPr lvl="1">
              <a:buFont typeface="Wingdings" pitchFamily="2" charset="2"/>
              <a:buChar char="q"/>
              <a:defRPr/>
            </a:pPr>
            <a:endParaRPr lang="en-GB" sz="700" dirty="0" smtClean="0">
              <a:latin typeface="Arial Black" pitchFamily="34" charset="0"/>
            </a:endParaRPr>
          </a:p>
          <a:p>
            <a:pPr lvl="1">
              <a:buFont typeface="Wingdings" pitchFamily="2" charset="2"/>
              <a:buChar char="q"/>
              <a:defRPr/>
            </a:pPr>
            <a:r>
              <a:rPr lang="en-GB" sz="2200" dirty="0" smtClean="0">
                <a:latin typeface="Arial Black" pitchFamily="34" charset="0"/>
              </a:rPr>
              <a:t>Take close up or detailed photographs of specific road scars, tyre marks  and vehicle damage.</a:t>
            </a:r>
          </a:p>
          <a:p>
            <a:pPr>
              <a:buFont typeface="Wingdings" pitchFamily="2" charset="2"/>
              <a:buChar char="§"/>
              <a:defRPr/>
            </a:pPr>
            <a:endParaRPr lang="en-GB" sz="500" dirty="0" smtClean="0">
              <a:latin typeface="Arial Black" pitchFamily="34" charset="0"/>
            </a:endParaRPr>
          </a:p>
          <a:p>
            <a:pPr>
              <a:buNone/>
              <a:defRPr/>
            </a:pPr>
            <a:r>
              <a:rPr lang="en-GB" sz="2200" dirty="0" smtClean="0">
                <a:latin typeface="Arial Black" pitchFamily="34" charset="0"/>
              </a:rPr>
              <a:t>5. Fill the </a:t>
            </a:r>
            <a:r>
              <a:rPr lang="en-GB" sz="2200" dirty="0" smtClean="0">
                <a:latin typeface="Arial Black" pitchFamily="34" charset="0"/>
                <a:hlinkClick r:id="rId9" action="ppaction://hlinkfile"/>
              </a:rPr>
              <a:t>crash investigation </a:t>
            </a:r>
            <a:r>
              <a:rPr lang="en-GB" sz="2200" dirty="0" smtClean="0">
                <a:latin typeface="Arial Black" pitchFamily="34" charset="0"/>
              </a:rPr>
              <a:t>Forms </a:t>
            </a:r>
            <a:r>
              <a:rPr lang="en-GB" sz="1600" dirty="0" smtClean="0">
                <a:latin typeface="Arial Black" pitchFamily="34" charset="0"/>
              </a:rPr>
              <a:t> </a:t>
            </a:r>
            <a:r>
              <a:rPr lang="en-GB" sz="2200" dirty="0" smtClean="0">
                <a:latin typeface="Arial Black" pitchFamily="34" charset="0"/>
              </a:rPr>
              <a:t>	</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0"/>
            <a:ext cx="8839200" cy="7620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GB" sz="2400" b="1" dirty="0" smtClean="0">
                <a:solidFill>
                  <a:srgbClr val="FF0000"/>
                </a:solidFill>
                <a:latin typeface="Arial Black" pitchFamily="34" charset="0"/>
              </a:rPr>
              <a:t> WHEN THE EMERGENCY IS UNDER CONTROL (4) </a:t>
            </a: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r>
              <a:rPr lang="en-US" sz="2400" b="1" dirty="0" smtClean="0">
                <a:solidFill>
                  <a:srgbClr val="FF0000"/>
                </a:solidFill>
              </a:rPr>
              <a:t/>
            </a:r>
            <a:br>
              <a:rPr lang="en-US" sz="2400" b="1" dirty="0" smtClean="0">
                <a:solidFill>
                  <a:srgbClr val="FF0000"/>
                </a:solidFill>
              </a:rPr>
            </a:br>
            <a:endParaRPr lang="en-US" sz="2400" b="1" dirty="0" smtClean="0">
              <a:solidFill>
                <a:srgbClr val="FF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11268" name="Rectangle 1"/>
          <p:cNvSpPr>
            <a:spLocks noChangeArrowheads="1"/>
          </p:cNvSpPr>
          <p:nvPr/>
        </p:nvSpPr>
        <p:spPr bwMode="auto">
          <a:xfrm>
            <a:off x="304800" y="838199"/>
            <a:ext cx="8839200" cy="5690789"/>
          </a:xfrm>
          <a:prstGeom prst="rect">
            <a:avLst/>
          </a:prstGeom>
          <a:solidFill>
            <a:schemeClr val="bg2"/>
          </a:solidFill>
          <a:ln w="9525">
            <a:noFill/>
            <a:miter lim="800000"/>
            <a:headEnd/>
            <a:tailEnd/>
          </a:ln>
        </p:spPr>
        <p:txBody>
          <a:bodyPr wrap="square" anchor="ctr">
            <a:spAutoFit/>
          </a:bodyPr>
          <a:lstStyle/>
          <a:p>
            <a:pPr>
              <a:buNone/>
              <a:defRPr/>
            </a:pPr>
            <a:r>
              <a:rPr lang="en-GB" sz="2000" dirty="0" smtClean="0">
                <a:latin typeface="Arial Black" pitchFamily="34" charset="0"/>
              </a:rPr>
              <a:t>6.  </a:t>
            </a:r>
            <a:r>
              <a:rPr lang="en-GB" sz="2400" dirty="0" smtClean="0">
                <a:latin typeface="Arial Black" pitchFamily="34" charset="0"/>
              </a:rPr>
              <a:t>Mark the collision results.</a:t>
            </a:r>
          </a:p>
          <a:p>
            <a:pPr marL="514350" indent="-514350">
              <a:buNone/>
              <a:defRPr/>
            </a:pPr>
            <a:endParaRPr lang="en-GB" sz="1200" dirty="0" smtClean="0">
              <a:latin typeface="Arial Black" pitchFamily="34" charset="0"/>
            </a:endParaRPr>
          </a:p>
          <a:p>
            <a:pPr lvl="1">
              <a:lnSpc>
                <a:spcPct val="90000"/>
              </a:lnSpc>
              <a:buClr>
                <a:schemeClr val="tx1"/>
              </a:buClr>
              <a:buFont typeface="Wingdings" pitchFamily="2" charset="2"/>
              <a:buChar char="q"/>
              <a:defRPr/>
            </a:pPr>
            <a:r>
              <a:rPr lang="en-GB" sz="2000" dirty="0" smtClean="0">
                <a:latin typeface="Arial Black" pitchFamily="34" charset="0"/>
              </a:rPr>
              <a:t>Use a point to mark small objects such as a human body and debris less than 1m across.</a:t>
            </a:r>
          </a:p>
          <a:p>
            <a:pPr lvl="1">
              <a:lnSpc>
                <a:spcPct val="90000"/>
              </a:lnSpc>
              <a:buClr>
                <a:schemeClr val="tx1"/>
              </a:buClr>
              <a:defRPr/>
            </a:pPr>
            <a:endParaRPr lang="en-GB" sz="1100" dirty="0" smtClean="0">
              <a:latin typeface="Arial Black" pitchFamily="34" charset="0"/>
            </a:endParaRPr>
          </a:p>
          <a:p>
            <a:pPr lvl="1">
              <a:lnSpc>
                <a:spcPct val="90000"/>
              </a:lnSpc>
              <a:buClr>
                <a:schemeClr val="tx1"/>
              </a:buClr>
              <a:buFont typeface="Wingdings" pitchFamily="2" charset="2"/>
              <a:buChar char="q"/>
              <a:defRPr/>
            </a:pPr>
            <a:r>
              <a:rPr lang="en-GB" sz="2000" dirty="0" smtClean="0">
                <a:latin typeface="Arial Black" pitchFamily="34" charset="0"/>
              </a:rPr>
              <a:t>Use two points to mark vehicles’ positions, straight tyre marks and straight grooves greater than 1m in length.</a:t>
            </a:r>
          </a:p>
          <a:p>
            <a:pPr lvl="1">
              <a:lnSpc>
                <a:spcPct val="90000"/>
              </a:lnSpc>
              <a:buClr>
                <a:schemeClr val="tx1"/>
              </a:buClr>
              <a:defRPr/>
            </a:pPr>
            <a:endParaRPr lang="en-GB" sz="1050" dirty="0" smtClean="0">
              <a:latin typeface="Arial Black" pitchFamily="34" charset="0"/>
            </a:endParaRPr>
          </a:p>
          <a:p>
            <a:pPr lvl="1">
              <a:lnSpc>
                <a:spcPct val="90000"/>
              </a:lnSpc>
              <a:buClr>
                <a:schemeClr val="tx1"/>
              </a:buClr>
              <a:buFont typeface="Wingdings" pitchFamily="2" charset="2"/>
              <a:buChar char="q"/>
              <a:defRPr/>
            </a:pPr>
            <a:r>
              <a:rPr lang="en-GB" sz="2000" dirty="0" smtClean="0">
                <a:latin typeface="Arial Black" pitchFamily="34" charset="0"/>
              </a:rPr>
              <a:t>Use three or more points to mark large debris area, curved tyre marks and straight tyre marks with angles, crooks and gaps.</a:t>
            </a:r>
          </a:p>
          <a:p>
            <a:pPr lvl="1">
              <a:lnSpc>
                <a:spcPct val="90000"/>
              </a:lnSpc>
              <a:buClr>
                <a:schemeClr val="tx1"/>
              </a:buClr>
              <a:defRPr/>
            </a:pPr>
            <a:endParaRPr lang="en-GB" sz="1100" dirty="0" smtClean="0">
              <a:latin typeface="Arial Black" pitchFamily="34" charset="0"/>
            </a:endParaRPr>
          </a:p>
          <a:p>
            <a:pPr lvl="1">
              <a:lnSpc>
                <a:spcPct val="90000"/>
              </a:lnSpc>
              <a:buClr>
                <a:schemeClr val="tx1"/>
              </a:buClr>
              <a:buFont typeface="Wingdings" pitchFamily="2" charset="2"/>
              <a:buChar char="q"/>
              <a:defRPr/>
            </a:pPr>
            <a:r>
              <a:rPr lang="en-GB" sz="2000" dirty="0" smtClean="0">
                <a:latin typeface="Arial Black" pitchFamily="34" charset="0"/>
              </a:rPr>
              <a:t> Assign different letters to each object marked. For instance, if there are 3 tyre marks, label the first A, the second B and the third C.</a:t>
            </a:r>
          </a:p>
          <a:p>
            <a:pPr lvl="1">
              <a:lnSpc>
                <a:spcPct val="90000"/>
              </a:lnSpc>
              <a:buClr>
                <a:schemeClr val="tx1"/>
              </a:buClr>
              <a:defRPr/>
            </a:pPr>
            <a:endParaRPr lang="en-GB" sz="1050" dirty="0" smtClean="0">
              <a:latin typeface="Arial Black" pitchFamily="34" charset="0"/>
            </a:endParaRPr>
          </a:p>
          <a:p>
            <a:pPr lvl="1">
              <a:lnSpc>
                <a:spcPct val="90000"/>
              </a:lnSpc>
              <a:buClr>
                <a:schemeClr val="tx1"/>
              </a:buClr>
              <a:buFont typeface="Wingdings" pitchFamily="2" charset="2"/>
              <a:buChar char="q"/>
              <a:defRPr/>
            </a:pPr>
            <a:r>
              <a:rPr lang="en-GB" sz="2000" dirty="0" smtClean="0">
                <a:latin typeface="Arial Black" pitchFamily="34" charset="0"/>
              </a:rPr>
              <a:t> use numeric suffixes to denote multiple points for the same object. For example, the letter D may be used to identify a debris area with points along the perimeter designated D1, D2, D3, D4 etc</a:t>
            </a:r>
          </a:p>
          <a:p>
            <a:pPr>
              <a:lnSpc>
                <a:spcPct val="90000"/>
              </a:lnSpc>
              <a:buClr>
                <a:schemeClr val="tx1"/>
              </a:buClr>
              <a:defRPr/>
            </a:pPr>
            <a:endParaRPr lang="en-GB" sz="1100" dirty="0" smtClean="0">
              <a:latin typeface="Arial Black" pitchFamily="34" charset="0"/>
            </a:endParaRPr>
          </a:p>
          <a:p>
            <a:pPr>
              <a:lnSpc>
                <a:spcPct val="90000"/>
              </a:lnSpc>
              <a:buClr>
                <a:schemeClr val="tx1"/>
              </a:buClr>
              <a:defRPr/>
            </a:pPr>
            <a:endParaRPr lang="en-GB" sz="800" dirty="0" smtClean="0">
              <a:latin typeface="Arial Black" pitchFamily="34" charset="0"/>
            </a:endParaRPr>
          </a:p>
          <a:p>
            <a:pPr marL="514350" indent="-514350">
              <a:buNone/>
              <a:defRPr/>
            </a:pPr>
            <a:r>
              <a:rPr lang="en-GB" sz="2000" dirty="0" smtClean="0">
                <a:latin typeface="Arial Black" pitchFamily="34" charset="0"/>
              </a:rPr>
              <a:t>7.    Make a field sketch of the crash scene.</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6858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2800" b="1" dirty="0" smtClean="0">
                <a:solidFill>
                  <a:srgbClr val="CC0000"/>
                </a:solidFill>
                <a:latin typeface="Comic Sans MS" pitchFamily="66" charset="0"/>
              </a:rPr>
              <a:t/>
            </a:r>
            <a:br>
              <a:rPr lang="en-US" sz="2800" b="1" dirty="0" smtClean="0">
                <a:solidFill>
                  <a:srgbClr val="CC0000"/>
                </a:solidFill>
                <a:latin typeface="Comic Sans MS" pitchFamily="66" charset="0"/>
              </a:rPr>
            </a:br>
            <a:r>
              <a:rPr lang="en-US" sz="2800" b="1" dirty="0">
                <a:solidFill>
                  <a:srgbClr val="CC0000"/>
                </a:solidFill>
                <a:latin typeface="Comic Sans MS" pitchFamily="66" charset="0"/>
              </a:rPr>
              <a:t> </a:t>
            </a:r>
            <a:r>
              <a:rPr lang="en-US" sz="2800" b="1" dirty="0" smtClean="0">
                <a:solidFill>
                  <a:srgbClr val="CC0000"/>
                </a:solidFill>
                <a:latin typeface="Comic Sans MS" pitchFamily="66" charset="0"/>
              </a:rPr>
              <a:t>    </a:t>
            </a:r>
            <a:br>
              <a:rPr lang="en-US" sz="2800" b="1" dirty="0" smtClean="0">
                <a:solidFill>
                  <a:srgbClr val="CC0000"/>
                </a:solidFill>
                <a:latin typeface="Comic Sans MS" pitchFamily="66" charset="0"/>
              </a:rPr>
            </a:br>
            <a:r>
              <a:rPr lang="en-US" sz="2800" b="1" dirty="0" smtClean="0">
                <a:solidFill>
                  <a:srgbClr val="CC0000"/>
                </a:solidFill>
                <a:latin typeface="Comic Sans MS" pitchFamily="66" charset="0"/>
              </a:rPr>
              <a:t>	</a:t>
            </a:r>
            <a:br>
              <a:rPr lang="en-US" sz="2800" b="1" dirty="0" smtClean="0">
                <a:solidFill>
                  <a:srgbClr val="CC0000"/>
                </a:solidFill>
                <a:latin typeface="Comic Sans MS" pitchFamily="66" charset="0"/>
              </a:rPr>
            </a:br>
            <a:r>
              <a:rPr lang="en-US" sz="2800" b="1" dirty="0">
                <a:solidFill>
                  <a:srgbClr val="CC0000"/>
                </a:solidFill>
                <a:latin typeface="Comic Sans MS" pitchFamily="66" charset="0"/>
              </a:rPr>
              <a:t>	</a:t>
            </a:r>
            <a:r>
              <a:rPr lang="en-GB" sz="2800" b="1" dirty="0" smtClean="0">
                <a:latin typeface="Comic Sans MS" pitchFamily="66" charset="0"/>
              </a:rPr>
              <a:t>Points to note while making a field sketch.</a:t>
            </a:r>
            <a:r>
              <a:rPr lang="en-US" sz="2800" b="1" dirty="0">
                <a:solidFill>
                  <a:srgbClr val="CC0000"/>
                </a:solidFill>
                <a:latin typeface="Comic Sans MS" pitchFamily="66" charset="0"/>
              </a:rPr>
              <a:t/>
            </a:r>
            <a:br>
              <a:rPr lang="en-US" sz="2800" b="1" dirty="0">
                <a:solidFill>
                  <a:srgbClr val="CC0000"/>
                </a:solidFill>
                <a:latin typeface="Comic Sans MS" pitchFamily="66" charset="0"/>
              </a:rPr>
            </a:br>
            <a:r>
              <a:rPr lang="en-US" sz="2800" b="1" dirty="0" smtClean="0">
                <a:solidFill>
                  <a:srgbClr val="CC0000"/>
                </a:solidFill>
                <a:latin typeface="Comic Sans MS" pitchFamily="66" charset="0"/>
              </a:rPr>
              <a:t/>
            </a:r>
            <a:br>
              <a:rPr lang="en-US" sz="2800" b="1" dirty="0" smtClean="0">
                <a:solidFill>
                  <a:srgbClr val="CC0000"/>
                </a:solidFill>
                <a:latin typeface="Comic Sans MS" pitchFamily="66" charset="0"/>
              </a:rPr>
            </a:br>
            <a:r>
              <a:rPr lang="en-US" sz="2800" b="1" dirty="0" smtClean="0">
                <a:solidFill>
                  <a:srgbClr val="CC0000"/>
                </a:solidFill>
                <a:latin typeface="Comic Sans MS" pitchFamily="66" charset="0"/>
              </a:rPr>
              <a:t/>
            </a:r>
            <a:br>
              <a:rPr lang="en-US" sz="2800" b="1" dirty="0" smtClean="0">
                <a:solidFill>
                  <a:srgbClr val="CC0000"/>
                </a:solidFill>
                <a:latin typeface="Comic Sans MS" pitchFamily="66" charset="0"/>
              </a:rPr>
            </a:br>
            <a:endParaRPr lang="en-US" sz="2800" b="1" dirty="0" smtClean="0">
              <a:solidFill>
                <a:srgbClr val="CC0000"/>
              </a:solidFill>
              <a:latin typeface="Comic Sans MS" pitchFamily="66" charset="0"/>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21" name="Rectangle 3"/>
          <p:cNvSpPr>
            <a:spLocks noGrp="1" noChangeArrowheads="1"/>
          </p:cNvSpPr>
          <p:nvPr>
            <p:ph idx="1"/>
          </p:nvPr>
        </p:nvSpPr>
        <p:spPr>
          <a:xfrm>
            <a:off x="304800" y="762000"/>
            <a:ext cx="8686800" cy="6096000"/>
          </a:xfrm>
          <a:solidFill>
            <a:schemeClr val="bg2"/>
          </a:solidFill>
        </p:spPr>
        <p:txBody>
          <a:bodyPr>
            <a:normAutofit/>
          </a:bodyPr>
          <a:lstStyle/>
          <a:p>
            <a:pPr lvl="1" eaLnBrk="1" hangingPunct="1">
              <a:buClr>
                <a:schemeClr val="tx1"/>
              </a:buClr>
              <a:buFont typeface="Wingdings" pitchFamily="2" charset="2"/>
              <a:buChar char="v"/>
            </a:pPr>
            <a:r>
              <a:rPr lang="en-GB" sz="1600" b="1" dirty="0" smtClean="0"/>
              <a:t>The sketch should include the result of the crash, roadway features, north -arrow, location, time and date of the crash as well as the name of the sketcher.</a:t>
            </a:r>
          </a:p>
          <a:p>
            <a:pPr lvl="1" eaLnBrk="1" hangingPunct="1">
              <a:buClr>
                <a:schemeClr val="tx1"/>
              </a:buClr>
              <a:buFont typeface="Wingdings" pitchFamily="2" charset="2"/>
              <a:buChar char="v"/>
            </a:pPr>
            <a:r>
              <a:rPr lang="en-GB" sz="1600" b="1" dirty="0" smtClean="0"/>
              <a:t>Begin by drawing the skeleton of the roadway edges.</a:t>
            </a:r>
          </a:p>
          <a:p>
            <a:pPr lvl="1" eaLnBrk="1" hangingPunct="1">
              <a:buClr>
                <a:schemeClr val="tx1"/>
              </a:buClr>
              <a:buFont typeface="Wingdings" pitchFamily="2" charset="2"/>
              <a:buChar char="v"/>
            </a:pPr>
            <a:r>
              <a:rPr lang="en-GB" sz="1600" b="1" dirty="0" smtClean="0"/>
              <a:t>Place the north-arrow in an out-of-the-way corner of the sketch.</a:t>
            </a:r>
          </a:p>
          <a:p>
            <a:pPr lvl="1" eaLnBrk="1" hangingPunct="1">
              <a:buClr>
                <a:schemeClr val="tx1"/>
              </a:buClr>
              <a:buFont typeface="Wingdings" pitchFamily="2" charset="2"/>
              <a:buChar char="v"/>
            </a:pPr>
            <a:r>
              <a:rPr lang="en-GB" sz="1600" b="1" dirty="0" smtClean="0"/>
              <a:t>Represent vehicles, persons, tyre marks and other result of the crash with the standard symbols.</a:t>
            </a:r>
          </a:p>
          <a:p>
            <a:pPr lvl="1" eaLnBrk="1" hangingPunct="1">
              <a:buClr>
                <a:schemeClr val="tx1"/>
              </a:buClr>
              <a:buFont typeface="Wingdings" pitchFamily="2" charset="2"/>
              <a:buChar char="v"/>
            </a:pPr>
            <a:r>
              <a:rPr lang="en-GB" sz="1600" b="1" dirty="0" smtClean="0"/>
              <a:t>Use alphanumeric to label the features depicted.</a:t>
            </a:r>
          </a:p>
          <a:p>
            <a:pPr eaLnBrk="1" hangingPunct="1">
              <a:buFontTx/>
              <a:buNone/>
            </a:pPr>
            <a:endParaRPr lang="en-GB" sz="1600" b="1" dirty="0" smtClean="0"/>
          </a:p>
        </p:txBody>
      </p:sp>
      <p:grpSp>
        <p:nvGrpSpPr>
          <p:cNvPr id="22" name="Group 4"/>
          <p:cNvGrpSpPr>
            <a:grpSpLocks/>
          </p:cNvGrpSpPr>
          <p:nvPr/>
        </p:nvGrpSpPr>
        <p:grpSpPr bwMode="auto">
          <a:xfrm>
            <a:off x="1295400" y="2590800"/>
            <a:ext cx="7010400" cy="4114800"/>
            <a:chOff x="144" y="240"/>
            <a:chExt cx="5492" cy="2496"/>
          </a:xfrm>
        </p:grpSpPr>
        <p:sp>
          <p:nvSpPr>
            <p:cNvPr id="23" name="Line 5"/>
            <p:cNvSpPr>
              <a:spLocks noChangeShapeType="1"/>
            </p:cNvSpPr>
            <p:nvPr/>
          </p:nvSpPr>
          <p:spPr bwMode="auto">
            <a:xfrm>
              <a:off x="1392" y="1056"/>
              <a:ext cx="4224" cy="0"/>
            </a:xfrm>
            <a:prstGeom prst="line">
              <a:avLst/>
            </a:prstGeom>
            <a:noFill/>
            <a:ln w="28575">
              <a:solidFill>
                <a:schemeClr val="tx1"/>
              </a:solidFill>
              <a:round/>
              <a:headEnd/>
              <a:tailEnd/>
            </a:ln>
          </p:spPr>
          <p:txBody>
            <a:bodyPr/>
            <a:lstStyle/>
            <a:p>
              <a:endParaRPr lang="en-US"/>
            </a:p>
          </p:txBody>
        </p:sp>
        <p:sp>
          <p:nvSpPr>
            <p:cNvPr id="24" name="Line 6"/>
            <p:cNvSpPr>
              <a:spLocks noChangeShapeType="1"/>
            </p:cNvSpPr>
            <p:nvPr/>
          </p:nvSpPr>
          <p:spPr bwMode="auto">
            <a:xfrm>
              <a:off x="768" y="1056"/>
              <a:ext cx="0" cy="1680"/>
            </a:xfrm>
            <a:prstGeom prst="line">
              <a:avLst/>
            </a:prstGeom>
            <a:noFill/>
            <a:ln w="28575">
              <a:solidFill>
                <a:schemeClr val="tx1"/>
              </a:solidFill>
              <a:round/>
              <a:headEnd/>
              <a:tailEnd/>
            </a:ln>
          </p:spPr>
          <p:txBody>
            <a:bodyPr/>
            <a:lstStyle/>
            <a:p>
              <a:endParaRPr lang="en-US"/>
            </a:p>
          </p:txBody>
        </p:sp>
        <p:sp>
          <p:nvSpPr>
            <p:cNvPr id="25" name="Line 7"/>
            <p:cNvSpPr>
              <a:spLocks noChangeShapeType="1"/>
            </p:cNvSpPr>
            <p:nvPr/>
          </p:nvSpPr>
          <p:spPr bwMode="auto">
            <a:xfrm>
              <a:off x="1392" y="1056"/>
              <a:ext cx="0" cy="1680"/>
            </a:xfrm>
            <a:prstGeom prst="line">
              <a:avLst/>
            </a:prstGeom>
            <a:noFill/>
            <a:ln w="28575">
              <a:solidFill>
                <a:schemeClr val="tx1"/>
              </a:solidFill>
              <a:round/>
              <a:headEnd/>
              <a:tailEnd/>
            </a:ln>
          </p:spPr>
          <p:txBody>
            <a:bodyPr/>
            <a:lstStyle/>
            <a:p>
              <a:endParaRPr lang="en-US"/>
            </a:p>
          </p:txBody>
        </p:sp>
        <p:sp>
          <p:nvSpPr>
            <p:cNvPr id="26" name="Rectangle 8"/>
            <p:cNvSpPr>
              <a:spLocks noChangeArrowheads="1"/>
            </p:cNvSpPr>
            <p:nvPr/>
          </p:nvSpPr>
          <p:spPr bwMode="auto">
            <a:xfrm rot="1127993">
              <a:off x="1920" y="960"/>
              <a:ext cx="336" cy="144"/>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27" name="AutoShape 9"/>
            <p:cNvSpPr>
              <a:spLocks noChangeArrowheads="1"/>
            </p:cNvSpPr>
            <p:nvPr/>
          </p:nvSpPr>
          <p:spPr bwMode="auto">
            <a:xfrm rot="-4272007">
              <a:off x="2208" y="1056"/>
              <a:ext cx="48" cy="48"/>
            </a:xfrm>
            <a:prstGeom prst="flowChartMerge">
              <a:avLst/>
            </a:prstGeom>
            <a:solidFill>
              <a:schemeClr val="bg1"/>
            </a:solidFill>
            <a:ln w="12700">
              <a:solidFill>
                <a:schemeClr val="tx1"/>
              </a:solidFill>
              <a:miter lim="800000"/>
              <a:headEnd/>
              <a:tailEnd/>
            </a:ln>
          </p:spPr>
          <p:txBody>
            <a:bodyPr wrap="none" anchor="ctr"/>
            <a:lstStyle/>
            <a:p>
              <a:endParaRPr lang="en-US"/>
            </a:p>
          </p:txBody>
        </p:sp>
        <p:sp>
          <p:nvSpPr>
            <p:cNvPr id="28" name="Line 10"/>
            <p:cNvSpPr>
              <a:spLocks noChangeShapeType="1"/>
            </p:cNvSpPr>
            <p:nvPr/>
          </p:nvSpPr>
          <p:spPr bwMode="auto">
            <a:xfrm>
              <a:off x="672" y="816"/>
              <a:ext cx="768" cy="0"/>
            </a:xfrm>
            <a:prstGeom prst="line">
              <a:avLst/>
            </a:prstGeom>
            <a:noFill/>
            <a:ln w="19050">
              <a:solidFill>
                <a:schemeClr val="tx1"/>
              </a:solidFill>
              <a:round/>
              <a:headEnd/>
              <a:tailEnd/>
            </a:ln>
          </p:spPr>
          <p:txBody>
            <a:bodyPr/>
            <a:lstStyle/>
            <a:p>
              <a:endParaRPr lang="en-US"/>
            </a:p>
          </p:txBody>
        </p:sp>
        <p:sp>
          <p:nvSpPr>
            <p:cNvPr id="29" name="Arc 11"/>
            <p:cNvSpPr>
              <a:spLocks/>
            </p:cNvSpPr>
            <p:nvPr/>
          </p:nvSpPr>
          <p:spPr bwMode="auto">
            <a:xfrm>
              <a:off x="1440" y="816"/>
              <a:ext cx="215" cy="576"/>
            </a:xfrm>
            <a:custGeom>
              <a:avLst/>
              <a:gdLst>
                <a:gd name="T0" fmla="*/ 0 w 8074"/>
                <a:gd name="T1" fmla="*/ 0 h 21600"/>
                <a:gd name="T2" fmla="*/ 0 w 8074"/>
                <a:gd name="T3" fmla="*/ 0 h 21600"/>
                <a:gd name="T4" fmla="*/ 0 w 8074"/>
                <a:gd name="T5" fmla="*/ 0 h 21600"/>
                <a:gd name="T6" fmla="*/ 0 60000 65536"/>
                <a:gd name="T7" fmla="*/ 0 60000 65536"/>
                <a:gd name="T8" fmla="*/ 0 60000 65536"/>
                <a:gd name="T9" fmla="*/ 0 w 8074"/>
                <a:gd name="T10" fmla="*/ 0 h 21600"/>
                <a:gd name="T11" fmla="*/ 8074 w 8074"/>
                <a:gd name="T12" fmla="*/ 21600 h 21600"/>
              </a:gdLst>
              <a:ahLst/>
              <a:cxnLst>
                <a:cxn ang="T6">
                  <a:pos x="T0" y="T1"/>
                </a:cxn>
                <a:cxn ang="T7">
                  <a:pos x="T2" y="T3"/>
                </a:cxn>
                <a:cxn ang="T8">
                  <a:pos x="T4" y="T5"/>
                </a:cxn>
              </a:cxnLst>
              <a:rect l="T9" t="T10" r="T11" b="T12"/>
              <a:pathLst>
                <a:path w="8074" h="21600" fill="none" extrusionOk="0">
                  <a:moveTo>
                    <a:pt x="-1" y="0"/>
                  </a:moveTo>
                  <a:cubicBezTo>
                    <a:pt x="2766" y="0"/>
                    <a:pt x="5507" y="531"/>
                    <a:pt x="8074" y="1565"/>
                  </a:cubicBezTo>
                </a:path>
                <a:path w="8074" h="21600" stroke="0" extrusionOk="0">
                  <a:moveTo>
                    <a:pt x="-1" y="0"/>
                  </a:moveTo>
                  <a:cubicBezTo>
                    <a:pt x="2766" y="0"/>
                    <a:pt x="5507" y="531"/>
                    <a:pt x="8074" y="1565"/>
                  </a:cubicBezTo>
                  <a:lnTo>
                    <a:pt x="0" y="21600"/>
                  </a:lnTo>
                  <a:close/>
                </a:path>
              </a:pathLst>
            </a:custGeom>
            <a:noFill/>
            <a:ln w="12700">
              <a:solidFill>
                <a:schemeClr val="tx1"/>
              </a:solidFill>
              <a:round/>
              <a:headEnd/>
              <a:tailEnd/>
            </a:ln>
          </p:spPr>
          <p:txBody>
            <a:bodyPr wrap="none" anchor="ctr"/>
            <a:lstStyle/>
            <a:p>
              <a:endParaRPr lang="en-US"/>
            </a:p>
          </p:txBody>
        </p:sp>
        <p:grpSp>
          <p:nvGrpSpPr>
            <p:cNvPr id="30" name="Group 12"/>
            <p:cNvGrpSpPr>
              <a:grpSpLocks/>
            </p:cNvGrpSpPr>
            <p:nvPr/>
          </p:nvGrpSpPr>
          <p:grpSpPr bwMode="auto">
            <a:xfrm>
              <a:off x="672" y="912"/>
              <a:ext cx="983" cy="576"/>
              <a:chOff x="672" y="912"/>
              <a:chExt cx="983" cy="576"/>
            </a:xfrm>
          </p:grpSpPr>
          <p:sp>
            <p:nvSpPr>
              <p:cNvPr id="53" name="Line 13"/>
              <p:cNvSpPr>
                <a:spLocks noChangeShapeType="1"/>
              </p:cNvSpPr>
              <p:nvPr/>
            </p:nvSpPr>
            <p:spPr bwMode="auto">
              <a:xfrm>
                <a:off x="672" y="912"/>
                <a:ext cx="768" cy="0"/>
              </a:xfrm>
              <a:prstGeom prst="line">
                <a:avLst/>
              </a:prstGeom>
              <a:noFill/>
              <a:ln w="12700">
                <a:solidFill>
                  <a:schemeClr val="tx1"/>
                </a:solidFill>
                <a:round/>
                <a:headEnd/>
                <a:tailEnd/>
              </a:ln>
            </p:spPr>
            <p:txBody>
              <a:bodyPr/>
              <a:lstStyle/>
              <a:p>
                <a:endParaRPr lang="en-US"/>
              </a:p>
            </p:txBody>
          </p:sp>
          <p:sp>
            <p:nvSpPr>
              <p:cNvPr id="54" name="Arc 14"/>
              <p:cNvSpPr>
                <a:spLocks/>
              </p:cNvSpPr>
              <p:nvPr/>
            </p:nvSpPr>
            <p:spPr bwMode="auto">
              <a:xfrm>
                <a:off x="1440" y="912"/>
                <a:ext cx="215" cy="576"/>
              </a:xfrm>
              <a:custGeom>
                <a:avLst/>
                <a:gdLst>
                  <a:gd name="T0" fmla="*/ 0 w 8074"/>
                  <a:gd name="T1" fmla="*/ 0 h 21600"/>
                  <a:gd name="T2" fmla="*/ 0 w 8074"/>
                  <a:gd name="T3" fmla="*/ 0 h 21600"/>
                  <a:gd name="T4" fmla="*/ 0 w 8074"/>
                  <a:gd name="T5" fmla="*/ 0 h 21600"/>
                  <a:gd name="T6" fmla="*/ 0 60000 65536"/>
                  <a:gd name="T7" fmla="*/ 0 60000 65536"/>
                  <a:gd name="T8" fmla="*/ 0 60000 65536"/>
                  <a:gd name="T9" fmla="*/ 0 w 8074"/>
                  <a:gd name="T10" fmla="*/ 0 h 21600"/>
                  <a:gd name="T11" fmla="*/ 8074 w 8074"/>
                  <a:gd name="T12" fmla="*/ 21600 h 21600"/>
                </a:gdLst>
                <a:ahLst/>
                <a:cxnLst>
                  <a:cxn ang="T6">
                    <a:pos x="T0" y="T1"/>
                  </a:cxn>
                  <a:cxn ang="T7">
                    <a:pos x="T2" y="T3"/>
                  </a:cxn>
                  <a:cxn ang="T8">
                    <a:pos x="T4" y="T5"/>
                  </a:cxn>
                </a:cxnLst>
                <a:rect l="T9" t="T10" r="T11" b="T12"/>
                <a:pathLst>
                  <a:path w="8074" h="21600" fill="none" extrusionOk="0">
                    <a:moveTo>
                      <a:pt x="-1" y="0"/>
                    </a:moveTo>
                    <a:cubicBezTo>
                      <a:pt x="2766" y="0"/>
                      <a:pt x="5507" y="531"/>
                      <a:pt x="8074" y="1565"/>
                    </a:cubicBezTo>
                  </a:path>
                  <a:path w="8074" h="21600" stroke="0" extrusionOk="0">
                    <a:moveTo>
                      <a:pt x="-1" y="0"/>
                    </a:moveTo>
                    <a:cubicBezTo>
                      <a:pt x="2766" y="0"/>
                      <a:pt x="5507" y="531"/>
                      <a:pt x="8074" y="1565"/>
                    </a:cubicBezTo>
                    <a:lnTo>
                      <a:pt x="0" y="21600"/>
                    </a:lnTo>
                    <a:close/>
                  </a:path>
                </a:pathLst>
              </a:custGeom>
              <a:noFill/>
              <a:ln w="12700">
                <a:solidFill>
                  <a:schemeClr val="tx1"/>
                </a:solidFill>
                <a:round/>
                <a:headEnd/>
                <a:tailEnd/>
              </a:ln>
            </p:spPr>
            <p:txBody>
              <a:bodyPr wrap="none" anchor="ctr"/>
              <a:lstStyle/>
              <a:p>
                <a:endParaRPr lang="en-US"/>
              </a:p>
            </p:txBody>
          </p:sp>
        </p:grpSp>
        <p:grpSp>
          <p:nvGrpSpPr>
            <p:cNvPr id="31" name="Group 15"/>
            <p:cNvGrpSpPr>
              <a:grpSpLocks/>
            </p:cNvGrpSpPr>
            <p:nvPr/>
          </p:nvGrpSpPr>
          <p:grpSpPr bwMode="auto">
            <a:xfrm>
              <a:off x="1680" y="672"/>
              <a:ext cx="143" cy="67"/>
              <a:chOff x="1680" y="672"/>
              <a:chExt cx="143" cy="67"/>
            </a:xfrm>
          </p:grpSpPr>
          <p:sp>
            <p:nvSpPr>
              <p:cNvPr id="48" name="AutoShape 16"/>
              <p:cNvSpPr>
                <a:spLocks noChangeArrowheads="1"/>
              </p:cNvSpPr>
              <p:nvPr/>
            </p:nvSpPr>
            <p:spPr bwMode="auto">
              <a:xfrm rot="4447191">
                <a:off x="1801" y="668"/>
                <a:ext cx="18" cy="26"/>
              </a:xfrm>
              <a:prstGeom prst="flowChartConnector">
                <a:avLst/>
              </a:prstGeom>
              <a:solidFill>
                <a:schemeClr val="bg1"/>
              </a:solidFill>
              <a:ln w="19050">
                <a:solidFill>
                  <a:schemeClr val="tx1"/>
                </a:solidFill>
                <a:round/>
                <a:headEnd/>
                <a:tailEnd/>
              </a:ln>
            </p:spPr>
            <p:txBody>
              <a:bodyPr wrap="none" anchor="ctr"/>
              <a:lstStyle/>
              <a:p>
                <a:endParaRPr lang="en-US"/>
              </a:p>
            </p:txBody>
          </p:sp>
          <p:sp>
            <p:nvSpPr>
              <p:cNvPr id="49" name="Line 17"/>
              <p:cNvSpPr>
                <a:spLocks noChangeShapeType="1"/>
              </p:cNvSpPr>
              <p:nvPr/>
            </p:nvSpPr>
            <p:spPr bwMode="auto">
              <a:xfrm rot="4447191">
                <a:off x="1759" y="656"/>
                <a:ext cx="0" cy="79"/>
              </a:xfrm>
              <a:prstGeom prst="line">
                <a:avLst/>
              </a:prstGeom>
              <a:noFill/>
              <a:ln w="19050">
                <a:solidFill>
                  <a:schemeClr val="tx1"/>
                </a:solidFill>
                <a:round/>
                <a:headEnd/>
                <a:tailEnd/>
              </a:ln>
            </p:spPr>
            <p:txBody>
              <a:bodyPr/>
              <a:lstStyle/>
              <a:p>
                <a:endParaRPr lang="en-US"/>
              </a:p>
            </p:txBody>
          </p:sp>
          <p:sp>
            <p:nvSpPr>
              <p:cNvPr id="50" name="Line 18"/>
              <p:cNvSpPr>
                <a:spLocks noChangeShapeType="1"/>
              </p:cNvSpPr>
              <p:nvPr/>
            </p:nvSpPr>
            <p:spPr bwMode="auto">
              <a:xfrm rot="4447191" flipH="1">
                <a:off x="1689" y="682"/>
                <a:ext cx="21" cy="39"/>
              </a:xfrm>
              <a:prstGeom prst="line">
                <a:avLst/>
              </a:prstGeom>
              <a:noFill/>
              <a:ln w="19050">
                <a:solidFill>
                  <a:schemeClr val="tx1"/>
                </a:solidFill>
                <a:round/>
                <a:headEnd/>
                <a:tailEnd/>
              </a:ln>
            </p:spPr>
            <p:txBody>
              <a:bodyPr/>
              <a:lstStyle/>
              <a:p>
                <a:endParaRPr lang="en-US"/>
              </a:p>
            </p:txBody>
          </p:sp>
          <p:sp>
            <p:nvSpPr>
              <p:cNvPr id="51" name="Line 19"/>
              <p:cNvSpPr>
                <a:spLocks noChangeShapeType="1"/>
              </p:cNvSpPr>
              <p:nvPr/>
            </p:nvSpPr>
            <p:spPr bwMode="auto">
              <a:xfrm rot="4447191">
                <a:off x="1693" y="706"/>
                <a:ext cx="27" cy="39"/>
              </a:xfrm>
              <a:prstGeom prst="line">
                <a:avLst/>
              </a:prstGeom>
              <a:noFill/>
              <a:ln w="19050">
                <a:solidFill>
                  <a:schemeClr val="tx1"/>
                </a:solidFill>
                <a:round/>
                <a:headEnd/>
                <a:tailEnd/>
              </a:ln>
            </p:spPr>
            <p:txBody>
              <a:bodyPr/>
              <a:lstStyle/>
              <a:p>
                <a:endParaRPr lang="en-US"/>
              </a:p>
            </p:txBody>
          </p:sp>
          <p:sp>
            <p:nvSpPr>
              <p:cNvPr id="52" name="Line 20"/>
              <p:cNvSpPr>
                <a:spLocks noChangeShapeType="1"/>
              </p:cNvSpPr>
              <p:nvPr/>
            </p:nvSpPr>
            <p:spPr bwMode="auto">
              <a:xfrm rot="4447191">
                <a:off x="1739" y="696"/>
                <a:ext cx="42" cy="0"/>
              </a:xfrm>
              <a:prstGeom prst="line">
                <a:avLst/>
              </a:prstGeom>
              <a:noFill/>
              <a:ln w="19050">
                <a:solidFill>
                  <a:schemeClr val="tx1"/>
                </a:solidFill>
                <a:round/>
                <a:headEnd/>
                <a:tailEnd/>
              </a:ln>
            </p:spPr>
            <p:txBody>
              <a:bodyPr/>
              <a:lstStyle/>
              <a:p>
                <a:endParaRPr lang="en-US"/>
              </a:p>
            </p:txBody>
          </p:sp>
        </p:grpSp>
        <p:sp>
          <p:nvSpPr>
            <p:cNvPr id="32" name="Text Box 21"/>
            <p:cNvSpPr txBox="1">
              <a:spLocks noChangeArrowheads="1"/>
            </p:cNvSpPr>
            <p:nvPr/>
          </p:nvSpPr>
          <p:spPr bwMode="auto">
            <a:xfrm>
              <a:off x="4560" y="576"/>
              <a:ext cx="1076" cy="173"/>
            </a:xfrm>
            <a:prstGeom prst="rect">
              <a:avLst/>
            </a:prstGeom>
            <a:noFill/>
            <a:ln w="9525">
              <a:noFill/>
              <a:miter lim="800000"/>
              <a:headEnd/>
              <a:tailEnd/>
            </a:ln>
          </p:spPr>
          <p:txBody>
            <a:bodyPr wrap="none">
              <a:spAutoFit/>
            </a:bodyPr>
            <a:lstStyle/>
            <a:p>
              <a:r>
                <a:rPr lang="en-GB" sz="1200" b="1"/>
                <a:t>OSOGBO-IKIRUN RD</a:t>
              </a:r>
            </a:p>
          </p:txBody>
        </p:sp>
        <p:sp>
          <p:nvSpPr>
            <p:cNvPr id="33" name="Text Box 22"/>
            <p:cNvSpPr txBox="1">
              <a:spLocks noChangeArrowheads="1"/>
            </p:cNvSpPr>
            <p:nvPr/>
          </p:nvSpPr>
          <p:spPr bwMode="auto">
            <a:xfrm rot="5400000">
              <a:off x="967" y="1530"/>
              <a:ext cx="640" cy="173"/>
            </a:xfrm>
            <a:prstGeom prst="rect">
              <a:avLst/>
            </a:prstGeom>
            <a:noFill/>
            <a:ln w="9525">
              <a:noFill/>
              <a:miter lim="800000"/>
              <a:headEnd/>
              <a:tailEnd/>
            </a:ln>
          </p:spPr>
          <p:txBody>
            <a:bodyPr wrap="none">
              <a:spAutoFit/>
            </a:bodyPr>
            <a:lstStyle/>
            <a:p>
              <a:r>
                <a:rPr lang="en-GB" sz="1200" b="1"/>
                <a:t>ILOKO STR</a:t>
              </a:r>
            </a:p>
          </p:txBody>
        </p:sp>
        <p:sp>
          <p:nvSpPr>
            <p:cNvPr id="34" name="Text Box 23"/>
            <p:cNvSpPr txBox="1">
              <a:spLocks noChangeArrowheads="1"/>
            </p:cNvSpPr>
            <p:nvPr/>
          </p:nvSpPr>
          <p:spPr bwMode="auto">
            <a:xfrm>
              <a:off x="612" y="672"/>
              <a:ext cx="204" cy="144"/>
            </a:xfrm>
            <a:prstGeom prst="rect">
              <a:avLst/>
            </a:prstGeom>
            <a:noFill/>
            <a:ln w="9525">
              <a:noFill/>
              <a:miter lim="800000"/>
              <a:headEnd/>
              <a:tailEnd/>
            </a:ln>
          </p:spPr>
          <p:txBody>
            <a:bodyPr wrap="none">
              <a:spAutoFit/>
            </a:bodyPr>
            <a:lstStyle/>
            <a:p>
              <a:r>
                <a:rPr lang="en-GB" sz="900"/>
                <a:t>A1</a:t>
              </a:r>
            </a:p>
          </p:txBody>
        </p:sp>
        <p:sp>
          <p:nvSpPr>
            <p:cNvPr id="35" name="Text Box 24"/>
            <p:cNvSpPr txBox="1">
              <a:spLocks noChangeArrowheads="1"/>
            </p:cNvSpPr>
            <p:nvPr/>
          </p:nvSpPr>
          <p:spPr bwMode="auto">
            <a:xfrm>
              <a:off x="1392" y="672"/>
              <a:ext cx="204" cy="144"/>
            </a:xfrm>
            <a:prstGeom prst="rect">
              <a:avLst/>
            </a:prstGeom>
            <a:noFill/>
            <a:ln w="9525">
              <a:noFill/>
              <a:miter lim="800000"/>
              <a:headEnd/>
              <a:tailEnd/>
            </a:ln>
          </p:spPr>
          <p:txBody>
            <a:bodyPr wrap="none">
              <a:spAutoFit/>
            </a:bodyPr>
            <a:lstStyle/>
            <a:p>
              <a:r>
                <a:rPr lang="en-GB" sz="900"/>
                <a:t>A2</a:t>
              </a:r>
            </a:p>
          </p:txBody>
        </p:sp>
        <p:sp>
          <p:nvSpPr>
            <p:cNvPr id="36" name="Text Box 25"/>
            <p:cNvSpPr txBox="1">
              <a:spLocks noChangeArrowheads="1"/>
            </p:cNvSpPr>
            <p:nvPr/>
          </p:nvSpPr>
          <p:spPr bwMode="auto">
            <a:xfrm>
              <a:off x="1620" y="768"/>
              <a:ext cx="204" cy="144"/>
            </a:xfrm>
            <a:prstGeom prst="rect">
              <a:avLst/>
            </a:prstGeom>
            <a:noFill/>
            <a:ln w="9525">
              <a:noFill/>
              <a:miter lim="800000"/>
              <a:headEnd/>
              <a:tailEnd/>
            </a:ln>
          </p:spPr>
          <p:txBody>
            <a:bodyPr wrap="none">
              <a:spAutoFit/>
            </a:bodyPr>
            <a:lstStyle/>
            <a:p>
              <a:r>
                <a:rPr lang="en-GB" sz="900"/>
                <a:t>A3</a:t>
              </a:r>
            </a:p>
          </p:txBody>
        </p:sp>
        <p:sp>
          <p:nvSpPr>
            <p:cNvPr id="37" name="Text Box 26"/>
            <p:cNvSpPr txBox="1">
              <a:spLocks noChangeArrowheads="1"/>
            </p:cNvSpPr>
            <p:nvPr/>
          </p:nvSpPr>
          <p:spPr bwMode="auto">
            <a:xfrm>
              <a:off x="612" y="816"/>
              <a:ext cx="252" cy="144"/>
            </a:xfrm>
            <a:prstGeom prst="rect">
              <a:avLst/>
            </a:prstGeom>
            <a:noFill/>
            <a:ln w="9525">
              <a:noFill/>
              <a:miter lim="800000"/>
              <a:headEnd/>
              <a:tailEnd/>
            </a:ln>
          </p:spPr>
          <p:txBody>
            <a:bodyPr>
              <a:spAutoFit/>
            </a:bodyPr>
            <a:lstStyle/>
            <a:p>
              <a:r>
                <a:rPr lang="en-GB" sz="900"/>
                <a:t>B1</a:t>
              </a:r>
            </a:p>
          </p:txBody>
        </p:sp>
        <p:sp>
          <p:nvSpPr>
            <p:cNvPr id="38" name="Text Box 27"/>
            <p:cNvSpPr txBox="1">
              <a:spLocks noChangeArrowheads="1"/>
            </p:cNvSpPr>
            <p:nvPr/>
          </p:nvSpPr>
          <p:spPr bwMode="auto">
            <a:xfrm>
              <a:off x="1428" y="816"/>
              <a:ext cx="204" cy="144"/>
            </a:xfrm>
            <a:prstGeom prst="rect">
              <a:avLst/>
            </a:prstGeom>
            <a:noFill/>
            <a:ln w="9525">
              <a:noFill/>
              <a:miter lim="800000"/>
              <a:headEnd/>
              <a:tailEnd/>
            </a:ln>
          </p:spPr>
          <p:txBody>
            <a:bodyPr wrap="none">
              <a:spAutoFit/>
            </a:bodyPr>
            <a:lstStyle/>
            <a:p>
              <a:r>
                <a:rPr lang="en-GB" sz="900"/>
                <a:t>B2</a:t>
              </a:r>
            </a:p>
          </p:txBody>
        </p:sp>
        <p:sp>
          <p:nvSpPr>
            <p:cNvPr id="39" name="Text Box 28"/>
            <p:cNvSpPr txBox="1">
              <a:spLocks noChangeArrowheads="1"/>
            </p:cNvSpPr>
            <p:nvPr/>
          </p:nvSpPr>
          <p:spPr bwMode="auto">
            <a:xfrm>
              <a:off x="1632" y="912"/>
              <a:ext cx="204" cy="144"/>
            </a:xfrm>
            <a:prstGeom prst="rect">
              <a:avLst/>
            </a:prstGeom>
            <a:noFill/>
            <a:ln w="9525">
              <a:noFill/>
              <a:miter lim="800000"/>
              <a:headEnd/>
              <a:tailEnd/>
            </a:ln>
          </p:spPr>
          <p:txBody>
            <a:bodyPr wrap="none">
              <a:spAutoFit/>
            </a:bodyPr>
            <a:lstStyle/>
            <a:p>
              <a:r>
                <a:rPr lang="en-GB" sz="900"/>
                <a:t>B3</a:t>
              </a:r>
            </a:p>
          </p:txBody>
        </p:sp>
        <p:sp>
          <p:nvSpPr>
            <p:cNvPr id="40" name="Text Box 29"/>
            <p:cNvSpPr txBox="1">
              <a:spLocks noChangeArrowheads="1"/>
            </p:cNvSpPr>
            <p:nvPr/>
          </p:nvSpPr>
          <p:spPr bwMode="auto">
            <a:xfrm>
              <a:off x="1632" y="576"/>
              <a:ext cx="168" cy="144"/>
            </a:xfrm>
            <a:prstGeom prst="rect">
              <a:avLst/>
            </a:prstGeom>
            <a:noFill/>
            <a:ln w="9525">
              <a:noFill/>
              <a:miter lim="800000"/>
              <a:headEnd/>
              <a:tailEnd/>
            </a:ln>
          </p:spPr>
          <p:txBody>
            <a:bodyPr wrap="none">
              <a:spAutoFit/>
            </a:bodyPr>
            <a:lstStyle/>
            <a:p>
              <a:r>
                <a:rPr lang="en-GB" sz="900"/>
                <a:t>C</a:t>
              </a:r>
            </a:p>
          </p:txBody>
        </p:sp>
        <p:sp>
          <p:nvSpPr>
            <p:cNvPr id="41" name="Text Box 30"/>
            <p:cNvSpPr txBox="1">
              <a:spLocks noChangeArrowheads="1"/>
            </p:cNvSpPr>
            <p:nvPr/>
          </p:nvSpPr>
          <p:spPr bwMode="auto">
            <a:xfrm>
              <a:off x="1872" y="816"/>
              <a:ext cx="208" cy="144"/>
            </a:xfrm>
            <a:prstGeom prst="rect">
              <a:avLst/>
            </a:prstGeom>
            <a:noFill/>
            <a:ln w="9525">
              <a:noFill/>
              <a:miter lim="800000"/>
              <a:headEnd/>
              <a:tailEnd/>
            </a:ln>
          </p:spPr>
          <p:txBody>
            <a:bodyPr wrap="none">
              <a:spAutoFit/>
            </a:bodyPr>
            <a:lstStyle/>
            <a:p>
              <a:r>
                <a:rPr lang="en-GB" sz="900"/>
                <a:t>D1</a:t>
              </a:r>
            </a:p>
          </p:txBody>
        </p:sp>
        <p:sp>
          <p:nvSpPr>
            <p:cNvPr id="42" name="Text Box 31"/>
            <p:cNvSpPr txBox="1">
              <a:spLocks noChangeArrowheads="1"/>
            </p:cNvSpPr>
            <p:nvPr/>
          </p:nvSpPr>
          <p:spPr bwMode="auto">
            <a:xfrm>
              <a:off x="2208" y="912"/>
              <a:ext cx="208" cy="144"/>
            </a:xfrm>
            <a:prstGeom prst="rect">
              <a:avLst/>
            </a:prstGeom>
            <a:noFill/>
            <a:ln w="9525">
              <a:noFill/>
              <a:miter lim="800000"/>
              <a:headEnd/>
              <a:tailEnd/>
            </a:ln>
          </p:spPr>
          <p:txBody>
            <a:bodyPr wrap="none">
              <a:spAutoFit/>
            </a:bodyPr>
            <a:lstStyle/>
            <a:p>
              <a:r>
                <a:rPr lang="en-GB" sz="900"/>
                <a:t>D2</a:t>
              </a:r>
            </a:p>
          </p:txBody>
        </p:sp>
        <p:sp>
          <p:nvSpPr>
            <p:cNvPr id="43" name="AutoShape 32"/>
            <p:cNvSpPr>
              <a:spLocks noChangeArrowheads="1"/>
            </p:cNvSpPr>
            <p:nvPr/>
          </p:nvSpPr>
          <p:spPr bwMode="auto">
            <a:xfrm>
              <a:off x="4761" y="288"/>
              <a:ext cx="519" cy="96"/>
            </a:xfrm>
            <a:prstGeom prst="rightArrow">
              <a:avLst>
                <a:gd name="adj1" fmla="val 50000"/>
                <a:gd name="adj2" fmla="val 135156"/>
              </a:avLst>
            </a:prstGeom>
            <a:solidFill>
              <a:schemeClr val="tx1"/>
            </a:solidFill>
            <a:ln w="9525">
              <a:solidFill>
                <a:schemeClr val="tx1"/>
              </a:solidFill>
              <a:miter lim="800000"/>
              <a:headEnd/>
              <a:tailEnd/>
            </a:ln>
          </p:spPr>
          <p:txBody>
            <a:bodyPr wrap="none" anchor="ctr"/>
            <a:lstStyle/>
            <a:p>
              <a:endParaRPr lang="en-US"/>
            </a:p>
          </p:txBody>
        </p:sp>
        <p:sp>
          <p:nvSpPr>
            <p:cNvPr id="44" name="Text Box 33"/>
            <p:cNvSpPr txBox="1">
              <a:spLocks noChangeArrowheads="1"/>
            </p:cNvSpPr>
            <p:nvPr/>
          </p:nvSpPr>
          <p:spPr bwMode="auto">
            <a:xfrm>
              <a:off x="5275" y="240"/>
              <a:ext cx="197" cy="192"/>
            </a:xfrm>
            <a:prstGeom prst="rect">
              <a:avLst/>
            </a:prstGeom>
            <a:noFill/>
            <a:ln w="9525">
              <a:noFill/>
              <a:miter lim="800000"/>
              <a:headEnd/>
              <a:tailEnd/>
            </a:ln>
          </p:spPr>
          <p:txBody>
            <a:bodyPr wrap="none">
              <a:spAutoFit/>
            </a:bodyPr>
            <a:lstStyle/>
            <a:p>
              <a:r>
                <a:rPr lang="en-GB" sz="1400" b="1"/>
                <a:t>N</a:t>
              </a:r>
            </a:p>
          </p:txBody>
        </p:sp>
        <p:sp>
          <p:nvSpPr>
            <p:cNvPr id="45" name="Text Box 34"/>
            <p:cNvSpPr txBox="1">
              <a:spLocks noChangeArrowheads="1"/>
            </p:cNvSpPr>
            <p:nvPr/>
          </p:nvSpPr>
          <p:spPr bwMode="auto">
            <a:xfrm>
              <a:off x="2605" y="1546"/>
              <a:ext cx="1612" cy="579"/>
            </a:xfrm>
            <a:prstGeom prst="rect">
              <a:avLst/>
            </a:prstGeom>
            <a:noFill/>
            <a:ln w="9525">
              <a:noFill/>
              <a:miter lim="800000"/>
              <a:headEnd/>
              <a:tailEnd/>
            </a:ln>
          </p:spPr>
          <p:txBody>
            <a:bodyPr wrap="none">
              <a:spAutoFit/>
            </a:bodyPr>
            <a:lstStyle/>
            <a:p>
              <a:r>
                <a:rPr lang="en-GB" sz="1200" b="1" dirty="0"/>
                <a:t>LOCATION:KM3 OSO-IKI RD</a:t>
              </a:r>
            </a:p>
            <a:p>
              <a:r>
                <a:rPr lang="en-GB" sz="1200" b="1" dirty="0"/>
                <a:t>DATE:12/05/2010</a:t>
              </a:r>
            </a:p>
            <a:p>
              <a:r>
                <a:rPr lang="en-GB" sz="1200" b="1" dirty="0"/>
                <a:t>TIME:0642HRS</a:t>
              </a:r>
            </a:p>
            <a:p>
              <a:r>
                <a:rPr lang="en-GB" sz="1200" b="1" dirty="0"/>
                <a:t>MEASURED BY:JU ODINFONO</a:t>
              </a:r>
            </a:p>
          </p:txBody>
        </p:sp>
        <p:sp>
          <p:nvSpPr>
            <p:cNvPr id="46" name="Line 35"/>
            <p:cNvSpPr>
              <a:spLocks noChangeShapeType="1"/>
            </p:cNvSpPr>
            <p:nvPr/>
          </p:nvSpPr>
          <p:spPr bwMode="auto">
            <a:xfrm>
              <a:off x="144" y="480"/>
              <a:ext cx="5424" cy="0"/>
            </a:xfrm>
            <a:prstGeom prst="line">
              <a:avLst/>
            </a:prstGeom>
            <a:noFill/>
            <a:ln w="28575">
              <a:solidFill>
                <a:schemeClr val="tx1"/>
              </a:solidFill>
              <a:round/>
              <a:headEnd/>
              <a:tailEnd/>
            </a:ln>
          </p:spPr>
          <p:txBody>
            <a:bodyPr/>
            <a:lstStyle/>
            <a:p>
              <a:endParaRPr lang="en-US"/>
            </a:p>
          </p:txBody>
        </p:sp>
        <p:sp>
          <p:nvSpPr>
            <p:cNvPr id="47" name="Line 36"/>
            <p:cNvSpPr>
              <a:spLocks noChangeShapeType="1"/>
            </p:cNvSpPr>
            <p:nvPr/>
          </p:nvSpPr>
          <p:spPr bwMode="auto">
            <a:xfrm flipH="1">
              <a:off x="144" y="1056"/>
              <a:ext cx="624" cy="0"/>
            </a:xfrm>
            <a:prstGeom prst="line">
              <a:avLst/>
            </a:prstGeom>
            <a:noFill/>
            <a:ln w="28575">
              <a:solidFill>
                <a:schemeClr val="tx1"/>
              </a:solidFill>
              <a:round/>
              <a:headEnd/>
              <a:tailEnd/>
            </a:ln>
          </p:spPr>
          <p:txBody>
            <a:bodyPr/>
            <a:lstStyle/>
            <a:p>
              <a:endParaRPr lang="en-US"/>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770" decel="100000"/>
                                        <p:tgtEl>
                                          <p:spTgt spid="21">
                                            <p:bg/>
                                          </p:spTgt>
                                        </p:tgtEl>
                                      </p:cBhvr>
                                    </p:animEffect>
                                    <p:animScale>
                                      <p:cBhvr>
                                        <p:cTn id="8" dur="770" decel="100000"/>
                                        <p:tgtEl>
                                          <p:spTgt spid="21">
                                            <p:bg/>
                                          </p:spTgt>
                                        </p:tgtEl>
                                      </p:cBhvr>
                                      <p:from x="10000" y="10000"/>
                                      <p:to x="200000" y="450000"/>
                                    </p:animScale>
                                    <p:animScale>
                                      <p:cBhvr>
                                        <p:cTn id="9" dur="1230" accel="100000" fill="hold">
                                          <p:stCondLst>
                                            <p:cond delay="770"/>
                                          </p:stCondLst>
                                        </p:cTn>
                                        <p:tgtEl>
                                          <p:spTgt spid="21">
                                            <p:bg/>
                                          </p:spTgt>
                                        </p:tgtEl>
                                      </p:cBhvr>
                                      <p:from x="200000" y="450000"/>
                                      <p:to x="100000" y="100000"/>
                                    </p:animScale>
                                    <p:set>
                                      <p:cBhvr>
                                        <p:cTn id="10" dur="770" fill="hold"/>
                                        <p:tgtEl>
                                          <p:spTgt spid="21">
                                            <p:bg/>
                                          </p:spTgt>
                                        </p:tgtEl>
                                        <p:attrNameLst>
                                          <p:attrName>ppt_x</p:attrName>
                                        </p:attrNameLst>
                                      </p:cBhvr>
                                      <p:to>
                                        <p:strVal val="(0.5)"/>
                                      </p:to>
                                    </p:set>
                                    <p:anim from="(0.5)" to="(#ppt_x)" calcmode="lin" valueType="num">
                                      <p:cBhvr>
                                        <p:cTn id="11" dur="1230" accel="100000" fill="hold">
                                          <p:stCondLst>
                                            <p:cond delay="770"/>
                                          </p:stCondLst>
                                        </p:cTn>
                                        <p:tgtEl>
                                          <p:spTgt spid="21">
                                            <p:bg/>
                                          </p:spTgt>
                                        </p:tgtEl>
                                        <p:attrNameLst>
                                          <p:attrName>ppt_x</p:attrName>
                                        </p:attrNameLst>
                                      </p:cBhvr>
                                    </p:anim>
                                    <p:set>
                                      <p:cBhvr>
                                        <p:cTn id="12" dur="770" fill="hold"/>
                                        <p:tgtEl>
                                          <p:spTgt spid="21">
                                            <p:bg/>
                                          </p:spTgt>
                                        </p:tgtEl>
                                        <p:attrNameLst>
                                          <p:attrName>ppt_y</p:attrName>
                                        </p:attrNameLst>
                                      </p:cBhvr>
                                      <p:to>
                                        <p:strVal val="(#ppt_y+0.4)"/>
                                      </p:to>
                                    </p:set>
                                    <p:anim from="(#ppt_y+0.4)" to="(#ppt_y)" calcmode="lin" valueType="num">
                                      <p:cBhvr>
                                        <p:cTn id="13" dur="1230" accel="100000" fill="hold">
                                          <p:stCondLst>
                                            <p:cond delay="770"/>
                                          </p:stCondLst>
                                        </p:cTn>
                                        <p:tgtEl>
                                          <p:spTgt spid="21">
                                            <p:bg/>
                                          </p:spTgt>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770" decel="100000"/>
                                        <p:tgtEl>
                                          <p:spTgt spid="21">
                                            <p:txEl>
                                              <p:pRg st="0" end="0"/>
                                            </p:txEl>
                                          </p:spTgt>
                                        </p:tgtEl>
                                      </p:cBhvr>
                                    </p:animEffect>
                                    <p:animScale>
                                      <p:cBhvr>
                                        <p:cTn id="17" dur="770" decel="100000"/>
                                        <p:tgtEl>
                                          <p:spTgt spid="21">
                                            <p:txEl>
                                              <p:pRg st="0" end="0"/>
                                            </p:txEl>
                                          </p:spTgt>
                                        </p:tgtEl>
                                      </p:cBhvr>
                                      <p:from x="10000" y="10000"/>
                                      <p:to x="200000" y="450000"/>
                                    </p:animScale>
                                    <p:animScale>
                                      <p:cBhvr>
                                        <p:cTn id="18" dur="1230" accel="100000" fill="hold">
                                          <p:stCondLst>
                                            <p:cond delay="770"/>
                                          </p:stCondLst>
                                        </p:cTn>
                                        <p:tgtEl>
                                          <p:spTgt spid="21">
                                            <p:txEl>
                                              <p:pRg st="0" end="0"/>
                                            </p:txEl>
                                          </p:spTgt>
                                        </p:tgtEl>
                                      </p:cBhvr>
                                      <p:from x="200000" y="450000"/>
                                      <p:to x="100000" y="100000"/>
                                    </p:animScale>
                                    <p:set>
                                      <p:cBhvr>
                                        <p:cTn id="19" dur="770" fill="hold"/>
                                        <p:tgtEl>
                                          <p:spTgt spid="21">
                                            <p:txEl>
                                              <p:pRg st="0" end="0"/>
                                            </p:txEl>
                                          </p:spTgt>
                                        </p:tgtEl>
                                        <p:attrNameLst>
                                          <p:attrName>ppt_x</p:attrName>
                                        </p:attrNameLst>
                                      </p:cBhvr>
                                      <p:to>
                                        <p:strVal val="(0.5)"/>
                                      </p:to>
                                    </p:set>
                                    <p:anim from="(0.5)" to="(#ppt_x)" calcmode="lin" valueType="num">
                                      <p:cBhvr>
                                        <p:cTn id="20" dur="1230" accel="100000" fill="hold">
                                          <p:stCondLst>
                                            <p:cond delay="770"/>
                                          </p:stCondLst>
                                        </p:cTn>
                                        <p:tgtEl>
                                          <p:spTgt spid="21">
                                            <p:txEl>
                                              <p:pRg st="0" end="0"/>
                                            </p:txEl>
                                          </p:spTgt>
                                        </p:tgtEl>
                                        <p:attrNameLst>
                                          <p:attrName>ppt_x</p:attrName>
                                        </p:attrNameLst>
                                      </p:cBhvr>
                                    </p:anim>
                                    <p:set>
                                      <p:cBhvr>
                                        <p:cTn id="21" dur="770" fill="hold"/>
                                        <p:tgtEl>
                                          <p:spTgt spid="21">
                                            <p:txEl>
                                              <p:pRg st="0" end="0"/>
                                            </p:txEl>
                                          </p:spTgt>
                                        </p:tgtEl>
                                        <p:attrNameLst>
                                          <p:attrName>ppt_y</p:attrName>
                                        </p:attrNameLst>
                                      </p:cBhvr>
                                      <p:to>
                                        <p:strVal val="(#ppt_y+0.4)"/>
                                      </p:to>
                                    </p:set>
                                    <p:anim from="(#ppt_y+0.4)" to="(#ppt_y)" calcmode="lin" valueType="num">
                                      <p:cBhvr>
                                        <p:cTn id="22" dur="1230" accel="100000" fill="hold">
                                          <p:stCondLst>
                                            <p:cond delay="770"/>
                                          </p:stCondLst>
                                        </p:cTn>
                                        <p:tgtEl>
                                          <p:spTgt spid="21">
                                            <p:txEl>
                                              <p:pRg st="0" end="0"/>
                                            </p:txEl>
                                          </p:spTgt>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fade">
                                      <p:cBhvr>
                                        <p:cTn id="27" dur="770" decel="100000"/>
                                        <p:tgtEl>
                                          <p:spTgt spid="21">
                                            <p:txEl>
                                              <p:pRg st="1" end="1"/>
                                            </p:txEl>
                                          </p:spTgt>
                                        </p:tgtEl>
                                      </p:cBhvr>
                                    </p:animEffect>
                                    <p:animScale>
                                      <p:cBhvr>
                                        <p:cTn id="28" dur="770" decel="100000"/>
                                        <p:tgtEl>
                                          <p:spTgt spid="21">
                                            <p:txEl>
                                              <p:pRg st="1" end="1"/>
                                            </p:txEl>
                                          </p:spTgt>
                                        </p:tgtEl>
                                      </p:cBhvr>
                                      <p:from x="10000" y="10000"/>
                                      <p:to x="200000" y="450000"/>
                                    </p:animScale>
                                    <p:animScale>
                                      <p:cBhvr>
                                        <p:cTn id="29" dur="1230" accel="100000" fill="hold">
                                          <p:stCondLst>
                                            <p:cond delay="770"/>
                                          </p:stCondLst>
                                        </p:cTn>
                                        <p:tgtEl>
                                          <p:spTgt spid="21">
                                            <p:txEl>
                                              <p:pRg st="1" end="1"/>
                                            </p:txEl>
                                          </p:spTgt>
                                        </p:tgtEl>
                                      </p:cBhvr>
                                      <p:from x="200000" y="450000"/>
                                      <p:to x="100000" y="100000"/>
                                    </p:animScale>
                                    <p:set>
                                      <p:cBhvr>
                                        <p:cTn id="30" dur="770" fill="hold"/>
                                        <p:tgtEl>
                                          <p:spTgt spid="21">
                                            <p:txEl>
                                              <p:pRg st="1" end="1"/>
                                            </p:txEl>
                                          </p:spTgt>
                                        </p:tgtEl>
                                        <p:attrNameLst>
                                          <p:attrName>ppt_x</p:attrName>
                                        </p:attrNameLst>
                                      </p:cBhvr>
                                      <p:to>
                                        <p:strVal val="(0.5)"/>
                                      </p:to>
                                    </p:set>
                                    <p:anim from="(0.5)" to="(#ppt_x)" calcmode="lin" valueType="num">
                                      <p:cBhvr>
                                        <p:cTn id="31" dur="1230" accel="100000" fill="hold">
                                          <p:stCondLst>
                                            <p:cond delay="770"/>
                                          </p:stCondLst>
                                        </p:cTn>
                                        <p:tgtEl>
                                          <p:spTgt spid="21">
                                            <p:txEl>
                                              <p:pRg st="1" end="1"/>
                                            </p:txEl>
                                          </p:spTgt>
                                        </p:tgtEl>
                                        <p:attrNameLst>
                                          <p:attrName>ppt_x</p:attrName>
                                        </p:attrNameLst>
                                      </p:cBhvr>
                                    </p:anim>
                                    <p:set>
                                      <p:cBhvr>
                                        <p:cTn id="32" dur="770" fill="hold"/>
                                        <p:tgtEl>
                                          <p:spTgt spid="21">
                                            <p:txEl>
                                              <p:pRg st="1" end="1"/>
                                            </p:txEl>
                                          </p:spTgt>
                                        </p:tgtEl>
                                        <p:attrNameLst>
                                          <p:attrName>ppt_y</p:attrName>
                                        </p:attrNameLst>
                                      </p:cBhvr>
                                      <p:to>
                                        <p:strVal val="(#ppt_y+0.4)"/>
                                      </p:to>
                                    </p:set>
                                    <p:anim from="(#ppt_y+0.4)" to="(#ppt_y)" calcmode="lin" valueType="num">
                                      <p:cBhvr>
                                        <p:cTn id="33" dur="1230" accel="100000" fill="hold">
                                          <p:stCondLst>
                                            <p:cond delay="770"/>
                                          </p:stCondLst>
                                        </p:cTn>
                                        <p:tgtEl>
                                          <p:spTgt spid="21">
                                            <p:txEl>
                                              <p:pRg st="1" end="1"/>
                                            </p:txEl>
                                          </p:spTgt>
                                        </p:tgtEl>
                                        <p:attrNameLst>
                                          <p:attrName>ppt_y</p:attrName>
                                        </p:attrNameLst>
                                      </p:cBhvr>
                                    </p:anim>
                                  </p:childTnLst>
                                </p:cTn>
                              </p:par>
                            </p:childTnLst>
                          </p:cTn>
                        </p:par>
                      </p:childTnLst>
                    </p:cTn>
                  </p:par>
                  <p:par>
                    <p:cTn id="34" fill="hold">
                      <p:stCondLst>
                        <p:cond delay="indefinite"/>
                      </p:stCondLst>
                      <p:childTnLst>
                        <p:par>
                          <p:cTn id="35" fill="hold">
                            <p:stCondLst>
                              <p:cond delay="0"/>
                            </p:stCondLst>
                            <p:childTnLst>
                              <p:par>
                                <p:cTn id="36" presetID="51" presetClass="entr" presetSubtype="0" fill="hold" grpId="0" nodeType="click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fade">
                                      <p:cBhvr>
                                        <p:cTn id="38" dur="770" decel="100000"/>
                                        <p:tgtEl>
                                          <p:spTgt spid="21">
                                            <p:txEl>
                                              <p:pRg st="2" end="2"/>
                                            </p:txEl>
                                          </p:spTgt>
                                        </p:tgtEl>
                                      </p:cBhvr>
                                    </p:animEffect>
                                    <p:animScale>
                                      <p:cBhvr>
                                        <p:cTn id="39" dur="770" decel="100000"/>
                                        <p:tgtEl>
                                          <p:spTgt spid="21">
                                            <p:txEl>
                                              <p:pRg st="2" end="2"/>
                                            </p:txEl>
                                          </p:spTgt>
                                        </p:tgtEl>
                                      </p:cBhvr>
                                      <p:from x="10000" y="10000"/>
                                      <p:to x="200000" y="450000"/>
                                    </p:animScale>
                                    <p:animScale>
                                      <p:cBhvr>
                                        <p:cTn id="40" dur="1230" accel="100000" fill="hold">
                                          <p:stCondLst>
                                            <p:cond delay="770"/>
                                          </p:stCondLst>
                                        </p:cTn>
                                        <p:tgtEl>
                                          <p:spTgt spid="21">
                                            <p:txEl>
                                              <p:pRg st="2" end="2"/>
                                            </p:txEl>
                                          </p:spTgt>
                                        </p:tgtEl>
                                      </p:cBhvr>
                                      <p:from x="200000" y="450000"/>
                                      <p:to x="100000" y="100000"/>
                                    </p:animScale>
                                    <p:set>
                                      <p:cBhvr>
                                        <p:cTn id="41" dur="770" fill="hold"/>
                                        <p:tgtEl>
                                          <p:spTgt spid="21">
                                            <p:txEl>
                                              <p:pRg st="2" end="2"/>
                                            </p:txEl>
                                          </p:spTgt>
                                        </p:tgtEl>
                                        <p:attrNameLst>
                                          <p:attrName>ppt_x</p:attrName>
                                        </p:attrNameLst>
                                      </p:cBhvr>
                                      <p:to>
                                        <p:strVal val="(0.5)"/>
                                      </p:to>
                                    </p:set>
                                    <p:anim from="(0.5)" to="(#ppt_x)" calcmode="lin" valueType="num">
                                      <p:cBhvr>
                                        <p:cTn id="42" dur="1230" accel="100000" fill="hold">
                                          <p:stCondLst>
                                            <p:cond delay="770"/>
                                          </p:stCondLst>
                                        </p:cTn>
                                        <p:tgtEl>
                                          <p:spTgt spid="21">
                                            <p:txEl>
                                              <p:pRg st="2" end="2"/>
                                            </p:txEl>
                                          </p:spTgt>
                                        </p:tgtEl>
                                        <p:attrNameLst>
                                          <p:attrName>ppt_x</p:attrName>
                                        </p:attrNameLst>
                                      </p:cBhvr>
                                    </p:anim>
                                    <p:set>
                                      <p:cBhvr>
                                        <p:cTn id="43" dur="770" fill="hold"/>
                                        <p:tgtEl>
                                          <p:spTgt spid="21">
                                            <p:txEl>
                                              <p:pRg st="2" end="2"/>
                                            </p:txEl>
                                          </p:spTgt>
                                        </p:tgtEl>
                                        <p:attrNameLst>
                                          <p:attrName>ppt_y</p:attrName>
                                        </p:attrNameLst>
                                      </p:cBhvr>
                                      <p:to>
                                        <p:strVal val="(#ppt_y+0.4)"/>
                                      </p:to>
                                    </p:set>
                                    <p:anim from="(#ppt_y+0.4)" to="(#ppt_y)" calcmode="lin" valueType="num">
                                      <p:cBhvr>
                                        <p:cTn id="44" dur="1230" accel="100000" fill="hold">
                                          <p:stCondLst>
                                            <p:cond delay="770"/>
                                          </p:stCondLst>
                                        </p:cTn>
                                        <p:tgtEl>
                                          <p:spTgt spid="21">
                                            <p:txEl>
                                              <p:pRg st="2" end="2"/>
                                            </p:txEl>
                                          </p:spTgt>
                                        </p:tgtEl>
                                        <p:attrNameLst>
                                          <p:attrName>ppt_y</p:attrName>
                                        </p:attrNameLst>
                                      </p:cBhvr>
                                    </p:anim>
                                  </p:childTnLst>
                                </p:cTn>
                              </p:par>
                            </p:childTnLst>
                          </p:cTn>
                        </p:par>
                      </p:childTnLst>
                    </p:cTn>
                  </p:par>
                  <p:par>
                    <p:cTn id="45" fill="hold">
                      <p:stCondLst>
                        <p:cond delay="indefinite"/>
                      </p:stCondLst>
                      <p:childTnLst>
                        <p:par>
                          <p:cTn id="46" fill="hold">
                            <p:stCondLst>
                              <p:cond delay="0"/>
                            </p:stCondLst>
                            <p:childTnLst>
                              <p:par>
                                <p:cTn id="47" presetID="51" presetClass="entr" presetSubtype="0" fill="hold" grpId="0" nodeType="clickEffect">
                                  <p:stCondLst>
                                    <p:cond delay="0"/>
                                  </p:stCondLst>
                                  <p:childTnLst>
                                    <p:set>
                                      <p:cBhvr>
                                        <p:cTn id="48" dur="1" fill="hold">
                                          <p:stCondLst>
                                            <p:cond delay="0"/>
                                          </p:stCondLst>
                                        </p:cTn>
                                        <p:tgtEl>
                                          <p:spTgt spid="21">
                                            <p:txEl>
                                              <p:pRg st="3" end="3"/>
                                            </p:txEl>
                                          </p:spTgt>
                                        </p:tgtEl>
                                        <p:attrNameLst>
                                          <p:attrName>style.visibility</p:attrName>
                                        </p:attrNameLst>
                                      </p:cBhvr>
                                      <p:to>
                                        <p:strVal val="visible"/>
                                      </p:to>
                                    </p:set>
                                    <p:animEffect transition="in" filter="fade">
                                      <p:cBhvr>
                                        <p:cTn id="49" dur="770" decel="100000"/>
                                        <p:tgtEl>
                                          <p:spTgt spid="21">
                                            <p:txEl>
                                              <p:pRg st="3" end="3"/>
                                            </p:txEl>
                                          </p:spTgt>
                                        </p:tgtEl>
                                      </p:cBhvr>
                                    </p:animEffect>
                                    <p:animScale>
                                      <p:cBhvr>
                                        <p:cTn id="50" dur="770" decel="100000"/>
                                        <p:tgtEl>
                                          <p:spTgt spid="21">
                                            <p:txEl>
                                              <p:pRg st="3" end="3"/>
                                            </p:txEl>
                                          </p:spTgt>
                                        </p:tgtEl>
                                      </p:cBhvr>
                                      <p:from x="10000" y="10000"/>
                                      <p:to x="200000" y="450000"/>
                                    </p:animScale>
                                    <p:animScale>
                                      <p:cBhvr>
                                        <p:cTn id="51" dur="1230" accel="100000" fill="hold">
                                          <p:stCondLst>
                                            <p:cond delay="770"/>
                                          </p:stCondLst>
                                        </p:cTn>
                                        <p:tgtEl>
                                          <p:spTgt spid="21">
                                            <p:txEl>
                                              <p:pRg st="3" end="3"/>
                                            </p:txEl>
                                          </p:spTgt>
                                        </p:tgtEl>
                                      </p:cBhvr>
                                      <p:from x="200000" y="450000"/>
                                      <p:to x="100000" y="100000"/>
                                    </p:animScale>
                                    <p:set>
                                      <p:cBhvr>
                                        <p:cTn id="52" dur="770" fill="hold"/>
                                        <p:tgtEl>
                                          <p:spTgt spid="21">
                                            <p:txEl>
                                              <p:pRg st="3" end="3"/>
                                            </p:txEl>
                                          </p:spTgt>
                                        </p:tgtEl>
                                        <p:attrNameLst>
                                          <p:attrName>ppt_x</p:attrName>
                                        </p:attrNameLst>
                                      </p:cBhvr>
                                      <p:to>
                                        <p:strVal val="(0.5)"/>
                                      </p:to>
                                    </p:set>
                                    <p:anim from="(0.5)" to="(#ppt_x)" calcmode="lin" valueType="num">
                                      <p:cBhvr>
                                        <p:cTn id="53" dur="1230" accel="100000" fill="hold">
                                          <p:stCondLst>
                                            <p:cond delay="770"/>
                                          </p:stCondLst>
                                        </p:cTn>
                                        <p:tgtEl>
                                          <p:spTgt spid="21">
                                            <p:txEl>
                                              <p:pRg st="3" end="3"/>
                                            </p:txEl>
                                          </p:spTgt>
                                        </p:tgtEl>
                                        <p:attrNameLst>
                                          <p:attrName>ppt_x</p:attrName>
                                        </p:attrNameLst>
                                      </p:cBhvr>
                                    </p:anim>
                                    <p:set>
                                      <p:cBhvr>
                                        <p:cTn id="54" dur="770" fill="hold"/>
                                        <p:tgtEl>
                                          <p:spTgt spid="21">
                                            <p:txEl>
                                              <p:pRg st="3" end="3"/>
                                            </p:txEl>
                                          </p:spTgt>
                                        </p:tgtEl>
                                        <p:attrNameLst>
                                          <p:attrName>ppt_y</p:attrName>
                                        </p:attrNameLst>
                                      </p:cBhvr>
                                      <p:to>
                                        <p:strVal val="(#ppt_y+0.4)"/>
                                      </p:to>
                                    </p:set>
                                    <p:anim from="(#ppt_y+0.4)" to="(#ppt_y)" calcmode="lin" valueType="num">
                                      <p:cBhvr>
                                        <p:cTn id="55" dur="1230" accel="100000" fill="hold">
                                          <p:stCondLst>
                                            <p:cond delay="770"/>
                                          </p:stCondLst>
                                        </p:cTn>
                                        <p:tgtEl>
                                          <p:spTgt spid="21">
                                            <p:txEl>
                                              <p:pRg st="3" end="3"/>
                                            </p:txEl>
                                          </p:spTgt>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51" presetClass="entr" presetSubtype="0" fill="hold" grpId="0" nodeType="clickEffect">
                                  <p:stCondLst>
                                    <p:cond delay="0"/>
                                  </p:stCondLst>
                                  <p:childTnLst>
                                    <p:set>
                                      <p:cBhvr>
                                        <p:cTn id="59" dur="1" fill="hold">
                                          <p:stCondLst>
                                            <p:cond delay="0"/>
                                          </p:stCondLst>
                                        </p:cTn>
                                        <p:tgtEl>
                                          <p:spTgt spid="21">
                                            <p:txEl>
                                              <p:pRg st="4" end="4"/>
                                            </p:txEl>
                                          </p:spTgt>
                                        </p:tgtEl>
                                        <p:attrNameLst>
                                          <p:attrName>style.visibility</p:attrName>
                                        </p:attrNameLst>
                                      </p:cBhvr>
                                      <p:to>
                                        <p:strVal val="visible"/>
                                      </p:to>
                                    </p:set>
                                    <p:animEffect transition="in" filter="fade">
                                      <p:cBhvr>
                                        <p:cTn id="60" dur="770" decel="100000"/>
                                        <p:tgtEl>
                                          <p:spTgt spid="21">
                                            <p:txEl>
                                              <p:pRg st="4" end="4"/>
                                            </p:txEl>
                                          </p:spTgt>
                                        </p:tgtEl>
                                      </p:cBhvr>
                                    </p:animEffect>
                                    <p:animScale>
                                      <p:cBhvr>
                                        <p:cTn id="61" dur="770" decel="100000"/>
                                        <p:tgtEl>
                                          <p:spTgt spid="21">
                                            <p:txEl>
                                              <p:pRg st="4" end="4"/>
                                            </p:txEl>
                                          </p:spTgt>
                                        </p:tgtEl>
                                      </p:cBhvr>
                                      <p:from x="10000" y="10000"/>
                                      <p:to x="200000" y="450000"/>
                                    </p:animScale>
                                    <p:animScale>
                                      <p:cBhvr>
                                        <p:cTn id="62" dur="1230" accel="100000" fill="hold">
                                          <p:stCondLst>
                                            <p:cond delay="770"/>
                                          </p:stCondLst>
                                        </p:cTn>
                                        <p:tgtEl>
                                          <p:spTgt spid="21">
                                            <p:txEl>
                                              <p:pRg st="4" end="4"/>
                                            </p:txEl>
                                          </p:spTgt>
                                        </p:tgtEl>
                                      </p:cBhvr>
                                      <p:from x="200000" y="450000"/>
                                      <p:to x="100000" y="100000"/>
                                    </p:animScale>
                                    <p:set>
                                      <p:cBhvr>
                                        <p:cTn id="63" dur="770" fill="hold"/>
                                        <p:tgtEl>
                                          <p:spTgt spid="21">
                                            <p:txEl>
                                              <p:pRg st="4" end="4"/>
                                            </p:txEl>
                                          </p:spTgt>
                                        </p:tgtEl>
                                        <p:attrNameLst>
                                          <p:attrName>ppt_x</p:attrName>
                                        </p:attrNameLst>
                                      </p:cBhvr>
                                      <p:to>
                                        <p:strVal val="(0.5)"/>
                                      </p:to>
                                    </p:set>
                                    <p:anim from="(0.5)" to="(#ppt_x)" calcmode="lin" valueType="num">
                                      <p:cBhvr>
                                        <p:cTn id="64" dur="1230" accel="100000" fill="hold">
                                          <p:stCondLst>
                                            <p:cond delay="770"/>
                                          </p:stCondLst>
                                        </p:cTn>
                                        <p:tgtEl>
                                          <p:spTgt spid="21">
                                            <p:txEl>
                                              <p:pRg st="4" end="4"/>
                                            </p:txEl>
                                          </p:spTgt>
                                        </p:tgtEl>
                                        <p:attrNameLst>
                                          <p:attrName>ppt_x</p:attrName>
                                        </p:attrNameLst>
                                      </p:cBhvr>
                                    </p:anim>
                                    <p:set>
                                      <p:cBhvr>
                                        <p:cTn id="65" dur="770" fill="hold"/>
                                        <p:tgtEl>
                                          <p:spTgt spid="21">
                                            <p:txEl>
                                              <p:pRg st="4" end="4"/>
                                            </p:txEl>
                                          </p:spTgt>
                                        </p:tgtEl>
                                        <p:attrNameLst>
                                          <p:attrName>ppt_y</p:attrName>
                                        </p:attrNameLst>
                                      </p:cBhvr>
                                      <p:to>
                                        <p:strVal val="(#ppt_y+0.4)"/>
                                      </p:to>
                                    </p:set>
                                    <p:anim from="(#ppt_y+0.4)" to="(#ppt_y)" calcmode="lin" valueType="num">
                                      <p:cBhvr>
                                        <p:cTn id="66" dur="1230" accel="100000" fill="hold">
                                          <p:stCondLst>
                                            <p:cond delay="770"/>
                                          </p:stCondLst>
                                        </p:cTn>
                                        <p:tgtEl>
                                          <p:spTgt spid="21">
                                            <p:txEl>
                                              <p:pRg st="4" end="4"/>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6858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2400" b="1" dirty="0" smtClean="0">
                <a:solidFill>
                  <a:srgbClr val="CC0000"/>
                </a:solidFill>
                <a:latin typeface="Comic Sans MS" pitchFamily="66" charset="0"/>
              </a:rPr>
              <a:t/>
            </a:r>
            <a:br>
              <a:rPr lang="en-US" sz="2400" b="1" dirty="0" smtClean="0">
                <a:solidFill>
                  <a:srgbClr val="CC0000"/>
                </a:solidFill>
                <a:latin typeface="Comic Sans MS" pitchFamily="66" charset="0"/>
              </a:rPr>
            </a:br>
            <a:r>
              <a:rPr lang="en-US" sz="2400" b="1" dirty="0">
                <a:solidFill>
                  <a:srgbClr val="CC0000"/>
                </a:solidFill>
                <a:latin typeface="Comic Sans MS" pitchFamily="66" charset="0"/>
              </a:rPr>
              <a:t> </a:t>
            </a:r>
            <a:r>
              <a:rPr lang="en-US" sz="2400" b="1" dirty="0" smtClean="0">
                <a:solidFill>
                  <a:srgbClr val="CC0000"/>
                </a:solidFill>
                <a:latin typeface="Comic Sans MS" pitchFamily="66" charset="0"/>
              </a:rPr>
              <a:t>    </a:t>
            </a:r>
            <a:br>
              <a:rPr lang="en-US" sz="2400" b="1" dirty="0" smtClean="0">
                <a:solidFill>
                  <a:srgbClr val="CC0000"/>
                </a:solidFill>
                <a:latin typeface="Comic Sans MS" pitchFamily="66" charset="0"/>
              </a:rPr>
            </a:br>
            <a:r>
              <a:rPr lang="en-US" sz="2400" b="1" dirty="0" smtClean="0">
                <a:solidFill>
                  <a:srgbClr val="CC0000"/>
                </a:solidFill>
                <a:latin typeface="Comic Sans MS" pitchFamily="66" charset="0"/>
              </a:rPr>
              <a:t>	</a:t>
            </a:r>
            <a:br>
              <a:rPr lang="en-US" sz="2400" b="1" dirty="0" smtClean="0">
                <a:solidFill>
                  <a:srgbClr val="CC0000"/>
                </a:solidFill>
                <a:latin typeface="Comic Sans MS" pitchFamily="66" charset="0"/>
              </a:rPr>
            </a:br>
            <a:r>
              <a:rPr lang="en-US" sz="2400" b="1" dirty="0">
                <a:solidFill>
                  <a:srgbClr val="CC0000"/>
                </a:solidFill>
                <a:latin typeface="Comic Sans MS" pitchFamily="66" charset="0"/>
              </a:rPr>
              <a:t>	</a:t>
            </a:r>
            <a:r>
              <a:rPr lang="en-GB" sz="2400" b="1" dirty="0" smtClean="0">
                <a:solidFill>
                  <a:srgbClr val="CC0000"/>
                </a:solidFill>
                <a:latin typeface="Comic Sans MS" pitchFamily="66" charset="0"/>
              </a:rPr>
              <a:t>WHEN URGENT DATA-COLLECTION IS COMPLETE </a:t>
            </a:r>
            <a:r>
              <a:rPr lang="en-US" sz="2400" b="1" dirty="0">
                <a:solidFill>
                  <a:srgbClr val="CC0000"/>
                </a:solidFill>
                <a:latin typeface="Comic Sans MS" pitchFamily="66" charset="0"/>
              </a:rPr>
              <a:t/>
            </a:r>
            <a:br>
              <a:rPr lang="en-US" sz="2400" b="1" dirty="0">
                <a:solidFill>
                  <a:srgbClr val="CC0000"/>
                </a:solidFill>
                <a:latin typeface="Comic Sans MS" pitchFamily="66" charset="0"/>
              </a:rPr>
            </a:br>
            <a:r>
              <a:rPr lang="en-US" sz="2400" b="1" dirty="0" smtClean="0">
                <a:solidFill>
                  <a:srgbClr val="CC0000"/>
                </a:solidFill>
                <a:latin typeface="Comic Sans MS" pitchFamily="66" charset="0"/>
              </a:rPr>
              <a:t/>
            </a:r>
            <a:br>
              <a:rPr lang="en-US" sz="2400" b="1" dirty="0" smtClean="0">
                <a:solidFill>
                  <a:srgbClr val="CC0000"/>
                </a:solidFill>
                <a:latin typeface="Comic Sans MS" pitchFamily="66" charset="0"/>
              </a:rPr>
            </a:br>
            <a:r>
              <a:rPr lang="en-US" sz="2400" b="1" dirty="0" smtClean="0">
                <a:solidFill>
                  <a:srgbClr val="CC0000"/>
                </a:solidFill>
                <a:latin typeface="Comic Sans MS" pitchFamily="66" charset="0"/>
              </a:rPr>
              <a:t/>
            </a:r>
            <a:br>
              <a:rPr lang="en-US" sz="2400" b="1" dirty="0" smtClean="0">
                <a:solidFill>
                  <a:srgbClr val="CC0000"/>
                </a:solidFill>
                <a:latin typeface="Comic Sans MS" pitchFamily="66" charset="0"/>
              </a:rPr>
            </a:br>
            <a:endParaRPr lang="en-US" sz="2400" b="1" dirty="0" smtClean="0">
              <a:solidFill>
                <a:srgbClr val="CC0000"/>
              </a:solidFill>
              <a:latin typeface="Comic Sans MS" pitchFamily="66" charset="0"/>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57" name="Rectangle 3"/>
          <p:cNvSpPr>
            <a:spLocks noGrp="1" noChangeArrowheads="1"/>
          </p:cNvSpPr>
          <p:nvPr>
            <p:ph idx="1"/>
          </p:nvPr>
        </p:nvSpPr>
        <p:spPr>
          <a:xfrm>
            <a:off x="304800" y="762000"/>
            <a:ext cx="8686800" cy="6019800"/>
          </a:xfrm>
          <a:solidFill>
            <a:schemeClr val="bg2"/>
          </a:solidFill>
        </p:spPr>
        <p:txBody>
          <a:bodyPr>
            <a:normAutofit fontScale="62500" lnSpcReduction="20000"/>
          </a:bodyPr>
          <a:lstStyle/>
          <a:p>
            <a:pPr eaLnBrk="1" hangingPunct="1">
              <a:lnSpc>
                <a:spcPct val="80000"/>
              </a:lnSpc>
              <a:buFontTx/>
              <a:buNone/>
            </a:pPr>
            <a:r>
              <a:rPr lang="en-GB" sz="2600" b="1" dirty="0" smtClean="0"/>
              <a:t>1. Measure the result of the crash. Using the co-ordinate method of measurement, adopt the following steps;</a:t>
            </a:r>
          </a:p>
          <a:p>
            <a:pPr lvl="1" eaLnBrk="1" hangingPunct="1">
              <a:lnSpc>
                <a:spcPct val="80000"/>
              </a:lnSpc>
              <a:buFont typeface="Wingdings" pitchFamily="2" charset="2"/>
              <a:buChar char="v"/>
            </a:pPr>
            <a:r>
              <a:rPr lang="en-GB" sz="2600" b="1" dirty="0" smtClean="0"/>
              <a:t>Choose suitable reference line (RL) and reference point (RP).</a:t>
            </a:r>
          </a:p>
          <a:p>
            <a:pPr lvl="1" eaLnBrk="1" hangingPunct="1">
              <a:lnSpc>
                <a:spcPct val="80000"/>
              </a:lnSpc>
              <a:buFont typeface="Wingdings" pitchFamily="2" charset="2"/>
              <a:buChar char="v"/>
            </a:pPr>
            <a:r>
              <a:rPr lang="en-GB" sz="2600" b="1" dirty="0" smtClean="0"/>
              <a:t>Prepare a table of measurement based on the collision result already marked.</a:t>
            </a:r>
          </a:p>
          <a:p>
            <a:pPr lvl="1" eaLnBrk="1" hangingPunct="1">
              <a:lnSpc>
                <a:spcPct val="80000"/>
              </a:lnSpc>
              <a:buFont typeface="Wingdings" pitchFamily="2" charset="2"/>
              <a:buChar char="v"/>
            </a:pPr>
            <a:r>
              <a:rPr lang="en-GB" sz="2600" b="1" dirty="0" smtClean="0"/>
              <a:t>Starting at the RP, measure along the RL to a point opposite the feature to be measured.</a:t>
            </a:r>
          </a:p>
          <a:p>
            <a:pPr lvl="1" eaLnBrk="1" hangingPunct="1">
              <a:lnSpc>
                <a:spcPct val="80000"/>
              </a:lnSpc>
              <a:buFont typeface="Wingdings" pitchFamily="2" charset="2"/>
              <a:buChar char="v"/>
            </a:pPr>
            <a:r>
              <a:rPr lang="en-GB" sz="2600" b="1" dirty="0" smtClean="0"/>
              <a:t>Measure the distance from the RL to the feature to be measure. Your measurement must be at right angle to the RL.</a:t>
            </a:r>
          </a:p>
          <a:p>
            <a:pPr lvl="1" eaLnBrk="1" hangingPunct="1">
              <a:lnSpc>
                <a:spcPct val="80000"/>
              </a:lnSpc>
              <a:buFont typeface="Wingdings" pitchFamily="2" charset="2"/>
              <a:buChar char="v"/>
            </a:pPr>
            <a:r>
              <a:rPr lang="en-GB" sz="2600" b="1" dirty="0" smtClean="0"/>
              <a:t>Record each distance and the direction from the RP and RL. Exact directions are not necessary. Use nominal directions when the RL does not run North-South or East-West.</a:t>
            </a:r>
          </a:p>
          <a:p>
            <a:pPr eaLnBrk="1" hangingPunct="1">
              <a:lnSpc>
                <a:spcPct val="80000"/>
              </a:lnSpc>
              <a:buFontTx/>
              <a:buNone/>
            </a:pPr>
            <a:endParaRPr lang="en-GB" sz="2600" b="1" dirty="0" smtClean="0"/>
          </a:p>
          <a:p>
            <a:pPr eaLnBrk="1" hangingPunct="1">
              <a:lnSpc>
                <a:spcPct val="80000"/>
              </a:lnSpc>
              <a:buFontTx/>
              <a:buNone/>
            </a:pPr>
            <a:endParaRPr lang="en-GB" sz="26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0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1400" b="1" dirty="0" smtClean="0"/>
          </a:p>
          <a:p>
            <a:pPr eaLnBrk="1" hangingPunct="1">
              <a:lnSpc>
                <a:spcPct val="80000"/>
              </a:lnSpc>
              <a:buFontTx/>
              <a:buNone/>
            </a:pPr>
            <a:endParaRPr lang="en-GB" sz="2900" b="1" dirty="0" smtClean="0"/>
          </a:p>
          <a:p>
            <a:pPr eaLnBrk="1" hangingPunct="1">
              <a:lnSpc>
                <a:spcPct val="80000"/>
              </a:lnSpc>
              <a:buFontTx/>
              <a:buNone/>
            </a:pPr>
            <a:endParaRPr lang="en-GB" sz="2900" b="1" dirty="0" smtClean="0"/>
          </a:p>
          <a:p>
            <a:pPr eaLnBrk="1" hangingPunct="1">
              <a:lnSpc>
                <a:spcPct val="80000"/>
              </a:lnSpc>
              <a:buFontTx/>
              <a:buNone/>
            </a:pPr>
            <a:r>
              <a:rPr lang="en-GB" sz="2900" b="1" dirty="0" smtClean="0"/>
              <a:t>2.Make additional photograph.</a:t>
            </a:r>
          </a:p>
          <a:p>
            <a:pPr eaLnBrk="1" hangingPunct="1">
              <a:lnSpc>
                <a:spcPct val="80000"/>
              </a:lnSpc>
              <a:buFontTx/>
              <a:buNone/>
            </a:pPr>
            <a:r>
              <a:rPr lang="en-GB" sz="2900" b="1" dirty="0" smtClean="0"/>
              <a:t>3.Make test skids if needed.</a:t>
            </a:r>
          </a:p>
          <a:p>
            <a:pPr eaLnBrk="1" hangingPunct="1">
              <a:lnSpc>
                <a:spcPct val="80000"/>
              </a:lnSpc>
              <a:buFontTx/>
              <a:buNone/>
            </a:pPr>
            <a:r>
              <a:rPr lang="en-GB" sz="2900" b="1" dirty="0" smtClean="0"/>
              <a:t>4.Clean up the crash scene</a:t>
            </a:r>
          </a:p>
          <a:p>
            <a:pPr eaLnBrk="1" hangingPunct="1">
              <a:lnSpc>
                <a:spcPct val="80000"/>
              </a:lnSpc>
            </a:pPr>
            <a:endParaRPr lang="en-GB" sz="1400" b="1" dirty="0" smtClean="0"/>
          </a:p>
        </p:txBody>
      </p:sp>
      <p:sp>
        <p:nvSpPr>
          <p:cNvPr id="58" name="Slide Number Placeholder 38"/>
          <p:cNvSpPr>
            <a:spLocks noGrp="1"/>
          </p:cNvSpPr>
          <p:nvPr>
            <p:ph type="sldNum" sz="quarter" idx="12"/>
          </p:nvPr>
        </p:nvSpPr>
        <p:spPr>
          <a:xfrm>
            <a:off x="6553200" y="6356350"/>
            <a:ext cx="2133600" cy="365125"/>
          </a:xfrm>
        </p:spPr>
        <p:txBody>
          <a:bodyPr/>
          <a:lstStyle/>
          <a:p>
            <a:pPr>
              <a:defRPr/>
            </a:pPr>
            <a:fld id="{B123C674-C7C1-4F1F-BF50-952D61C1A587}" type="slidenum">
              <a:rPr lang="en-GB"/>
              <a:pPr>
                <a:defRPr/>
              </a:pPr>
              <a:t>13</a:t>
            </a:fld>
            <a:endParaRPr lang="en-GB"/>
          </a:p>
        </p:txBody>
      </p:sp>
      <p:grpSp>
        <p:nvGrpSpPr>
          <p:cNvPr id="59" name="Group 4"/>
          <p:cNvGrpSpPr>
            <a:grpSpLocks/>
          </p:cNvGrpSpPr>
          <p:nvPr/>
        </p:nvGrpSpPr>
        <p:grpSpPr bwMode="auto">
          <a:xfrm>
            <a:off x="609600" y="2438400"/>
            <a:ext cx="7620000" cy="3352128"/>
            <a:chOff x="144" y="240"/>
            <a:chExt cx="5492" cy="2387"/>
          </a:xfrm>
        </p:grpSpPr>
        <p:sp>
          <p:nvSpPr>
            <p:cNvPr id="60" name="Line 5"/>
            <p:cNvSpPr>
              <a:spLocks noChangeShapeType="1"/>
            </p:cNvSpPr>
            <p:nvPr/>
          </p:nvSpPr>
          <p:spPr bwMode="auto">
            <a:xfrm>
              <a:off x="1392" y="1056"/>
              <a:ext cx="4224" cy="0"/>
            </a:xfrm>
            <a:prstGeom prst="line">
              <a:avLst/>
            </a:prstGeom>
            <a:noFill/>
            <a:ln w="28575">
              <a:solidFill>
                <a:schemeClr val="tx1"/>
              </a:solidFill>
              <a:round/>
              <a:headEnd/>
              <a:tailEnd/>
            </a:ln>
          </p:spPr>
          <p:txBody>
            <a:bodyPr/>
            <a:lstStyle/>
            <a:p>
              <a:endParaRPr lang="en-US"/>
            </a:p>
          </p:txBody>
        </p:sp>
        <p:sp>
          <p:nvSpPr>
            <p:cNvPr id="61" name="Line 6"/>
            <p:cNvSpPr>
              <a:spLocks noChangeShapeType="1"/>
            </p:cNvSpPr>
            <p:nvPr/>
          </p:nvSpPr>
          <p:spPr bwMode="auto">
            <a:xfrm flipH="1">
              <a:off x="748" y="1056"/>
              <a:ext cx="20" cy="1571"/>
            </a:xfrm>
            <a:prstGeom prst="line">
              <a:avLst/>
            </a:prstGeom>
            <a:noFill/>
            <a:ln w="28575">
              <a:solidFill>
                <a:schemeClr val="tx1"/>
              </a:solidFill>
              <a:round/>
              <a:headEnd/>
              <a:tailEnd/>
            </a:ln>
          </p:spPr>
          <p:txBody>
            <a:bodyPr/>
            <a:lstStyle/>
            <a:p>
              <a:endParaRPr lang="en-US"/>
            </a:p>
          </p:txBody>
        </p:sp>
        <p:sp>
          <p:nvSpPr>
            <p:cNvPr id="62" name="Line 7"/>
            <p:cNvSpPr>
              <a:spLocks noChangeShapeType="1"/>
            </p:cNvSpPr>
            <p:nvPr/>
          </p:nvSpPr>
          <p:spPr bwMode="auto">
            <a:xfrm>
              <a:off x="1392" y="1056"/>
              <a:ext cx="15" cy="1571"/>
            </a:xfrm>
            <a:prstGeom prst="line">
              <a:avLst/>
            </a:prstGeom>
            <a:noFill/>
            <a:ln w="28575">
              <a:solidFill>
                <a:schemeClr val="tx1"/>
              </a:solidFill>
              <a:round/>
              <a:headEnd/>
              <a:tailEnd/>
            </a:ln>
          </p:spPr>
          <p:txBody>
            <a:bodyPr/>
            <a:lstStyle/>
            <a:p>
              <a:endParaRPr lang="en-US"/>
            </a:p>
          </p:txBody>
        </p:sp>
        <p:sp>
          <p:nvSpPr>
            <p:cNvPr id="63" name="Rectangle 8"/>
            <p:cNvSpPr>
              <a:spLocks noChangeArrowheads="1"/>
            </p:cNvSpPr>
            <p:nvPr/>
          </p:nvSpPr>
          <p:spPr bwMode="auto">
            <a:xfrm rot="1127993">
              <a:off x="1920" y="960"/>
              <a:ext cx="336" cy="144"/>
            </a:xfrm>
            <a:prstGeom prst="rect">
              <a:avLst/>
            </a:prstGeom>
            <a:solidFill>
              <a:schemeClr val="bg1"/>
            </a:solidFill>
            <a:ln w="12700">
              <a:solidFill>
                <a:schemeClr val="tx1"/>
              </a:solidFill>
              <a:miter lim="800000"/>
              <a:headEnd/>
              <a:tailEnd/>
            </a:ln>
          </p:spPr>
          <p:txBody>
            <a:bodyPr wrap="none" anchor="ctr"/>
            <a:lstStyle/>
            <a:p>
              <a:endParaRPr lang="en-US"/>
            </a:p>
          </p:txBody>
        </p:sp>
        <p:sp>
          <p:nvSpPr>
            <p:cNvPr id="64" name="AutoShape 9"/>
            <p:cNvSpPr>
              <a:spLocks noChangeArrowheads="1"/>
            </p:cNvSpPr>
            <p:nvPr/>
          </p:nvSpPr>
          <p:spPr bwMode="auto">
            <a:xfrm rot="-4272007">
              <a:off x="2208" y="1056"/>
              <a:ext cx="48" cy="48"/>
            </a:xfrm>
            <a:prstGeom prst="flowChartMerge">
              <a:avLst/>
            </a:prstGeom>
            <a:solidFill>
              <a:schemeClr val="bg1"/>
            </a:solidFill>
            <a:ln w="12700">
              <a:solidFill>
                <a:schemeClr val="tx1"/>
              </a:solidFill>
              <a:miter lim="800000"/>
              <a:headEnd/>
              <a:tailEnd/>
            </a:ln>
          </p:spPr>
          <p:txBody>
            <a:bodyPr wrap="none" anchor="ctr"/>
            <a:lstStyle/>
            <a:p>
              <a:endParaRPr lang="en-US"/>
            </a:p>
          </p:txBody>
        </p:sp>
        <p:sp>
          <p:nvSpPr>
            <p:cNvPr id="65" name="Line 10"/>
            <p:cNvSpPr>
              <a:spLocks noChangeShapeType="1"/>
            </p:cNvSpPr>
            <p:nvPr/>
          </p:nvSpPr>
          <p:spPr bwMode="auto">
            <a:xfrm>
              <a:off x="672" y="816"/>
              <a:ext cx="768" cy="0"/>
            </a:xfrm>
            <a:prstGeom prst="line">
              <a:avLst/>
            </a:prstGeom>
            <a:noFill/>
            <a:ln w="19050">
              <a:solidFill>
                <a:schemeClr val="tx1"/>
              </a:solidFill>
              <a:round/>
              <a:headEnd/>
              <a:tailEnd/>
            </a:ln>
          </p:spPr>
          <p:txBody>
            <a:bodyPr/>
            <a:lstStyle/>
            <a:p>
              <a:endParaRPr lang="en-US"/>
            </a:p>
          </p:txBody>
        </p:sp>
        <p:sp>
          <p:nvSpPr>
            <p:cNvPr id="66" name="Arc 11"/>
            <p:cNvSpPr>
              <a:spLocks/>
            </p:cNvSpPr>
            <p:nvPr/>
          </p:nvSpPr>
          <p:spPr bwMode="auto">
            <a:xfrm>
              <a:off x="1440" y="816"/>
              <a:ext cx="215" cy="576"/>
            </a:xfrm>
            <a:custGeom>
              <a:avLst/>
              <a:gdLst>
                <a:gd name="T0" fmla="*/ 0 w 8074"/>
                <a:gd name="T1" fmla="*/ 0 h 21600"/>
                <a:gd name="T2" fmla="*/ 0 w 8074"/>
                <a:gd name="T3" fmla="*/ 0 h 21600"/>
                <a:gd name="T4" fmla="*/ 0 w 8074"/>
                <a:gd name="T5" fmla="*/ 0 h 21600"/>
                <a:gd name="T6" fmla="*/ 0 60000 65536"/>
                <a:gd name="T7" fmla="*/ 0 60000 65536"/>
                <a:gd name="T8" fmla="*/ 0 60000 65536"/>
                <a:gd name="T9" fmla="*/ 0 w 8074"/>
                <a:gd name="T10" fmla="*/ 0 h 21600"/>
                <a:gd name="T11" fmla="*/ 8074 w 8074"/>
                <a:gd name="T12" fmla="*/ 21600 h 21600"/>
              </a:gdLst>
              <a:ahLst/>
              <a:cxnLst>
                <a:cxn ang="T6">
                  <a:pos x="T0" y="T1"/>
                </a:cxn>
                <a:cxn ang="T7">
                  <a:pos x="T2" y="T3"/>
                </a:cxn>
                <a:cxn ang="T8">
                  <a:pos x="T4" y="T5"/>
                </a:cxn>
              </a:cxnLst>
              <a:rect l="T9" t="T10" r="T11" b="T12"/>
              <a:pathLst>
                <a:path w="8074" h="21600" fill="none" extrusionOk="0">
                  <a:moveTo>
                    <a:pt x="-1" y="0"/>
                  </a:moveTo>
                  <a:cubicBezTo>
                    <a:pt x="2766" y="0"/>
                    <a:pt x="5507" y="531"/>
                    <a:pt x="8074" y="1565"/>
                  </a:cubicBezTo>
                </a:path>
                <a:path w="8074" h="21600" stroke="0" extrusionOk="0">
                  <a:moveTo>
                    <a:pt x="-1" y="0"/>
                  </a:moveTo>
                  <a:cubicBezTo>
                    <a:pt x="2766" y="0"/>
                    <a:pt x="5507" y="531"/>
                    <a:pt x="8074" y="1565"/>
                  </a:cubicBezTo>
                  <a:lnTo>
                    <a:pt x="0" y="21600"/>
                  </a:lnTo>
                  <a:close/>
                </a:path>
              </a:pathLst>
            </a:custGeom>
            <a:noFill/>
            <a:ln w="12700">
              <a:solidFill>
                <a:schemeClr val="tx1"/>
              </a:solidFill>
              <a:round/>
              <a:headEnd/>
              <a:tailEnd/>
            </a:ln>
          </p:spPr>
          <p:txBody>
            <a:bodyPr wrap="none" anchor="ctr"/>
            <a:lstStyle/>
            <a:p>
              <a:endParaRPr lang="en-US"/>
            </a:p>
          </p:txBody>
        </p:sp>
        <p:grpSp>
          <p:nvGrpSpPr>
            <p:cNvPr id="67" name="Group 12"/>
            <p:cNvGrpSpPr>
              <a:grpSpLocks/>
            </p:cNvGrpSpPr>
            <p:nvPr/>
          </p:nvGrpSpPr>
          <p:grpSpPr bwMode="auto">
            <a:xfrm>
              <a:off x="672" y="912"/>
              <a:ext cx="983" cy="576"/>
              <a:chOff x="672" y="912"/>
              <a:chExt cx="983" cy="576"/>
            </a:xfrm>
          </p:grpSpPr>
          <p:sp>
            <p:nvSpPr>
              <p:cNvPr id="90" name="Line 13"/>
              <p:cNvSpPr>
                <a:spLocks noChangeShapeType="1"/>
              </p:cNvSpPr>
              <p:nvPr/>
            </p:nvSpPr>
            <p:spPr bwMode="auto">
              <a:xfrm>
                <a:off x="672" y="912"/>
                <a:ext cx="768" cy="0"/>
              </a:xfrm>
              <a:prstGeom prst="line">
                <a:avLst/>
              </a:prstGeom>
              <a:noFill/>
              <a:ln w="12700">
                <a:solidFill>
                  <a:schemeClr val="tx1"/>
                </a:solidFill>
                <a:round/>
                <a:headEnd/>
                <a:tailEnd/>
              </a:ln>
            </p:spPr>
            <p:txBody>
              <a:bodyPr/>
              <a:lstStyle/>
              <a:p>
                <a:endParaRPr lang="en-US"/>
              </a:p>
            </p:txBody>
          </p:sp>
          <p:sp>
            <p:nvSpPr>
              <p:cNvPr id="91" name="Arc 14"/>
              <p:cNvSpPr>
                <a:spLocks/>
              </p:cNvSpPr>
              <p:nvPr/>
            </p:nvSpPr>
            <p:spPr bwMode="auto">
              <a:xfrm>
                <a:off x="1440" y="912"/>
                <a:ext cx="215" cy="576"/>
              </a:xfrm>
              <a:custGeom>
                <a:avLst/>
                <a:gdLst>
                  <a:gd name="T0" fmla="*/ 0 w 8074"/>
                  <a:gd name="T1" fmla="*/ 0 h 21600"/>
                  <a:gd name="T2" fmla="*/ 0 w 8074"/>
                  <a:gd name="T3" fmla="*/ 0 h 21600"/>
                  <a:gd name="T4" fmla="*/ 0 w 8074"/>
                  <a:gd name="T5" fmla="*/ 0 h 21600"/>
                  <a:gd name="T6" fmla="*/ 0 60000 65536"/>
                  <a:gd name="T7" fmla="*/ 0 60000 65536"/>
                  <a:gd name="T8" fmla="*/ 0 60000 65536"/>
                  <a:gd name="T9" fmla="*/ 0 w 8074"/>
                  <a:gd name="T10" fmla="*/ 0 h 21600"/>
                  <a:gd name="T11" fmla="*/ 8074 w 8074"/>
                  <a:gd name="T12" fmla="*/ 21600 h 21600"/>
                </a:gdLst>
                <a:ahLst/>
                <a:cxnLst>
                  <a:cxn ang="T6">
                    <a:pos x="T0" y="T1"/>
                  </a:cxn>
                  <a:cxn ang="T7">
                    <a:pos x="T2" y="T3"/>
                  </a:cxn>
                  <a:cxn ang="T8">
                    <a:pos x="T4" y="T5"/>
                  </a:cxn>
                </a:cxnLst>
                <a:rect l="T9" t="T10" r="T11" b="T12"/>
                <a:pathLst>
                  <a:path w="8074" h="21600" fill="none" extrusionOk="0">
                    <a:moveTo>
                      <a:pt x="-1" y="0"/>
                    </a:moveTo>
                    <a:cubicBezTo>
                      <a:pt x="2766" y="0"/>
                      <a:pt x="5507" y="531"/>
                      <a:pt x="8074" y="1565"/>
                    </a:cubicBezTo>
                  </a:path>
                  <a:path w="8074" h="21600" stroke="0" extrusionOk="0">
                    <a:moveTo>
                      <a:pt x="-1" y="0"/>
                    </a:moveTo>
                    <a:cubicBezTo>
                      <a:pt x="2766" y="0"/>
                      <a:pt x="5507" y="531"/>
                      <a:pt x="8074" y="1565"/>
                    </a:cubicBezTo>
                    <a:lnTo>
                      <a:pt x="0" y="21600"/>
                    </a:lnTo>
                    <a:close/>
                  </a:path>
                </a:pathLst>
              </a:custGeom>
              <a:noFill/>
              <a:ln w="12700">
                <a:solidFill>
                  <a:schemeClr val="tx1"/>
                </a:solidFill>
                <a:round/>
                <a:headEnd/>
                <a:tailEnd/>
              </a:ln>
            </p:spPr>
            <p:txBody>
              <a:bodyPr wrap="none" anchor="ctr"/>
              <a:lstStyle/>
              <a:p>
                <a:endParaRPr lang="en-US"/>
              </a:p>
            </p:txBody>
          </p:sp>
        </p:grpSp>
        <p:grpSp>
          <p:nvGrpSpPr>
            <p:cNvPr id="68" name="Group 15"/>
            <p:cNvGrpSpPr>
              <a:grpSpLocks/>
            </p:cNvGrpSpPr>
            <p:nvPr/>
          </p:nvGrpSpPr>
          <p:grpSpPr bwMode="auto">
            <a:xfrm>
              <a:off x="1680" y="672"/>
              <a:ext cx="143" cy="67"/>
              <a:chOff x="1680" y="672"/>
              <a:chExt cx="143" cy="67"/>
            </a:xfrm>
          </p:grpSpPr>
          <p:sp>
            <p:nvSpPr>
              <p:cNvPr id="85" name="AutoShape 16"/>
              <p:cNvSpPr>
                <a:spLocks noChangeArrowheads="1"/>
              </p:cNvSpPr>
              <p:nvPr/>
            </p:nvSpPr>
            <p:spPr bwMode="auto">
              <a:xfrm rot="4447191">
                <a:off x="1801" y="668"/>
                <a:ext cx="18" cy="26"/>
              </a:xfrm>
              <a:prstGeom prst="flowChartConnector">
                <a:avLst/>
              </a:prstGeom>
              <a:solidFill>
                <a:schemeClr val="bg1"/>
              </a:solidFill>
              <a:ln w="19050">
                <a:solidFill>
                  <a:schemeClr val="tx1"/>
                </a:solidFill>
                <a:round/>
                <a:headEnd/>
                <a:tailEnd/>
              </a:ln>
            </p:spPr>
            <p:txBody>
              <a:bodyPr wrap="none" anchor="ctr"/>
              <a:lstStyle/>
              <a:p>
                <a:endParaRPr lang="en-US"/>
              </a:p>
            </p:txBody>
          </p:sp>
          <p:sp>
            <p:nvSpPr>
              <p:cNvPr id="86" name="Line 17"/>
              <p:cNvSpPr>
                <a:spLocks noChangeShapeType="1"/>
              </p:cNvSpPr>
              <p:nvPr/>
            </p:nvSpPr>
            <p:spPr bwMode="auto">
              <a:xfrm rot="4447191">
                <a:off x="1759" y="656"/>
                <a:ext cx="0" cy="79"/>
              </a:xfrm>
              <a:prstGeom prst="line">
                <a:avLst/>
              </a:prstGeom>
              <a:noFill/>
              <a:ln w="19050">
                <a:solidFill>
                  <a:schemeClr val="tx1"/>
                </a:solidFill>
                <a:round/>
                <a:headEnd/>
                <a:tailEnd/>
              </a:ln>
            </p:spPr>
            <p:txBody>
              <a:bodyPr/>
              <a:lstStyle/>
              <a:p>
                <a:endParaRPr lang="en-US"/>
              </a:p>
            </p:txBody>
          </p:sp>
          <p:sp>
            <p:nvSpPr>
              <p:cNvPr id="87" name="Line 18"/>
              <p:cNvSpPr>
                <a:spLocks noChangeShapeType="1"/>
              </p:cNvSpPr>
              <p:nvPr/>
            </p:nvSpPr>
            <p:spPr bwMode="auto">
              <a:xfrm rot="4447191" flipH="1">
                <a:off x="1689" y="682"/>
                <a:ext cx="21" cy="39"/>
              </a:xfrm>
              <a:prstGeom prst="line">
                <a:avLst/>
              </a:prstGeom>
              <a:noFill/>
              <a:ln w="19050">
                <a:solidFill>
                  <a:schemeClr val="tx1"/>
                </a:solidFill>
                <a:round/>
                <a:headEnd/>
                <a:tailEnd/>
              </a:ln>
            </p:spPr>
            <p:txBody>
              <a:bodyPr/>
              <a:lstStyle/>
              <a:p>
                <a:endParaRPr lang="en-US"/>
              </a:p>
            </p:txBody>
          </p:sp>
          <p:sp>
            <p:nvSpPr>
              <p:cNvPr id="88" name="Line 19"/>
              <p:cNvSpPr>
                <a:spLocks noChangeShapeType="1"/>
              </p:cNvSpPr>
              <p:nvPr/>
            </p:nvSpPr>
            <p:spPr bwMode="auto">
              <a:xfrm rot="4447191">
                <a:off x="1693" y="706"/>
                <a:ext cx="27" cy="39"/>
              </a:xfrm>
              <a:prstGeom prst="line">
                <a:avLst/>
              </a:prstGeom>
              <a:noFill/>
              <a:ln w="19050">
                <a:solidFill>
                  <a:schemeClr val="tx1"/>
                </a:solidFill>
                <a:round/>
                <a:headEnd/>
                <a:tailEnd/>
              </a:ln>
            </p:spPr>
            <p:txBody>
              <a:bodyPr/>
              <a:lstStyle/>
              <a:p>
                <a:endParaRPr lang="en-US"/>
              </a:p>
            </p:txBody>
          </p:sp>
          <p:sp>
            <p:nvSpPr>
              <p:cNvPr id="89" name="Line 20"/>
              <p:cNvSpPr>
                <a:spLocks noChangeShapeType="1"/>
              </p:cNvSpPr>
              <p:nvPr/>
            </p:nvSpPr>
            <p:spPr bwMode="auto">
              <a:xfrm rot="4447191">
                <a:off x="1739" y="696"/>
                <a:ext cx="42" cy="0"/>
              </a:xfrm>
              <a:prstGeom prst="line">
                <a:avLst/>
              </a:prstGeom>
              <a:noFill/>
              <a:ln w="19050">
                <a:solidFill>
                  <a:schemeClr val="tx1"/>
                </a:solidFill>
                <a:round/>
                <a:headEnd/>
                <a:tailEnd/>
              </a:ln>
            </p:spPr>
            <p:txBody>
              <a:bodyPr/>
              <a:lstStyle/>
              <a:p>
                <a:endParaRPr lang="en-US"/>
              </a:p>
            </p:txBody>
          </p:sp>
        </p:grpSp>
        <p:sp>
          <p:nvSpPr>
            <p:cNvPr id="69" name="Text Box 21"/>
            <p:cNvSpPr txBox="1">
              <a:spLocks noChangeArrowheads="1"/>
            </p:cNvSpPr>
            <p:nvPr/>
          </p:nvSpPr>
          <p:spPr bwMode="auto">
            <a:xfrm>
              <a:off x="4560" y="576"/>
              <a:ext cx="1076" cy="173"/>
            </a:xfrm>
            <a:prstGeom prst="rect">
              <a:avLst/>
            </a:prstGeom>
            <a:noFill/>
            <a:ln w="9525">
              <a:noFill/>
              <a:miter lim="800000"/>
              <a:headEnd/>
              <a:tailEnd/>
            </a:ln>
          </p:spPr>
          <p:txBody>
            <a:bodyPr wrap="none">
              <a:spAutoFit/>
            </a:bodyPr>
            <a:lstStyle/>
            <a:p>
              <a:r>
                <a:rPr lang="en-GB" sz="1200" b="1"/>
                <a:t>OSOGBO-IKIRUN RD</a:t>
              </a:r>
            </a:p>
          </p:txBody>
        </p:sp>
        <p:sp>
          <p:nvSpPr>
            <p:cNvPr id="70" name="Text Box 22"/>
            <p:cNvSpPr txBox="1">
              <a:spLocks noChangeArrowheads="1"/>
            </p:cNvSpPr>
            <p:nvPr/>
          </p:nvSpPr>
          <p:spPr bwMode="auto">
            <a:xfrm rot="5400000">
              <a:off x="967" y="1530"/>
              <a:ext cx="640" cy="173"/>
            </a:xfrm>
            <a:prstGeom prst="rect">
              <a:avLst/>
            </a:prstGeom>
            <a:noFill/>
            <a:ln w="9525">
              <a:noFill/>
              <a:miter lim="800000"/>
              <a:headEnd/>
              <a:tailEnd/>
            </a:ln>
          </p:spPr>
          <p:txBody>
            <a:bodyPr wrap="none">
              <a:spAutoFit/>
            </a:bodyPr>
            <a:lstStyle/>
            <a:p>
              <a:r>
                <a:rPr lang="en-GB" sz="1200" b="1"/>
                <a:t>ILOKO STR</a:t>
              </a:r>
            </a:p>
          </p:txBody>
        </p:sp>
        <p:sp>
          <p:nvSpPr>
            <p:cNvPr id="71" name="Text Box 23"/>
            <p:cNvSpPr txBox="1">
              <a:spLocks noChangeArrowheads="1"/>
            </p:cNvSpPr>
            <p:nvPr/>
          </p:nvSpPr>
          <p:spPr bwMode="auto">
            <a:xfrm>
              <a:off x="612" y="672"/>
              <a:ext cx="204" cy="144"/>
            </a:xfrm>
            <a:prstGeom prst="rect">
              <a:avLst/>
            </a:prstGeom>
            <a:noFill/>
            <a:ln w="9525">
              <a:noFill/>
              <a:miter lim="800000"/>
              <a:headEnd/>
              <a:tailEnd/>
            </a:ln>
          </p:spPr>
          <p:txBody>
            <a:bodyPr wrap="none">
              <a:spAutoFit/>
            </a:bodyPr>
            <a:lstStyle/>
            <a:p>
              <a:r>
                <a:rPr lang="en-GB" sz="900"/>
                <a:t>A1</a:t>
              </a:r>
            </a:p>
          </p:txBody>
        </p:sp>
        <p:sp>
          <p:nvSpPr>
            <p:cNvPr id="72" name="Text Box 24"/>
            <p:cNvSpPr txBox="1">
              <a:spLocks noChangeArrowheads="1"/>
            </p:cNvSpPr>
            <p:nvPr/>
          </p:nvSpPr>
          <p:spPr bwMode="auto">
            <a:xfrm>
              <a:off x="1392" y="672"/>
              <a:ext cx="204" cy="144"/>
            </a:xfrm>
            <a:prstGeom prst="rect">
              <a:avLst/>
            </a:prstGeom>
            <a:noFill/>
            <a:ln w="9525">
              <a:noFill/>
              <a:miter lim="800000"/>
              <a:headEnd/>
              <a:tailEnd/>
            </a:ln>
          </p:spPr>
          <p:txBody>
            <a:bodyPr wrap="none">
              <a:spAutoFit/>
            </a:bodyPr>
            <a:lstStyle/>
            <a:p>
              <a:r>
                <a:rPr lang="en-GB" sz="900"/>
                <a:t>A2</a:t>
              </a:r>
            </a:p>
          </p:txBody>
        </p:sp>
        <p:sp>
          <p:nvSpPr>
            <p:cNvPr id="73" name="Text Box 25"/>
            <p:cNvSpPr txBox="1">
              <a:spLocks noChangeArrowheads="1"/>
            </p:cNvSpPr>
            <p:nvPr/>
          </p:nvSpPr>
          <p:spPr bwMode="auto">
            <a:xfrm>
              <a:off x="1620" y="768"/>
              <a:ext cx="204" cy="144"/>
            </a:xfrm>
            <a:prstGeom prst="rect">
              <a:avLst/>
            </a:prstGeom>
            <a:noFill/>
            <a:ln w="9525">
              <a:noFill/>
              <a:miter lim="800000"/>
              <a:headEnd/>
              <a:tailEnd/>
            </a:ln>
          </p:spPr>
          <p:txBody>
            <a:bodyPr wrap="none">
              <a:spAutoFit/>
            </a:bodyPr>
            <a:lstStyle/>
            <a:p>
              <a:r>
                <a:rPr lang="en-GB" sz="900"/>
                <a:t>A3</a:t>
              </a:r>
            </a:p>
          </p:txBody>
        </p:sp>
        <p:sp>
          <p:nvSpPr>
            <p:cNvPr id="74" name="Text Box 26"/>
            <p:cNvSpPr txBox="1">
              <a:spLocks noChangeArrowheads="1"/>
            </p:cNvSpPr>
            <p:nvPr/>
          </p:nvSpPr>
          <p:spPr bwMode="auto">
            <a:xfrm>
              <a:off x="612" y="816"/>
              <a:ext cx="252" cy="144"/>
            </a:xfrm>
            <a:prstGeom prst="rect">
              <a:avLst/>
            </a:prstGeom>
            <a:noFill/>
            <a:ln w="9525">
              <a:noFill/>
              <a:miter lim="800000"/>
              <a:headEnd/>
              <a:tailEnd/>
            </a:ln>
          </p:spPr>
          <p:txBody>
            <a:bodyPr>
              <a:spAutoFit/>
            </a:bodyPr>
            <a:lstStyle/>
            <a:p>
              <a:r>
                <a:rPr lang="en-GB" sz="900"/>
                <a:t>B1</a:t>
              </a:r>
            </a:p>
          </p:txBody>
        </p:sp>
        <p:sp>
          <p:nvSpPr>
            <p:cNvPr id="75" name="Text Box 27"/>
            <p:cNvSpPr txBox="1">
              <a:spLocks noChangeArrowheads="1"/>
            </p:cNvSpPr>
            <p:nvPr/>
          </p:nvSpPr>
          <p:spPr bwMode="auto">
            <a:xfrm>
              <a:off x="1428" y="816"/>
              <a:ext cx="204" cy="144"/>
            </a:xfrm>
            <a:prstGeom prst="rect">
              <a:avLst/>
            </a:prstGeom>
            <a:noFill/>
            <a:ln w="9525">
              <a:noFill/>
              <a:miter lim="800000"/>
              <a:headEnd/>
              <a:tailEnd/>
            </a:ln>
          </p:spPr>
          <p:txBody>
            <a:bodyPr wrap="none">
              <a:spAutoFit/>
            </a:bodyPr>
            <a:lstStyle/>
            <a:p>
              <a:r>
                <a:rPr lang="en-GB" sz="900"/>
                <a:t>B2</a:t>
              </a:r>
            </a:p>
          </p:txBody>
        </p:sp>
        <p:sp>
          <p:nvSpPr>
            <p:cNvPr id="76" name="Text Box 28"/>
            <p:cNvSpPr txBox="1">
              <a:spLocks noChangeArrowheads="1"/>
            </p:cNvSpPr>
            <p:nvPr/>
          </p:nvSpPr>
          <p:spPr bwMode="auto">
            <a:xfrm>
              <a:off x="1632" y="912"/>
              <a:ext cx="204" cy="144"/>
            </a:xfrm>
            <a:prstGeom prst="rect">
              <a:avLst/>
            </a:prstGeom>
            <a:noFill/>
            <a:ln w="9525">
              <a:noFill/>
              <a:miter lim="800000"/>
              <a:headEnd/>
              <a:tailEnd/>
            </a:ln>
          </p:spPr>
          <p:txBody>
            <a:bodyPr wrap="none">
              <a:spAutoFit/>
            </a:bodyPr>
            <a:lstStyle/>
            <a:p>
              <a:r>
                <a:rPr lang="en-GB" sz="900"/>
                <a:t>B3</a:t>
              </a:r>
            </a:p>
          </p:txBody>
        </p:sp>
        <p:sp>
          <p:nvSpPr>
            <p:cNvPr id="77" name="Text Box 29"/>
            <p:cNvSpPr txBox="1">
              <a:spLocks noChangeArrowheads="1"/>
            </p:cNvSpPr>
            <p:nvPr/>
          </p:nvSpPr>
          <p:spPr bwMode="auto">
            <a:xfrm>
              <a:off x="1632" y="576"/>
              <a:ext cx="168" cy="144"/>
            </a:xfrm>
            <a:prstGeom prst="rect">
              <a:avLst/>
            </a:prstGeom>
            <a:noFill/>
            <a:ln w="9525">
              <a:noFill/>
              <a:miter lim="800000"/>
              <a:headEnd/>
              <a:tailEnd/>
            </a:ln>
          </p:spPr>
          <p:txBody>
            <a:bodyPr wrap="none">
              <a:spAutoFit/>
            </a:bodyPr>
            <a:lstStyle/>
            <a:p>
              <a:r>
                <a:rPr lang="en-GB" sz="900"/>
                <a:t>C</a:t>
              </a:r>
            </a:p>
          </p:txBody>
        </p:sp>
        <p:sp>
          <p:nvSpPr>
            <p:cNvPr id="78" name="Text Box 30"/>
            <p:cNvSpPr txBox="1">
              <a:spLocks noChangeArrowheads="1"/>
            </p:cNvSpPr>
            <p:nvPr/>
          </p:nvSpPr>
          <p:spPr bwMode="auto">
            <a:xfrm>
              <a:off x="1872" y="816"/>
              <a:ext cx="208" cy="144"/>
            </a:xfrm>
            <a:prstGeom prst="rect">
              <a:avLst/>
            </a:prstGeom>
            <a:noFill/>
            <a:ln w="9525">
              <a:noFill/>
              <a:miter lim="800000"/>
              <a:headEnd/>
              <a:tailEnd/>
            </a:ln>
          </p:spPr>
          <p:txBody>
            <a:bodyPr wrap="none">
              <a:spAutoFit/>
            </a:bodyPr>
            <a:lstStyle/>
            <a:p>
              <a:r>
                <a:rPr lang="en-GB" sz="900"/>
                <a:t>D1</a:t>
              </a:r>
            </a:p>
          </p:txBody>
        </p:sp>
        <p:sp>
          <p:nvSpPr>
            <p:cNvPr id="79" name="Text Box 31"/>
            <p:cNvSpPr txBox="1">
              <a:spLocks noChangeArrowheads="1"/>
            </p:cNvSpPr>
            <p:nvPr/>
          </p:nvSpPr>
          <p:spPr bwMode="auto">
            <a:xfrm>
              <a:off x="2208" y="912"/>
              <a:ext cx="208" cy="144"/>
            </a:xfrm>
            <a:prstGeom prst="rect">
              <a:avLst/>
            </a:prstGeom>
            <a:noFill/>
            <a:ln w="9525">
              <a:noFill/>
              <a:miter lim="800000"/>
              <a:headEnd/>
              <a:tailEnd/>
            </a:ln>
          </p:spPr>
          <p:txBody>
            <a:bodyPr wrap="none">
              <a:spAutoFit/>
            </a:bodyPr>
            <a:lstStyle/>
            <a:p>
              <a:r>
                <a:rPr lang="en-GB" sz="900"/>
                <a:t>D2</a:t>
              </a:r>
            </a:p>
          </p:txBody>
        </p:sp>
        <p:sp>
          <p:nvSpPr>
            <p:cNvPr id="80" name="AutoShape 32"/>
            <p:cNvSpPr>
              <a:spLocks noChangeArrowheads="1"/>
            </p:cNvSpPr>
            <p:nvPr/>
          </p:nvSpPr>
          <p:spPr bwMode="auto">
            <a:xfrm>
              <a:off x="4761" y="288"/>
              <a:ext cx="519" cy="96"/>
            </a:xfrm>
            <a:prstGeom prst="rightArrow">
              <a:avLst>
                <a:gd name="adj1" fmla="val 50000"/>
                <a:gd name="adj2" fmla="val 135156"/>
              </a:avLst>
            </a:prstGeom>
            <a:solidFill>
              <a:schemeClr val="tx1"/>
            </a:solidFill>
            <a:ln w="9525">
              <a:solidFill>
                <a:schemeClr val="tx1"/>
              </a:solidFill>
              <a:miter lim="800000"/>
              <a:headEnd/>
              <a:tailEnd/>
            </a:ln>
          </p:spPr>
          <p:txBody>
            <a:bodyPr wrap="none" anchor="ctr"/>
            <a:lstStyle/>
            <a:p>
              <a:endParaRPr lang="en-US"/>
            </a:p>
          </p:txBody>
        </p:sp>
        <p:sp>
          <p:nvSpPr>
            <p:cNvPr id="81" name="Text Box 33"/>
            <p:cNvSpPr txBox="1">
              <a:spLocks noChangeArrowheads="1"/>
            </p:cNvSpPr>
            <p:nvPr/>
          </p:nvSpPr>
          <p:spPr bwMode="auto">
            <a:xfrm>
              <a:off x="5275" y="240"/>
              <a:ext cx="197" cy="192"/>
            </a:xfrm>
            <a:prstGeom prst="rect">
              <a:avLst/>
            </a:prstGeom>
            <a:noFill/>
            <a:ln w="9525">
              <a:noFill/>
              <a:miter lim="800000"/>
              <a:headEnd/>
              <a:tailEnd/>
            </a:ln>
          </p:spPr>
          <p:txBody>
            <a:bodyPr wrap="none">
              <a:spAutoFit/>
            </a:bodyPr>
            <a:lstStyle/>
            <a:p>
              <a:r>
                <a:rPr lang="en-GB" sz="1400" b="1"/>
                <a:t>N</a:t>
              </a:r>
            </a:p>
          </p:txBody>
        </p:sp>
        <p:sp>
          <p:nvSpPr>
            <p:cNvPr id="82" name="Text Box 34"/>
            <p:cNvSpPr txBox="1">
              <a:spLocks noChangeArrowheads="1"/>
            </p:cNvSpPr>
            <p:nvPr/>
          </p:nvSpPr>
          <p:spPr bwMode="auto">
            <a:xfrm>
              <a:off x="1462" y="1488"/>
              <a:ext cx="1530" cy="523"/>
            </a:xfrm>
            <a:prstGeom prst="rect">
              <a:avLst/>
            </a:prstGeom>
            <a:noFill/>
            <a:ln w="9525">
              <a:noFill/>
              <a:miter lim="800000"/>
              <a:headEnd/>
              <a:tailEnd/>
            </a:ln>
          </p:spPr>
          <p:txBody>
            <a:bodyPr wrap="none">
              <a:spAutoFit/>
            </a:bodyPr>
            <a:lstStyle/>
            <a:p>
              <a:r>
                <a:rPr lang="en-GB" sz="1200" b="1" dirty="0"/>
                <a:t>LOCATION:KM3 OSO-IKI RD</a:t>
              </a:r>
            </a:p>
            <a:p>
              <a:r>
                <a:rPr lang="en-GB" sz="1200" b="1" dirty="0"/>
                <a:t>DATE:12/05/2010</a:t>
              </a:r>
            </a:p>
            <a:p>
              <a:r>
                <a:rPr lang="en-GB" sz="1200" b="1" dirty="0"/>
                <a:t>TIME:0642HRS</a:t>
              </a:r>
            </a:p>
            <a:p>
              <a:r>
                <a:rPr lang="en-GB" sz="1200" b="1" dirty="0"/>
                <a:t>MEASURED BY:JU ODINFONO</a:t>
              </a:r>
            </a:p>
          </p:txBody>
        </p:sp>
        <p:sp>
          <p:nvSpPr>
            <p:cNvPr id="83" name="Line 35"/>
            <p:cNvSpPr>
              <a:spLocks noChangeShapeType="1"/>
            </p:cNvSpPr>
            <p:nvPr/>
          </p:nvSpPr>
          <p:spPr bwMode="auto">
            <a:xfrm>
              <a:off x="144" y="480"/>
              <a:ext cx="5424" cy="0"/>
            </a:xfrm>
            <a:prstGeom prst="line">
              <a:avLst/>
            </a:prstGeom>
            <a:noFill/>
            <a:ln w="28575">
              <a:solidFill>
                <a:schemeClr val="tx1"/>
              </a:solidFill>
              <a:round/>
              <a:headEnd/>
              <a:tailEnd/>
            </a:ln>
          </p:spPr>
          <p:txBody>
            <a:bodyPr/>
            <a:lstStyle/>
            <a:p>
              <a:endParaRPr lang="en-US"/>
            </a:p>
          </p:txBody>
        </p:sp>
        <p:sp>
          <p:nvSpPr>
            <p:cNvPr id="84" name="Line 36"/>
            <p:cNvSpPr>
              <a:spLocks noChangeShapeType="1"/>
            </p:cNvSpPr>
            <p:nvPr/>
          </p:nvSpPr>
          <p:spPr bwMode="auto">
            <a:xfrm flipH="1">
              <a:off x="144" y="1056"/>
              <a:ext cx="624" cy="0"/>
            </a:xfrm>
            <a:prstGeom prst="line">
              <a:avLst/>
            </a:prstGeom>
            <a:noFill/>
            <a:ln w="28575">
              <a:solidFill>
                <a:schemeClr val="tx1"/>
              </a:solidFill>
              <a:round/>
              <a:headEnd/>
              <a:tailEnd/>
            </a:ln>
          </p:spPr>
          <p:txBody>
            <a:bodyPr/>
            <a:lstStyle/>
            <a:p>
              <a:endParaRPr lang="en-US"/>
            </a:p>
          </p:txBody>
        </p:sp>
      </p:grpSp>
      <p:graphicFrame>
        <p:nvGraphicFramePr>
          <p:cNvPr id="92" name="Group 141"/>
          <p:cNvGraphicFramePr>
            <a:graphicFrameLocks noGrp="1"/>
          </p:cNvGraphicFramePr>
          <p:nvPr/>
        </p:nvGraphicFramePr>
        <p:xfrm>
          <a:off x="4800600" y="3733800"/>
          <a:ext cx="3733801" cy="3008616"/>
        </p:xfrm>
        <a:graphic>
          <a:graphicData uri="http://schemas.openxmlformats.org/drawingml/2006/table">
            <a:tbl>
              <a:tblPr/>
              <a:tblGrid>
                <a:gridCol w="779316"/>
                <a:gridCol w="681736"/>
                <a:gridCol w="500920"/>
                <a:gridCol w="589170"/>
                <a:gridCol w="593489"/>
                <a:gridCol w="589170"/>
              </a:tblGrid>
              <a:tr h="304800">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smtClean="0">
                          <a:ln>
                            <a:noFill/>
                          </a:ln>
                          <a:solidFill>
                            <a:schemeClr val="tx1"/>
                          </a:solidFill>
                          <a:effectLst/>
                          <a:latin typeface="Comic Sans MS" pitchFamily="66" charset="0"/>
                          <a:cs typeface="Times New Roman" pitchFamily="18" charset="0"/>
                        </a:rPr>
                        <a:t>FEATURE</a:t>
                      </a:r>
                      <a:endParaRPr kumimoji="0" lang="en-GB"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POINT</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N</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S</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E</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W</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rowSpan="3">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err="1" smtClean="0">
                          <a:ln>
                            <a:noFill/>
                          </a:ln>
                          <a:solidFill>
                            <a:schemeClr val="tx1"/>
                          </a:solidFill>
                          <a:effectLst/>
                          <a:latin typeface="Comic Sans MS" pitchFamily="66" charset="0"/>
                          <a:cs typeface="Times New Roman" pitchFamily="18" charset="0"/>
                        </a:rPr>
                        <a:t>Skidmark</a:t>
                      </a:r>
                      <a:endParaRPr kumimoji="0" lang="en-GB"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A1</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vMerge="1">
                  <a:txBody>
                    <a:bodyPr/>
                    <a:lstStyle/>
                    <a:p>
                      <a:endParaRPr lang="en-US"/>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A2</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vMerge="1">
                  <a:txBody>
                    <a:bodyPr/>
                    <a:lstStyle/>
                    <a:p>
                      <a:endParaRPr lang="en-US"/>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smtClean="0">
                          <a:ln>
                            <a:noFill/>
                          </a:ln>
                          <a:solidFill>
                            <a:schemeClr val="tx1"/>
                          </a:solidFill>
                          <a:effectLst/>
                          <a:latin typeface="Comic Sans MS" pitchFamily="66" charset="0"/>
                          <a:cs typeface="Times New Roman" pitchFamily="18" charset="0"/>
                        </a:rPr>
                        <a:t>A3</a:t>
                      </a:r>
                      <a:endParaRPr kumimoji="0" lang="en-GB"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rowSpan="3">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err="1" smtClean="0">
                          <a:ln>
                            <a:noFill/>
                          </a:ln>
                          <a:solidFill>
                            <a:schemeClr val="tx1"/>
                          </a:solidFill>
                          <a:effectLst/>
                          <a:latin typeface="Comic Sans MS" pitchFamily="66" charset="0"/>
                          <a:cs typeface="Times New Roman" pitchFamily="18" charset="0"/>
                        </a:rPr>
                        <a:t>Skidmark</a:t>
                      </a:r>
                      <a:endParaRPr kumimoji="0" lang="en-GB"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B1</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vMerge="1">
                  <a:txBody>
                    <a:bodyPr/>
                    <a:lstStyle/>
                    <a:p>
                      <a:endParaRPr lang="en-US"/>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smtClean="0">
                          <a:ln>
                            <a:noFill/>
                          </a:ln>
                          <a:solidFill>
                            <a:schemeClr val="tx1"/>
                          </a:solidFill>
                          <a:effectLst/>
                          <a:latin typeface="Comic Sans MS" pitchFamily="66" charset="0"/>
                          <a:cs typeface="Times New Roman" pitchFamily="18" charset="0"/>
                        </a:rPr>
                        <a:t>B2</a:t>
                      </a:r>
                      <a:endParaRPr kumimoji="0" lang="en-GB"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vMerge="1">
                  <a:txBody>
                    <a:bodyPr/>
                    <a:lstStyle/>
                    <a:p>
                      <a:endParaRPr lang="en-US"/>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B3</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Body</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C</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rowSpan="2">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dirty="0" smtClean="0">
                          <a:ln>
                            <a:noFill/>
                          </a:ln>
                          <a:solidFill>
                            <a:schemeClr val="tx1"/>
                          </a:solidFill>
                          <a:effectLst/>
                          <a:latin typeface="Comic Sans MS" pitchFamily="66" charset="0"/>
                          <a:cs typeface="Times New Roman" pitchFamily="18" charset="0"/>
                        </a:rPr>
                        <a:t>Vehicle</a:t>
                      </a:r>
                      <a:endParaRPr kumimoji="0" lang="en-GB"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D1</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0424">
                <a:tc vMerge="1">
                  <a:txBody>
                    <a:bodyPr/>
                    <a:lstStyle/>
                    <a:p>
                      <a:endParaRPr lang="en-US"/>
                    </a:p>
                  </a:txBody>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smtClean="0">
                          <a:ln>
                            <a:noFill/>
                          </a:ln>
                          <a:solidFill>
                            <a:schemeClr val="tx1"/>
                          </a:solidFill>
                          <a:effectLst/>
                          <a:latin typeface="Comic Sans MS" pitchFamily="66" charset="0"/>
                          <a:cs typeface="Times New Roman" pitchFamily="18" charset="0"/>
                        </a:rPr>
                        <a:t>D2</a:t>
                      </a:r>
                      <a:endParaRPr kumimoji="0" lang="en-GB"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smtClean="0">
                        <a:ln>
                          <a:noFill/>
                        </a:ln>
                        <a:solidFill>
                          <a:schemeClr val="tx1"/>
                        </a:solidFill>
                        <a:effectLst/>
                        <a:latin typeface="Comic Sans MS" pitchFamily="66"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3" name="Text Box 37"/>
          <p:cNvSpPr txBox="1">
            <a:spLocks noChangeArrowheads="1"/>
          </p:cNvSpPr>
          <p:nvPr/>
        </p:nvSpPr>
        <p:spPr bwMode="auto">
          <a:xfrm>
            <a:off x="533400" y="2362200"/>
            <a:ext cx="1511300" cy="400110"/>
          </a:xfrm>
          <a:prstGeom prst="rect">
            <a:avLst/>
          </a:prstGeom>
          <a:noFill/>
          <a:ln w="9525">
            <a:noFill/>
            <a:miter lim="800000"/>
            <a:headEnd/>
            <a:tailEnd/>
          </a:ln>
        </p:spPr>
        <p:txBody>
          <a:bodyPr>
            <a:spAutoFit/>
          </a:bodyPr>
          <a:lstStyle/>
          <a:p>
            <a:r>
              <a:rPr lang="en-GB" sz="1000" b="1" dirty="0"/>
              <a:t>RL=E edge </a:t>
            </a:r>
            <a:r>
              <a:rPr lang="en-GB" sz="1000" b="1" dirty="0" err="1"/>
              <a:t>Oso-Iki</a:t>
            </a:r>
            <a:r>
              <a:rPr lang="en-GB" sz="1000" b="1" dirty="0"/>
              <a:t> Rd</a:t>
            </a:r>
          </a:p>
          <a:p>
            <a:r>
              <a:rPr lang="en-GB" sz="1000" b="1" dirty="0"/>
              <a:t>RP@N edge </a:t>
            </a:r>
            <a:r>
              <a:rPr lang="en-GB" sz="1000" b="1" dirty="0" err="1"/>
              <a:t>Iloko</a:t>
            </a:r>
            <a:r>
              <a:rPr lang="en-GB" sz="1000" b="1" dirty="0"/>
              <a:t> St</a:t>
            </a:r>
          </a:p>
        </p:txBody>
      </p:sp>
      <p:sp>
        <p:nvSpPr>
          <p:cNvPr id="94" name="Flowchart: Connector 93"/>
          <p:cNvSpPr/>
          <p:nvPr/>
        </p:nvSpPr>
        <p:spPr>
          <a:xfrm flipH="1" flipV="1">
            <a:off x="2286000" y="3581400"/>
            <a:ext cx="76200" cy="76200"/>
          </a:xfrm>
          <a:prstGeom prst="flowChartConnector">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TextBox 40"/>
          <p:cNvSpPr txBox="1">
            <a:spLocks noChangeArrowheads="1"/>
          </p:cNvSpPr>
          <p:nvPr/>
        </p:nvSpPr>
        <p:spPr bwMode="auto">
          <a:xfrm>
            <a:off x="4343400" y="3429000"/>
            <a:ext cx="390525" cy="276225"/>
          </a:xfrm>
          <a:prstGeom prst="rect">
            <a:avLst/>
          </a:prstGeom>
          <a:noFill/>
          <a:ln w="9525">
            <a:noFill/>
            <a:miter lim="800000"/>
            <a:headEnd/>
            <a:tailEnd/>
          </a:ln>
        </p:spPr>
        <p:txBody>
          <a:bodyPr wrap="none">
            <a:spAutoFit/>
          </a:bodyPr>
          <a:lstStyle/>
          <a:p>
            <a:r>
              <a:rPr lang="en-GB" sz="1200" b="1" dirty="0"/>
              <a:t>RL</a:t>
            </a:r>
            <a:endParaRPr lang="en-US" sz="1200" b="1" dirty="0"/>
          </a:p>
        </p:txBody>
      </p:sp>
      <p:sp>
        <p:nvSpPr>
          <p:cNvPr id="96" name="TextBox 41"/>
          <p:cNvSpPr txBox="1">
            <a:spLocks noChangeArrowheads="1"/>
          </p:cNvSpPr>
          <p:nvPr/>
        </p:nvSpPr>
        <p:spPr bwMode="auto">
          <a:xfrm>
            <a:off x="1979613" y="3548063"/>
            <a:ext cx="382587" cy="261937"/>
          </a:xfrm>
          <a:prstGeom prst="rect">
            <a:avLst/>
          </a:prstGeom>
          <a:noFill/>
          <a:ln w="9525">
            <a:noFill/>
            <a:miter lim="800000"/>
            <a:headEnd/>
            <a:tailEnd/>
          </a:ln>
        </p:spPr>
        <p:txBody>
          <a:bodyPr wrap="none">
            <a:spAutoFit/>
          </a:bodyPr>
          <a:lstStyle/>
          <a:p>
            <a:r>
              <a:rPr lang="en-GB" sz="1100" b="1"/>
              <a:t>RP</a:t>
            </a:r>
            <a:endParaRPr lang="en-US" sz="1100" b="1"/>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7">
                                            <p:bg/>
                                          </p:spTgt>
                                        </p:tgtEl>
                                        <p:attrNameLst>
                                          <p:attrName>style.visibility</p:attrName>
                                        </p:attrNameLst>
                                      </p:cBhvr>
                                      <p:to>
                                        <p:strVal val="visible"/>
                                      </p:to>
                                    </p:set>
                                    <p:animEffect transition="in" filter="diamond(in)">
                                      <p:cBhvr>
                                        <p:cTn id="7" dur="500"/>
                                        <p:tgtEl>
                                          <p:spTgt spid="57">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7">
                                            <p:txEl>
                                              <p:pRg st="0" end="0"/>
                                            </p:txEl>
                                          </p:spTgt>
                                        </p:tgtEl>
                                        <p:attrNameLst>
                                          <p:attrName>style.visibility</p:attrName>
                                        </p:attrNameLst>
                                      </p:cBhvr>
                                      <p:to>
                                        <p:strVal val="visible"/>
                                      </p:to>
                                    </p:set>
                                    <p:animEffect transition="in" filter="diamond(in)">
                                      <p:cBhvr>
                                        <p:cTn id="12" dur="500"/>
                                        <p:tgtEl>
                                          <p:spTgt spid="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7">
                                            <p:txEl>
                                              <p:pRg st="1" end="1"/>
                                            </p:txEl>
                                          </p:spTgt>
                                        </p:tgtEl>
                                        <p:attrNameLst>
                                          <p:attrName>style.visibility</p:attrName>
                                        </p:attrNameLst>
                                      </p:cBhvr>
                                      <p:to>
                                        <p:strVal val="visible"/>
                                      </p:to>
                                    </p:set>
                                    <p:animEffect transition="in" filter="diamond(in)">
                                      <p:cBhvr>
                                        <p:cTn id="17" dur="500"/>
                                        <p:tgtEl>
                                          <p:spTgt spid="5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7">
                                            <p:txEl>
                                              <p:pRg st="2" end="2"/>
                                            </p:txEl>
                                          </p:spTgt>
                                        </p:tgtEl>
                                        <p:attrNameLst>
                                          <p:attrName>style.visibility</p:attrName>
                                        </p:attrNameLst>
                                      </p:cBhvr>
                                      <p:to>
                                        <p:strVal val="visible"/>
                                      </p:to>
                                    </p:set>
                                    <p:animEffect transition="in" filter="diamond(in)">
                                      <p:cBhvr>
                                        <p:cTn id="22" dur="500"/>
                                        <p:tgtEl>
                                          <p:spTgt spid="5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57">
                                            <p:txEl>
                                              <p:pRg st="3" end="3"/>
                                            </p:txEl>
                                          </p:spTgt>
                                        </p:tgtEl>
                                        <p:attrNameLst>
                                          <p:attrName>style.visibility</p:attrName>
                                        </p:attrNameLst>
                                      </p:cBhvr>
                                      <p:to>
                                        <p:strVal val="visible"/>
                                      </p:to>
                                    </p:set>
                                    <p:animEffect transition="in" filter="diamond(in)">
                                      <p:cBhvr>
                                        <p:cTn id="27" dur="500"/>
                                        <p:tgtEl>
                                          <p:spTgt spid="5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57">
                                            <p:txEl>
                                              <p:pRg st="4" end="4"/>
                                            </p:txEl>
                                          </p:spTgt>
                                        </p:tgtEl>
                                        <p:attrNameLst>
                                          <p:attrName>style.visibility</p:attrName>
                                        </p:attrNameLst>
                                      </p:cBhvr>
                                      <p:to>
                                        <p:strVal val="visible"/>
                                      </p:to>
                                    </p:set>
                                    <p:animEffect transition="in" filter="diamond(in)">
                                      <p:cBhvr>
                                        <p:cTn id="32" dur="500"/>
                                        <p:tgtEl>
                                          <p:spTgt spid="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57">
                                            <p:txEl>
                                              <p:pRg st="5" end="5"/>
                                            </p:txEl>
                                          </p:spTgt>
                                        </p:tgtEl>
                                        <p:attrNameLst>
                                          <p:attrName>style.visibility</p:attrName>
                                        </p:attrNameLst>
                                      </p:cBhvr>
                                      <p:to>
                                        <p:strVal val="visible"/>
                                      </p:to>
                                    </p:set>
                                    <p:animEffect transition="in" filter="diamond(in)">
                                      <p:cBhvr>
                                        <p:cTn id="37" dur="500"/>
                                        <p:tgtEl>
                                          <p:spTgt spid="5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57">
                                            <p:txEl>
                                              <p:pRg st="36" end="36"/>
                                            </p:txEl>
                                          </p:spTgt>
                                        </p:tgtEl>
                                        <p:attrNameLst>
                                          <p:attrName>style.visibility</p:attrName>
                                        </p:attrNameLst>
                                      </p:cBhvr>
                                      <p:to>
                                        <p:strVal val="visible"/>
                                      </p:to>
                                    </p:set>
                                    <p:animEffect transition="in" filter="diamond(in)">
                                      <p:cBhvr>
                                        <p:cTn id="42" dur="500"/>
                                        <p:tgtEl>
                                          <p:spTgt spid="57">
                                            <p:txEl>
                                              <p:pRg st="36" end="3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57">
                                            <p:txEl>
                                              <p:pRg st="37" end="37"/>
                                            </p:txEl>
                                          </p:spTgt>
                                        </p:tgtEl>
                                        <p:attrNameLst>
                                          <p:attrName>style.visibility</p:attrName>
                                        </p:attrNameLst>
                                      </p:cBhvr>
                                      <p:to>
                                        <p:strVal val="visible"/>
                                      </p:to>
                                    </p:set>
                                    <p:animEffect transition="in" filter="diamond(in)">
                                      <p:cBhvr>
                                        <p:cTn id="47" dur="500"/>
                                        <p:tgtEl>
                                          <p:spTgt spid="57">
                                            <p:txEl>
                                              <p:pRg st="37" end="3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57">
                                            <p:txEl>
                                              <p:pRg st="38" end="38"/>
                                            </p:txEl>
                                          </p:spTgt>
                                        </p:tgtEl>
                                        <p:attrNameLst>
                                          <p:attrName>style.visibility</p:attrName>
                                        </p:attrNameLst>
                                      </p:cBhvr>
                                      <p:to>
                                        <p:strVal val="visible"/>
                                      </p:to>
                                    </p:set>
                                    <p:animEffect transition="in" filter="diamond(in)">
                                      <p:cBhvr>
                                        <p:cTn id="52" dur="500"/>
                                        <p:tgtEl>
                                          <p:spTgt spid="57">
                                            <p:txEl>
                                              <p:pRg st="38" end="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6858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3200" b="1" dirty="0" smtClean="0">
                <a:solidFill>
                  <a:srgbClr val="CC0000"/>
                </a:solidFill>
              </a:rPr>
              <a:t/>
            </a:r>
            <a:br>
              <a:rPr lang="en-US" sz="3200" b="1" dirty="0" smtClean="0">
                <a:solidFill>
                  <a:srgbClr val="CC0000"/>
                </a:solidFill>
              </a:rPr>
            </a:br>
            <a:r>
              <a:rPr lang="en-US" sz="3200" b="1" dirty="0">
                <a:solidFill>
                  <a:srgbClr val="CC0000"/>
                </a:solidFill>
              </a:rPr>
              <a:t> </a:t>
            </a:r>
            <a:r>
              <a:rPr lang="en-US" sz="3200" b="1" dirty="0" smtClean="0">
                <a:solidFill>
                  <a:srgbClr val="CC0000"/>
                </a:solidFill>
              </a:rPr>
              <a:t>    </a:t>
            </a:r>
            <a:br>
              <a:rPr lang="en-US" sz="3200" b="1" dirty="0" smtClean="0">
                <a:solidFill>
                  <a:srgbClr val="CC0000"/>
                </a:solidFill>
              </a:rPr>
            </a:br>
            <a:r>
              <a:rPr lang="en-US" sz="3200" b="1" dirty="0" smtClean="0">
                <a:solidFill>
                  <a:srgbClr val="CC0000"/>
                </a:solidFill>
              </a:rPr>
              <a:t>	</a:t>
            </a:r>
            <a:br>
              <a:rPr lang="en-US" sz="3200" b="1" dirty="0" smtClean="0">
                <a:solidFill>
                  <a:srgbClr val="CC0000"/>
                </a:solidFill>
              </a:rPr>
            </a:br>
            <a:r>
              <a:rPr lang="en-US" sz="3200" b="1" dirty="0">
                <a:solidFill>
                  <a:srgbClr val="CC0000"/>
                </a:solidFill>
              </a:rPr>
              <a:t>	</a:t>
            </a:r>
            <a:r>
              <a:rPr lang="en-GB" sz="3200" b="1" dirty="0" smtClean="0">
                <a:solidFill>
                  <a:srgbClr val="CC0000"/>
                </a:solidFill>
              </a:rPr>
              <a:t> WHEN WORK AT THE SCENE IS FINISHED </a:t>
            </a:r>
            <a:r>
              <a:rPr lang="en-US" sz="3200" b="1" dirty="0">
                <a:solidFill>
                  <a:srgbClr val="CC0000"/>
                </a:solidFill>
              </a:rPr>
              <a:t/>
            </a:r>
            <a:br>
              <a:rPr lang="en-US" sz="3200" b="1" dirty="0">
                <a:solidFill>
                  <a:srgbClr val="CC0000"/>
                </a:solidFill>
              </a:rPr>
            </a:br>
            <a:r>
              <a:rPr lang="en-US" sz="3200" b="1" dirty="0" smtClean="0">
                <a:solidFill>
                  <a:srgbClr val="CC0000"/>
                </a:solidFill>
              </a:rPr>
              <a:t/>
            </a:r>
            <a:br>
              <a:rPr lang="en-US" sz="3200" b="1" dirty="0" smtClean="0">
                <a:solidFill>
                  <a:srgbClr val="CC0000"/>
                </a:solidFill>
              </a:rPr>
            </a:br>
            <a:r>
              <a:rPr lang="en-US" sz="3200" b="1" dirty="0" smtClean="0">
                <a:solidFill>
                  <a:srgbClr val="CC0000"/>
                </a:solidFill>
              </a:rPr>
              <a:t/>
            </a:r>
            <a:br>
              <a:rPr lang="en-US" sz="3200" b="1" dirty="0" smtClean="0">
                <a:solidFill>
                  <a:srgbClr val="CC0000"/>
                </a:solidFill>
              </a:rPr>
            </a:br>
            <a:endParaRPr lang="en-US" sz="3200" b="1" dirty="0" smtClean="0">
              <a:solidFill>
                <a:srgbClr val="CC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21" name="Rectangle 3"/>
          <p:cNvSpPr>
            <a:spLocks noGrp="1" noChangeArrowheads="1"/>
          </p:cNvSpPr>
          <p:nvPr>
            <p:ph idx="1"/>
          </p:nvPr>
        </p:nvSpPr>
        <p:spPr>
          <a:xfrm>
            <a:off x="381000" y="762000"/>
            <a:ext cx="8763000" cy="5943600"/>
          </a:xfrm>
          <a:solidFill>
            <a:schemeClr val="bg2"/>
          </a:solidFill>
        </p:spPr>
        <p:txBody>
          <a:bodyPr>
            <a:noAutofit/>
          </a:bodyPr>
          <a:lstStyle/>
          <a:p>
            <a:pPr marL="514350" indent="-514350" eaLnBrk="1" hangingPunct="1">
              <a:buFontTx/>
              <a:buNone/>
            </a:pPr>
            <a:r>
              <a:rPr lang="en-GB" sz="1900" b="1" dirty="0" smtClean="0"/>
              <a:t>1.	Complete factual data on the form if not completed at scene.</a:t>
            </a:r>
          </a:p>
          <a:p>
            <a:pPr marL="514350" indent="-514350" eaLnBrk="1" hangingPunct="1">
              <a:buFontTx/>
              <a:buNone/>
            </a:pPr>
            <a:r>
              <a:rPr lang="en-GB" sz="1900" b="1" dirty="0" smtClean="0"/>
              <a:t>2.	Notify relative of dead or injured and owner of vehicle.</a:t>
            </a:r>
          </a:p>
          <a:p>
            <a:pPr marL="514350" indent="-514350" eaLnBrk="1" hangingPunct="1">
              <a:buFontTx/>
              <a:buAutoNum type="arabicPeriod" startAt="3"/>
            </a:pPr>
            <a:r>
              <a:rPr lang="en-GB" sz="1900" b="1" dirty="0" smtClean="0"/>
              <a:t>Prepare and send the F.I.R. via CUG line in the order exemplify below:</a:t>
            </a:r>
          </a:p>
          <a:p>
            <a:pPr marL="514350" indent="-514350" eaLnBrk="1" hangingPunct="1">
              <a:buNone/>
            </a:pPr>
            <a:endParaRPr lang="en-GB" sz="400" b="1" dirty="0" smtClean="0"/>
          </a:p>
          <a:p>
            <a:pPr marL="514350" indent="-514350" eaLnBrk="1" hangingPunct="1">
              <a:buNone/>
            </a:pPr>
            <a:endParaRPr lang="en-GB" sz="400" b="1" dirty="0" smtClean="0"/>
          </a:p>
          <a:p>
            <a:pPr lvl="1">
              <a:buNone/>
            </a:pPr>
            <a:r>
              <a:rPr lang="en-GB" sz="1900" b="1" dirty="0" smtClean="0"/>
              <a:t>	</a:t>
            </a:r>
            <a:r>
              <a:rPr lang="en-US" sz="1900" b="1" dirty="0" smtClean="0"/>
              <a:t>FIR; </a:t>
            </a:r>
            <a:r>
              <a:rPr lang="en-US" sz="1900" b="1" dirty="0" err="1" smtClean="0"/>
              <a:t>Cmd</a:t>
            </a:r>
            <a:r>
              <a:rPr lang="en-US" sz="1900" b="1" dirty="0" smtClean="0"/>
              <a:t>: RS11.12; Date 29/05/13; Time A: 0010hrs;Time B: 0030hrs; Time C: 0040hrs; RT: Ilesa-</a:t>
            </a:r>
            <a:r>
              <a:rPr lang="en-US" sz="1900" b="1" dirty="0" err="1" smtClean="0"/>
              <a:t>Ipetujesa</a:t>
            </a:r>
            <a:r>
              <a:rPr lang="en-US" sz="1900" b="1" dirty="0" smtClean="0"/>
              <a:t>; LTN: </a:t>
            </a:r>
            <a:r>
              <a:rPr lang="en-US" sz="1900" b="1" dirty="0" err="1" smtClean="0"/>
              <a:t>Erinmo</a:t>
            </a:r>
            <a:r>
              <a:rPr lang="en-US" sz="1900" b="1" dirty="0" smtClean="0"/>
              <a:t> </a:t>
            </a:r>
            <a:r>
              <a:rPr lang="en-US" sz="1900" b="1" dirty="0" err="1" smtClean="0"/>
              <a:t>junctn</a:t>
            </a:r>
            <a:r>
              <a:rPr lang="en-US" sz="1900" b="1" dirty="0" smtClean="0"/>
              <a:t> (7km </a:t>
            </a:r>
            <a:r>
              <a:rPr lang="en-US" sz="1900" b="1" dirty="0" err="1" smtClean="0"/>
              <a:t>frm</a:t>
            </a:r>
            <a:r>
              <a:rPr lang="en-US" sz="1900" b="1" dirty="0" smtClean="0"/>
              <a:t> Ilesa); </a:t>
            </a:r>
            <a:r>
              <a:rPr lang="en-US" sz="1900" b="1" dirty="0" err="1" smtClean="0"/>
              <a:t>Veh</a:t>
            </a:r>
            <a:r>
              <a:rPr lang="en-US" sz="1900" b="1" dirty="0" smtClean="0"/>
              <a:t> </a:t>
            </a:r>
            <a:r>
              <a:rPr lang="en-US" sz="1900" b="1" dirty="0" err="1" smtClean="0"/>
              <a:t>invld</a:t>
            </a:r>
            <a:r>
              <a:rPr lang="en-US" sz="1900" b="1" dirty="0" smtClean="0"/>
              <a:t> 2; (1:Green DAF trailer, </a:t>
            </a:r>
            <a:r>
              <a:rPr lang="en-US" sz="1900" b="1" dirty="0" err="1" smtClean="0"/>
              <a:t>reg</a:t>
            </a:r>
            <a:r>
              <a:rPr lang="en-US" sz="1900" b="1" dirty="0" smtClean="0"/>
              <a:t> no XJ255LSD; NDL: nrk16563ab1; NTC: </a:t>
            </a:r>
            <a:r>
              <a:rPr lang="en-US" sz="1900" b="1" dirty="0" err="1" smtClean="0"/>
              <a:t>Comm</a:t>
            </a:r>
            <a:r>
              <a:rPr lang="en-US" sz="1900" b="1" dirty="0" smtClean="0"/>
              <a:t>; </a:t>
            </a:r>
            <a:r>
              <a:rPr lang="en-US" sz="1900" b="1" dirty="0" err="1" smtClean="0"/>
              <a:t>Dri's</a:t>
            </a:r>
            <a:r>
              <a:rPr lang="en-US" sz="1900" b="1" dirty="0" smtClean="0"/>
              <a:t> Nm: Ahmed Yusuf; 2. White Hyundai bus, </a:t>
            </a:r>
            <a:r>
              <a:rPr lang="en-US" sz="1900" b="1" dirty="0" err="1" smtClean="0"/>
              <a:t>reg</a:t>
            </a:r>
            <a:r>
              <a:rPr lang="en-US" sz="1900" b="1" dirty="0" smtClean="0"/>
              <a:t> no XS410GGE; NDL: NA; NTC: BBC Motors; </a:t>
            </a:r>
            <a:r>
              <a:rPr lang="en-US" sz="1900" b="1" dirty="0" err="1" smtClean="0"/>
              <a:t>Dri's</a:t>
            </a:r>
            <a:r>
              <a:rPr lang="en-US" sz="1900" b="1" dirty="0" smtClean="0"/>
              <a:t> Nm: </a:t>
            </a:r>
            <a:r>
              <a:rPr lang="en-US" sz="1900" b="1" dirty="0" err="1" smtClean="0"/>
              <a:t>Tajudeen</a:t>
            </a:r>
            <a:r>
              <a:rPr lang="en-US" sz="1900" b="1" dirty="0" smtClean="0"/>
              <a:t> </a:t>
            </a:r>
            <a:r>
              <a:rPr lang="en-US" sz="1900" b="1" dirty="0" err="1" smtClean="0"/>
              <a:t>Lasisi</a:t>
            </a:r>
            <a:r>
              <a:rPr lang="en-US" sz="1900" b="1" dirty="0" smtClean="0"/>
              <a:t>); Nature: Head on </a:t>
            </a:r>
            <a:r>
              <a:rPr lang="en-US" sz="1900" b="1" dirty="0" err="1" smtClean="0"/>
              <a:t>Collisn</a:t>
            </a:r>
            <a:r>
              <a:rPr lang="en-US" sz="1900" b="1" dirty="0" smtClean="0"/>
              <a:t>; Severity: Fatal; Cause: SLV, LOC; ,</a:t>
            </a:r>
            <a:r>
              <a:rPr lang="en-US" sz="1900" b="1" dirty="0" err="1" smtClean="0"/>
              <a:t>Ppl</a:t>
            </a:r>
            <a:r>
              <a:rPr lang="en-US" sz="1900" b="1" dirty="0" smtClean="0"/>
              <a:t> inv:6(2MA,2FA &amp; 2FC), No inj:3(1MA &amp; 1FA, 1FC) ,No </a:t>
            </a:r>
            <a:r>
              <a:rPr lang="en-US" sz="1900" b="1" dirty="0" err="1" smtClean="0"/>
              <a:t>kil</a:t>
            </a:r>
            <a:r>
              <a:rPr lang="en-US" sz="1900" b="1" dirty="0" smtClean="0"/>
              <a:t> :3(1FA,1MC &amp; 1FC) Victims </a:t>
            </a:r>
            <a:r>
              <a:rPr lang="en-US" sz="1900" b="1" dirty="0" err="1" smtClean="0"/>
              <a:t>Nm:Inj</a:t>
            </a:r>
            <a:r>
              <a:rPr lang="en-US" sz="1900" b="1" dirty="0" smtClean="0"/>
              <a:t>(Ajani </a:t>
            </a:r>
            <a:r>
              <a:rPr lang="en-US" sz="1900" b="1" dirty="0" err="1" smtClean="0"/>
              <a:t>Alabi,Bunmi</a:t>
            </a:r>
            <a:r>
              <a:rPr lang="en-US" sz="1900" b="1" dirty="0" smtClean="0"/>
              <a:t> </a:t>
            </a:r>
            <a:r>
              <a:rPr lang="en-US" sz="1900" b="1" dirty="0" err="1" smtClean="0"/>
              <a:t>Oni,Lola</a:t>
            </a:r>
            <a:r>
              <a:rPr lang="en-US" sz="1900" b="1" dirty="0" smtClean="0"/>
              <a:t> </a:t>
            </a:r>
            <a:r>
              <a:rPr lang="en-US" sz="1900" b="1" dirty="0" err="1" smtClean="0"/>
              <a:t>Ajayi</a:t>
            </a:r>
            <a:r>
              <a:rPr lang="en-US" sz="1900" b="1" dirty="0" smtClean="0"/>
              <a:t>) </a:t>
            </a:r>
            <a:r>
              <a:rPr lang="en-US" sz="1900" b="1" dirty="0" err="1" smtClean="0"/>
              <a:t>Kil</a:t>
            </a:r>
            <a:r>
              <a:rPr lang="en-US" sz="1900" b="1" dirty="0" smtClean="0"/>
              <a:t>(</a:t>
            </a:r>
            <a:r>
              <a:rPr lang="en-US" sz="1900" b="1" dirty="0" err="1" smtClean="0"/>
              <a:t>Iyabo</a:t>
            </a:r>
            <a:r>
              <a:rPr lang="en-US" sz="1900" b="1" dirty="0" smtClean="0"/>
              <a:t> </a:t>
            </a:r>
            <a:r>
              <a:rPr lang="en-US" sz="1900" b="1" dirty="0" err="1" smtClean="0"/>
              <a:t>Olayinka,Segun</a:t>
            </a:r>
            <a:r>
              <a:rPr lang="en-US" sz="1900" b="1" dirty="0" smtClean="0"/>
              <a:t> </a:t>
            </a:r>
            <a:r>
              <a:rPr lang="en-US" sz="1900" b="1" dirty="0" err="1" smtClean="0"/>
              <a:t>Oyinloye</a:t>
            </a:r>
            <a:r>
              <a:rPr lang="en-US" sz="1900" b="1" dirty="0" smtClean="0"/>
              <a:t> &amp; </a:t>
            </a:r>
            <a:r>
              <a:rPr lang="en-US" sz="1900" b="1" dirty="0" err="1" smtClean="0"/>
              <a:t>Taiye</a:t>
            </a:r>
            <a:r>
              <a:rPr lang="en-US" sz="1900" b="1" dirty="0" smtClean="0"/>
              <a:t> </a:t>
            </a:r>
            <a:r>
              <a:rPr lang="en-US" sz="1900" b="1" dirty="0" err="1" smtClean="0"/>
              <a:t>Ojo</a:t>
            </a:r>
            <a:r>
              <a:rPr lang="en-US" sz="1900" b="1" dirty="0" smtClean="0"/>
              <a:t>),  </a:t>
            </a:r>
            <a:r>
              <a:rPr lang="en-US" sz="1900" b="1" dirty="0" err="1" smtClean="0"/>
              <a:t>Actn</a:t>
            </a:r>
            <a:r>
              <a:rPr lang="en-US" sz="1900" b="1" dirty="0" smtClean="0"/>
              <a:t> taken: Victims taken 2 Wesley Guild Hospital, Ilesa; Items </a:t>
            </a:r>
            <a:r>
              <a:rPr lang="en-US" sz="1900" b="1" dirty="0" err="1" smtClean="0"/>
              <a:t>recovrd</a:t>
            </a:r>
            <a:r>
              <a:rPr lang="en-US" sz="1900" b="1" dirty="0" smtClean="0"/>
              <a:t>: Nil;</a:t>
            </a:r>
          </a:p>
          <a:p>
            <a:pPr lvl="1">
              <a:buNone/>
            </a:pPr>
            <a:endParaRPr lang="en-GB" sz="400" b="1" dirty="0" smtClean="0"/>
          </a:p>
          <a:p>
            <a:pPr marL="514350" indent="-514350" eaLnBrk="1" hangingPunct="1">
              <a:buFontTx/>
              <a:buNone/>
            </a:pPr>
            <a:r>
              <a:rPr lang="en-GB" sz="1900" b="1" dirty="0" smtClean="0"/>
              <a:t>4.	Record the basic data on the RTC data register  and update the computer database</a:t>
            </a:r>
          </a:p>
          <a:p>
            <a:pPr marL="514350" indent="-514350" eaLnBrk="1" hangingPunct="1">
              <a:buFontTx/>
              <a:buNone/>
            </a:pPr>
            <a:r>
              <a:rPr lang="en-GB" sz="1900" b="1" dirty="0" smtClean="0"/>
              <a:t>5.	</a:t>
            </a:r>
            <a:r>
              <a:rPr lang="en-GB" sz="1900" b="1" dirty="0" smtClean="0">
                <a:hlinkClick r:id="rId4" action="ppaction://hlinkpres?slideindex=1&amp;slidetitle="/>
              </a:rPr>
              <a:t>Analyse and reconstruct the crash </a:t>
            </a:r>
            <a:r>
              <a:rPr lang="en-GB" sz="1900" b="1" dirty="0" smtClean="0"/>
              <a:t>on paper using physics.</a:t>
            </a:r>
          </a:p>
          <a:p>
            <a:pPr marL="514350" indent="-514350" eaLnBrk="1" hangingPunct="1">
              <a:buFontTx/>
              <a:buNone/>
            </a:pPr>
            <a:r>
              <a:rPr lang="en-GB" sz="1900" b="1" dirty="0" smtClean="0"/>
              <a:t>5.	Prepare the After-Collision Situation Map</a:t>
            </a:r>
          </a:p>
          <a:p>
            <a:pPr marL="514350" indent="-514350" eaLnBrk="1" hangingPunct="1">
              <a:buFontTx/>
              <a:buNone/>
            </a:pPr>
            <a:r>
              <a:rPr lang="en-GB" sz="1900" b="1" dirty="0" smtClean="0"/>
              <a:t>6.	Complete </a:t>
            </a:r>
            <a:r>
              <a:rPr lang="en-GB" sz="1900" b="1" dirty="0" smtClean="0">
                <a:hlinkClick r:id="rId5" action="ppaction://hlinkpres?slideindex=1&amp;slidetitle="/>
              </a:rPr>
              <a:t>report.</a:t>
            </a:r>
            <a:endParaRPr lang="en-GB" sz="1900" b="1" dirty="0" smtClean="0"/>
          </a:p>
          <a:p>
            <a:pPr marL="514350" indent="-514350" eaLnBrk="1" hangingPunct="1">
              <a:buFontTx/>
              <a:buNone/>
            </a:pPr>
            <a:r>
              <a:rPr lang="en-GB" sz="1900" b="1" dirty="0" smtClean="0"/>
              <a:t>7.	Present case summary to prosecutor.</a:t>
            </a:r>
          </a:p>
          <a:p>
            <a:pPr marL="514350" indent="-514350" eaLnBrk="1" hangingPunct="1">
              <a:buFontTx/>
              <a:buAutoNum type="arabicPeriod"/>
            </a:pPr>
            <a:endParaRPr lang="en-GB" sz="1900" b="1" dirty="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wipe(down)">
                                      <p:cBhvr>
                                        <p:cTn id="7" dur="500"/>
                                        <p:tgtEl>
                                          <p:spTgt spid="2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wipe(down)">
                                      <p:cBhvr>
                                        <p:cTn id="17" dur="500"/>
                                        <p:tgtEl>
                                          <p:spTgt spid="2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xEl>
                                              <p:pRg st="2" end="2"/>
                                            </p:txEl>
                                          </p:spTgt>
                                        </p:tgtEl>
                                        <p:attrNameLst>
                                          <p:attrName>style.visibility</p:attrName>
                                        </p:attrNameLst>
                                      </p:cBhvr>
                                      <p:to>
                                        <p:strVal val="visible"/>
                                      </p:to>
                                    </p:set>
                                    <p:animEffect transition="in" filter="wipe(down)">
                                      <p:cBhvr>
                                        <p:cTn id="22" dur="500"/>
                                        <p:tgtEl>
                                          <p:spTgt spid="2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animEffect transition="in" filter="wipe(down)">
                                      <p:cBhvr>
                                        <p:cTn id="27" dur="500"/>
                                        <p:tgtEl>
                                          <p:spTgt spid="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xEl>
                                              <p:pRg st="7" end="7"/>
                                            </p:txEl>
                                          </p:spTgt>
                                        </p:tgtEl>
                                        <p:attrNameLst>
                                          <p:attrName>style.visibility</p:attrName>
                                        </p:attrNameLst>
                                      </p:cBhvr>
                                      <p:to>
                                        <p:strVal val="visible"/>
                                      </p:to>
                                    </p:set>
                                    <p:animEffect transition="in" filter="wipe(down)">
                                      <p:cBhvr>
                                        <p:cTn id="32" dur="500"/>
                                        <p:tgtEl>
                                          <p:spTgt spid="2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xEl>
                                              <p:pRg st="8" end="8"/>
                                            </p:txEl>
                                          </p:spTgt>
                                        </p:tgtEl>
                                        <p:attrNameLst>
                                          <p:attrName>style.visibility</p:attrName>
                                        </p:attrNameLst>
                                      </p:cBhvr>
                                      <p:to>
                                        <p:strVal val="visible"/>
                                      </p:to>
                                    </p:set>
                                    <p:animEffect transition="in" filter="wipe(down)">
                                      <p:cBhvr>
                                        <p:cTn id="37" dur="500"/>
                                        <p:tgtEl>
                                          <p:spTgt spid="21">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xEl>
                                              <p:pRg st="9" end="9"/>
                                            </p:txEl>
                                          </p:spTgt>
                                        </p:tgtEl>
                                        <p:attrNameLst>
                                          <p:attrName>style.visibility</p:attrName>
                                        </p:attrNameLst>
                                      </p:cBhvr>
                                      <p:to>
                                        <p:strVal val="visible"/>
                                      </p:to>
                                    </p:set>
                                    <p:animEffect transition="in" filter="wipe(down)">
                                      <p:cBhvr>
                                        <p:cTn id="42" dur="500"/>
                                        <p:tgtEl>
                                          <p:spTgt spid="2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1">
                                            <p:txEl>
                                              <p:pRg st="10" end="10"/>
                                            </p:txEl>
                                          </p:spTgt>
                                        </p:tgtEl>
                                        <p:attrNameLst>
                                          <p:attrName>style.visibility</p:attrName>
                                        </p:attrNameLst>
                                      </p:cBhvr>
                                      <p:to>
                                        <p:strVal val="visible"/>
                                      </p:to>
                                    </p:set>
                                    <p:animEffect transition="in" filter="wipe(down)">
                                      <p:cBhvr>
                                        <p:cTn id="47" dur="500"/>
                                        <p:tgtEl>
                                          <p:spTgt spid="21">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xEl>
                                              <p:pRg st="11" end="11"/>
                                            </p:txEl>
                                          </p:spTgt>
                                        </p:tgtEl>
                                        <p:attrNameLst>
                                          <p:attrName>style.visibility</p:attrName>
                                        </p:attrNameLst>
                                      </p:cBhvr>
                                      <p:to>
                                        <p:strVal val="visible"/>
                                      </p:to>
                                    </p:set>
                                    <p:animEffect transition="in" filter="wipe(down)">
                                      <p:cBhvr>
                                        <p:cTn id="52" dur="500"/>
                                        <p:tgtEl>
                                          <p:spTgt spid="2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564713"/>
            <a:ext cx="9144000" cy="6217087"/>
          </a:xfrm>
          <a:prstGeom prst="rect">
            <a:avLst/>
          </a:prstGeom>
          <a:noFill/>
          <a:ln w="9525">
            <a:noFill/>
            <a:miter lim="800000"/>
            <a:headEnd/>
            <a:tailEnd/>
          </a:ln>
        </p:spPr>
        <p:txBody>
          <a:bodyPr anchor="ctr">
            <a:spAutoFit/>
          </a:bodyPr>
          <a:lstStyle/>
          <a:p>
            <a:pPr>
              <a:tabLst>
                <a:tab pos="457200" algn="l"/>
                <a:tab pos="914400" algn="l"/>
              </a:tabLst>
            </a:pPr>
            <a:r>
              <a:rPr lang="en-US" b="1" dirty="0">
                <a:latin typeface="Comic Sans MS" pitchFamily="66" charset="0"/>
                <a:cs typeface="Times New Roman" pitchFamily="18" charset="0"/>
              </a:rPr>
              <a:t>PROTECTION OF THE ACCIDENT SCENE</a:t>
            </a:r>
          </a:p>
          <a:p>
            <a:pPr>
              <a:tabLst>
                <a:tab pos="457200" algn="l"/>
                <a:tab pos="914400" algn="l"/>
              </a:tabLst>
            </a:pPr>
            <a:endParaRPr lang="en-US" b="1" dirty="0">
              <a:latin typeface="Comic Sans MS" pitchFamily="66" charset="0"/>
            </a:endParaRPr>
          </a:p>
          <a:p>
            <a:pPr lvl="1" eaLnBrk="0" hangingPunct="0">
              <a:buFont typeface="Wingdings" pitchFamily="2" charset="2"/>
              <a:buChar char="q"/>
              <a:tabLst>
                <a:tab pos="457200" algn="l"/>
                <a:tab pos="914400" algn="l"/>
              </a:tabLst>
            </a:pPr>
            <a:r>
              <a:rPr lang="en-GB" b="1" dirty="0">
                <a:latin typeface="Comic Sans MS" pitchFamily="66" charset="0"/>
                <a:cs typeface="Times New Roman" pitchFamily="18" charset="0"/>
              </a:rPr>
              <a:t>Park the patrol vehicle in the ‘fend off' position to provide protection to team </a:t>
            </a:r>
            <a:r>
              <a:rPr lang="en-US" b="1" dirty="0">
                <a:latin typeface="Comic Sans MS" pitchFamily="66" charset="0"/>
                <a:cs typeface="Times New Roman" pitchFamily="18" charset="0"/>
              </a:rPr>
              <a:t>members and casualties.</a:t>
            </a:r>
            <a:r>
              <a:rPr lang="en-GB" b="1" dirty="0">
                <a:latin typeface="Comic Sans MS" pitchFamily="66" charset="0"/>
                <a:cs typeface="Times New Roman" pitchFamily="18" charset="0"/>
              </a:rPr>
              <a:t> </a:t>
            </a:r>
          </a:p>
          <a:p>
            <a:pPr lvl="1" eaLnBrk="0" hangingPunct="0">
              <a:tabLst>
                <a:tab pos="457200" algn="l"/>
                <a:tab pos="914400" algn="l"/>
              </a:tabLst>
            </a:pPr>
            <a:endParaRPr lang="en-US"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Display reflective warning signs 200m before and after the scene.</a:t>
            </a:r>
          </a:p>
          <a:p>
            <a:pPr lvl="1" eaLnBrk="0" hangingPunct="0">
              <a:tabLst>
                <a:tab pos="457200" algn="l"/>
                <a:tab pos="914400" algn="l"/>
              </a:tabLst>
            </a:pPr>
            <a:endParaRPr lang="en-US"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Divert traffic away from the accident scene.</a:t>
            </a:r>
          </a:p>
          <a:p>
            <a:pPr lvl="1" eaLnBrk="0" hangingPunct="0">
              <a:tabLst>
                <a:tab pos="457200" algn="l"/>
                <a:tab pos="914400" algn="l"/>
              </a:tabLst>
            </a:pPr>
            <a:endParaRPr lang="en-US"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Mark off the scene with cones, strips and flares (not advisable if gasoline is leaking).</a:t>
            </a:r>
          </a:p>
          <a:p>
            <a:pPr lvl="1" eaLnBrk="0" hangingPunct="0">
              <a:tabLst>
                <a:tab pos="457200" algn="l"/>
                <a:tab pos="914400" algn="l"/>
              </a:tabLst>
            </a:pPr>
            <a:endParaRPr lang="en-US" sz="1050"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Situation fire extinguisher and fire hose.</a:t>
            </a:r>
          </a:p>
          <a:p>
            <a:pPr lvl="1" eaLnBrk="0" hangingPunct="0">
              <a:tabLst>
                <a:tab pos="457200" algn="l"/>
                <a:tab pos="914400" algn="l"/>
              </a:tabLst>
            </a:pPr>
            <a:endParaRPr lang="en-US" sz="1050"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Place absorbing power on oil and gasoline pool.</a:t>
            </a:r>
          </a:p>
          <a:p>
            <a:pPr lvl="1" eaLnBrk="0" hangingPunct="0">
              <a:buFont typeface="Wingdings" pitchFamily="2" charset="2"/>
              <a:buChar char="q"/>
              <a:tabLst>
                <a:tab pos="457200" algn="l"/>
                <a:tab pos="914400" algn="l"/>
              </a:tabLst>
            </a:pPr>
            <a:endParaRPr lang="en-US" sz="1050"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Stabilize the vehicle by placing wooden blocks, wedges, cribs, spare wheel etc under the vehicle. </a:t>
            </a:r>
          </a:p>
          <a:p>
            <a:pPr lvl="1" eaLnBrk="0" hangingPunct="0">
              <a:tabLst>
                <a:tab pos="457200" algn="l"/>
                <a:tab pos="914400" algn="l"/>
              </a:tabLst>
            </a:pPr>
            <a:endParaRPr lang="en-US" sz="1050"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Disconnect the battery.</a:t>
            </a:r>
          </a:p>
          <a:p>
            <a:pPr lvl="1" eaLnBrk="0" hangingPunct="0">
              <a:tabLst>
                <a:tab pos="457200" algn="l"/>
                <a:tab pos="914400" algn="l"/>
              </a:tabLst>
            </a:pPr>
            <a:endParaRPr lang="en-US" sz="1100"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Put vehicle in park and hand brake.</a:t>
            </a:r>
          </a:p>
          <a:p>
            <a:pPr lvl="1" eaLnBrk="0" hangingPunct="0">
              <a:tabLst>
                <a:tab pos="457200" algn="l"/>
                <a:tab pos="914400" algn="l"/>
              </a:tabLst>
            </a:pPr>
            <a:endParaRPr lang="en-US" sz="1200" b="1" dirty="0">
              <a:latin typeface="Comic Sans MS" pitchFamily="66" charset="0"/>
            </a:endParaRPr>
          </a:p>
          <a:p>
            <a:pPr lvl="1" eaLnBrk="0" hangingPunct="0">
              <a:buFont typeface="Wingdings" pitchFamily="2" charset="2"/>
              <a:buChar char="q"/>
              <a:tabLst>
                <a:tab pos="457200" algn="l"/>
                <a:tab pos="914400" algn="l"/>
              </a:tabLst>
            </a:pPr>
            <a:r>
              <a:rPr lang="en-US" b="1" dirty="0">
                <a:latin typeface="Comic Sans MS" pitchFamily="66" charset="0"/>
                <a:cs typeface="Times New Roman" pitchFamily="18" charset="0"/>
              </a:rPr>
              <a:t>Switch off ignition.</a:t>
            </a:r>
            <a:endParaRPr lang="en-US" b="1" dirty="0">
              <a:latin typeface="Comic Sans MS" pitchFamily="66" charset="0"/>
            </a:endParaRPr>
          </a:p>
        </p:txBody>
      </p:sp>
      <p:sp>
        <p:nvSpPr>
          <p:cNvPr id="3" name="TextBox 2"/>
          <p:cNvSpPr txBox="1"/>
          <p:nvPr/>
        </p:nvSpPr>
        <p:spPr>
          <a:xfrm>
            <a:off x="3921949" y="76200"/>
            <a:ext cx="1031051" cy="369332"/>
          </a:xfrm>
          <a:prstGeom prst="rect">
            <a:avLst/>
          </a:prstGeom>
          <a:solidFill>
            <a:schemeClr val="bg2">
              <a:lumMod val="75000"/>
            </a:schemeClr>
          </a:solidFill>
        </p:spPr>
        <p:txBody>
          <a:bodyPr wrap="none" rtlCol="0">
            <a:spAutoFit/>
          </a:bodyPr>
          <a:lstStyle/>
          <a:p>
            <a:r>
              <a:rPr lang="en-US" b="1" dirty="0" smtClean="0"/>
              <a:t>ANNX 1</a:t>
            </a:r>
            <a:endParaRPr lang="en-US" b="1" dirty="0"/>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914400"/>
            <a:ext cx="8991600" cy="5863144"/>
          </a:xfrm>
          <a:prstGeom prst="rect">
            <a:avLst/>
          </a:prstGeom>
          <a:noFill/>
        </p:spPr>
        <p:txBody>
          <a:bodyPr wrap="square" rtlCol="0">
            <a:spAutoFit/>
          </a:bodyPr>
          <a:lstStyle/>
          <a:p>
            <a:r>
              <a:rPr lang="en-US" sz="1500" b="1" dirty="0" smtClean="0">
                <a:solidFill>
                  <a:srgbClr val="FF0000"/>
                </a:solidFill>
                <a:latin typeface="Comic Sans MS" pitchFamily="66" charset="0"/>
              </a:rPr>
              <a:t>SCRATCHES</a:t>
            </a:r>
            <a:r>
              <a:rPr lang="en-US" sz="1500" b="1" dirty="0" smtClean="0">
                <a:latin typeface="Comic Sans MS" pitchFamily="66" charset="0"/>
              </a:rPr>
              <a:t>- </a:t>
            </a:r>
            <a:r>
              <a:rPr lang="en-US" sz="1500" b="1" dirty="0">
                <a:latin typeface="Comic Sans MS" pitchFamily="66" charset="0"/>
              </a:rPr>
              <a:t>are the thin, light and irregular scars made on road pavement by sliding metal part(s) of vehicles without great pressure.</a:t>
            </a:r>
          </a:p>
          <a:p>
            <a:pPr lvl="1">
              <a:buFont typeface="Wingdings" pitchFamily="2" charset="2"/>
              <a:buChar char="q"/>
            </a:pPr>
            <a:r>
              <a:rPr lang="en-US" sz="1500" b="1" dirty="0">
                <a:latin typeface="Comic Sans MS" pitchFamily="66" charset="0"/>
              </a:rPr>
              <a:t>Scratches are most useful to show where a vehicle turned over on the roadway and the path it followed after the collision</a:t>
            </a:r>
            <a:r>
              <a:rPr lang="en-US" sz="1500" b="1" dirty="0" smtClean="0">
                <a:latin typeface="Comic Sans MS" pitchFamily="66" charset="0"/>
              </a:rPr>
              <a:t>.</a:t>
            </a:r>
          </a:p>
          <a:p>
            <a:endParaRPr lang="en-US" sz="1500" b="1" dirty="0">
              <a:latin typeface="Comic Sans MS" pitchFamily="66" charset="0"/>
            </a:endParaRPr>
          </a:p>
          <a:p>
            <a:r>
              <a:rPr lang="en-US" sz="1500" b="1" dirty="0" smtClean="0">
                <a:solidFill>
                  <a:srgbClr val="FF0000"/>
                </a:solidFill>
                <a:latin typeface="Comic Sans MS" pitchFamily="66" charset="0"/>
              </a:rPr>
              <a:t>SCRAPES</a:t>
            </a:r>
            <a:r>
              <a:rPr lang="en-US" sz="1500" b="1" dirty="0" smtClean="0">
                <a:latin typeface="Comic Sans MS" pitchFamily="66" charset="0"/>
              </a:rPr>
              <a:t> </a:t>
            </a:r>
            <a:r>
              <a:rPr lang="en-US" sz="1500" b="1" dirty="0">
                <a:latin typeface="Comic Sans MS" pitchFamily="66" charset="0"/>
              </a:rPr>
              <a:t>are the broad and light scars made on road pavement by sliding metal part(s) of vehicles without great pressure.</a:t>
            </a:r>
          </a:p>
          <a:p>
            <a:pPr lvl="1">
              <a:buFont typeface="Wingdings" pitchFamily="2" charset="2"/>
              <a:buChar char="q"/>
            </a:pPr>
            <a:r>
              <a:rPr lang="en-US" sz="1500" b="1" dirty="0">
                <a:latin typeface="Comic Sans MS" pitchFamily="66" charset="0"/>
              </a:rPr>
              <a:t>Scrapes often help in locating the area of maximum </a:t>
            </a:r>
            <a:r>
              <a:rPr lang="en-US" sz="1500" b="1" dirty="0" smtClean="0">
                <a:latin typeface="Comic Sans MS" pitchFamily="66" charset="0"/>
              </a:rPr>
              <a:t>engagement</a:t>
            </a:r>
          </a:p>
          <a:p>
            <a:endParaRPr lang="en-US" sz="1500" b="1" dirty="0">
              <a:latin typeface="Comic Sans MS" pitchFamily="66" charset="0"/>
            </a:endParaRPr>
          </a:p>
          <a:p>
            <a:r>
              <a:rPr lang="en-US" sz="1500" b="1" dirty="0" smtClean="0">
                <a:solidFill>
                  <a:srgbClr val="FF0000"/>
                </a:solidFill>
                <a:latin typeface="Comic Sans MS" pitchFamily="66" charset="0"/>
              </a:rPr>
              <a:t>CHIPS </a:t>
            </a:r>
            <a:r>
              <a:rPr lang="en-US" sz="1500" b="1" dirty="0">
                <a:latin typeface="Comic Sans MS" pitchFamily="66" charset="0"/>
              </a:rPr>
              <a:t>are small deep scars where pavement materials have been dug out by strong metal parts such as frames, transmission housing, and control arms which have been forced down on the road.</a:t>
            </a:r>
          </a:p>
          <a:p>
            <a:pPr lvl="1">
              <a:buFont typeface="Wingdings" pitchFamily="2" charset="2"/>
              <a:buChar char="q"/>
            </a:pPr>
            <a:r>
              <a:rPr lang="en-US" sz="1500" b="1" dirty="0">
                <a:latin typeface="Comic Sans MS" pitchFamily="66" charset="0"/>
              </a:rPr>
              <a:t>Chips are nearly always made during maximum engagement and mark a spot on the road where the corresponding part of the vehicle was when maximum engagement occurred</a:t>
            </a:r>
            <a:r>
              <a:rPr lang="en-US" sz="1500" b="1" dirty="0" smtClean="0">
                <a:latin typeface="Comic Sans MS" pitchFamily="66" charset="0"/>
              </a:rPr>
              <a:t>.</a:t>
            </a:r>
          </a:p>
          <a:p>
            <a:endParaRPr lang="en-US" sz="1500" b="1" dirty="0">
              <a:latin typeface="Comic Sans MS" pitchFamily="66" charset="0"/>
            </a:endParaRPr>
          </a:p>
          <a:p>
            <a:r>
              <a:rPr lang="en-US" sz="1500" b="1" dirty="0" smtClean="0">
                <a:solidFill>
                  <a:srgbClr val="FF0000"/>
                </a:solidFill>
                <a:latin typeface="Comic Sans MS" pitchFamily="66" charset="0"/>
              </a:rPr>
              <a:t>CHOPS</a:t>
            </a:r>
            <a:r>
              <a:rPr lang="en-US" sz="1500" b="1" dirty="0" smtClean="0">
                <a:latin typeface="Comic Sans MS" pitchFamily="66" charset="0"/>
              </a:rPr>
              <a:t> </a:t>
            </a:r>
            <a:r>
              <a:rPr lang="en-US" sz="1500" b="1" dirty="0">
                <a:latin typeface="Comic Sans MS" pitchFamily="66" charset="0"/>
              </a:rPr>
              <a:t>are broad, shallow scars where pavement materials have been dug out by strong metal parts such as frames, transmission housing, and control arms which have been forced down on the road.</a:t>
            </a:r>
          </a:p>
          <a:p>
            <a:pPr lvl="1">
              <a:buFont typeface="Wingdings" pitchFamily="2" charset="2"/>
              <a:buChar char="q"/>
            </a:pPr>
            <a:r>
              <a:rPr lang="en-US" sz="1500" b="1" dirty="0">
                <a:latin typeface="Comic Sans MS" pitchFamily="66" charset="0"/>
              </a:rPr>
              <a:t>Chops are made by vehicle frames and sometimes wheel rims during maximum engagement</a:t>
            </a:r>
            <a:r>
              <a:rPr lang="en-US" sz="1500" b="1" dirty="0" smtClean="0">
                <a:latin typeface="Comic Sans MS" pitchFamily="66" charset="0"/>
              </a:rPr>
              <a:t>.</a:t>
            </a:r>
          </a:p>
          <a:p>
            <a:endParaRPr lang="en-US" sz="1500" b="1" dirty="0">
              <a:latin typeface="Comic Sans MS" pitchFamily="66" charset="0"/>
            </a:endParaRPr>
          </a:p>
          <a:p>
            <a:r>
              <a:rPr lang="en-US" sz="1500" b="1" dirty="0" smtClean="0">
                <a:solidFill>
                  <a:srgbClr val="FF0000"/>
                </a:solidFill>
                <a:latin typeface="Comic Sans MS" pitchFamily="66" charset="0"/>
              </a:rPr>
              <a:t>GROOVES</a:t>
            </a:r>
            <a:r>
              <a:rPr lang="en-US" sz="1500" b="1" dirty="0" smtClean="0">
                <a:latin typeface="Comic Sans MS" pitchFamily="66" charset="0"/>
              </a:rPr>
              <a:t> </a:t>
            </a:r>
            <a:r>
              <a:rPr lang="en-US" sz="1500" b="1" dirty="0">
                <a:latin typeface="Comic Sans MS" pitchFamily="66" charset="0"/>
              </a:rPr>
              <a:t>are long narrow scars where pavement materials have been dug out by strong metal parts such as projecting nuts, or stud and sometimes by the drive shaft or some other parts dragging on the road</a:t>
            </a:r>
            <a:r>
              <a:rPr lang="en-US" sz="1500" b="1" dirty="0" smtClean="0">
                <a:latin typeface="Comic Sans MS" pitchFamily="66" charset="0"/>
              </a:rPr>
              <a:t>.</a:t>
            </a:r>
          </a:p>
          <a:p>
            <a:pPr lvl="1">
              <a:buFont typeface="Wingdings" pitchFamily="2" charset="2"/>
              <a:buChar char="q"/>
            </a:pPr>
            <a:r>
              <a:rPr lang="en-US" sz="1500" b="1" dirty="0" smtClean="0">
                <a:latin typeface="Comic Sans MS" pitchFamily="66" charset="0"/>
              </a:rPr>
              <a:t>Grooves show the pathway the vehicle followed after collision.</a:t>
            </a:r>
            <a:endParaRPr lang="en-US" sz="1500" b="1" dirty="0">
              <a:latin typeface="Comic Sans MS" pitchFamily="66" charset="0"/>
            </a:endParaRPr>
          </a:p>
        </p:txBody>
      </p:sp>
      <p:sp>
        <p:nvSpPr>
          <p:cNvPr id="3" name="TextBox 2"/>
          <p:cNvSpPr txBox="1"/>
          <p:nvPr/>
        </p:nvSpPr>
        <p:spPr>
          <a:xfrm>
            <a:off x="3921949" y="87868"/>
            <a:ext cx="978153" cy="369332"/>
          </a:xfrm>
          <a:prstGeom prst="rect">
            <a:avLst/>
          </a:prstGeom>
          <a:solidFill>
            <a:schemeClr val="bg2">
              <a:lumMod val="75000"/>
            </a:schemeClr>
          </a:solidFill>
        </p:spPr>
        <p:txBody>
          <a:bodyPr wrap="none" rtlCol="0">
            <a:spAutoFit/>
          </a:bodyPr>
          <a:lstStyle/>
          <a:p>
            <a:r>
              <a:rPr lang="en-US" b="1" dirty="0" smtClean="0"/>
              <a:t>ANNX  2</a:t>
            </a:r>
            <a:endParaRPr lang="en-US" b="1" dirty="0"/>
          </a:p>
        </p:txBody>
      </p:sp>
      <p:sp>
        <p:nvSpPr>
          <p:cNvPr id="5" name="TextBox 4"/>
          <p:cNvSpPr txBox="1"/>
          <p:nvPr/>
        </p:nvSpPr>
        <p:spPr>
          <a:xfrm>
            <a:off x="76200" y="514290"/>
            <a:ext cx="5161991" cy="400110"/>
          </a:xfrm>
          <a:prstGeom prst="rect">
            <a:avLst/>
          </a:prstGeom>
          <a:noFill/>
        </p:spPr>
        <p:txBody>
          <a:bodyPr wrap="none" rtlCol="0">
            <a:spAutoFit/>
          </a:bodyPr>
          <a:lstStyle/>
          <a:p>
            <a:r>
              <a:rPr lang="en-US" sz="2000" b="1" i="1" u="sng" dirty="0" smtClean="0">
                <a:latin typeface="Comic Sans MS" pitchFamily="66" charset="0"/>
              </a:rPr>
              <a:t>TYPES OF COLLISION’S ROAD SCARS</a:t>
            </a:r>
            <a:endParaRPr lang="en-US" sz="2000" b="1" i="1" u="sng" dirty="0">
              <a:latin typeface="Comic Sans MS" pitchFamily="66" charset="0"/>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1905000"/>
          <a:ext cx="8610600" cy="4328922"/>
        </p:xfrm>
        <a:graphic>
          <a:graphicData uri="http://schemas.openxmlformats.org/drawingml/2006/table">
            <a:tbl>
              <a:tblPr/>
              <a:tblGrid>
                <a:gridCol w="4343400"/>
                <a:gridCol w="4267200"/>
              </a:tblGrid>
              <a:tr h="0">
                <a:tc gridSpan="2">
                  <a:txBody>
                    <a:bodyPr/>
                    <a:lstStyle/>
                    <a:p>
                      <a:pPr marL="0" marR="0" algn="ctr">
                        <a:lnSpc>
                          <a:spcPct val="115000"/>
                        </a:lnSpc>
                        <a:spcBef>
                          <a:spcPts val="0"/>
                        </a:spcBef>
                        <a:spcAft>
                          <a:spcPts val="0"/>
                        </a:spcAft>
                      </a:pPr>
                      <a:r>
                        <a:rPr lang="en-US" sz="1900" b="1" dirty="0" smtClean="0">
                          <a:solidFill>
                            <a:srgbClr val="FF0000"/>
                          </a:solidFill>
                          <a:latin typeface="Comic Sans MS" pitchFamily="66" charset="0"/>
                          <a:ea typeface="Calibri"/>
                          <a:cs typeface="Times New Roman"/>
                        </a:rPr>
                        <a:t>CHARACTERISTICS OF SKID MARKS</a:t>
                      </a:r>
                      <a:endParaRPr lang="en-US" sz="1900" b="1" dirty="0">
                        <a:solidFill>
                          <a:srgbClr val="FF0000"/>
                        </a:solidFill>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WHEEL MOTION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SLIDE, NO ROLL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OPERATION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BRAKING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NUMBER </a:t>
                      </a:r>
                      <a:r>
                        <a:rPr lang="en-US" sz="1900" b="1" dirty="0" smtClean="0">
                          <a:latin typeface="Comic Sans MS" pitchFamily="66" charset="0"/>
                          <a:ea typeface="Calibri"/>
                          <a:cs typeface="Times New Roman"/>
                        </a:rPr>
                        <a:t>FROM</a:t>
                      </a:r>
                      <a:r>
                        <a:rPr lang="en-US" sz="1900" b="1" baseline="0" dirty="0" smtClean="0">
                          <a:latin typeface="Comic Sans MS" pitchFamily="66" charset="0"/>
                          <a:ea typeface="Calibri"/>
                          <a:cs typeface="Times New Roman"/>
                        </a:rPr>
                        <a:t> </a:t>
                      </a:r>
                      <a:r>
                        <a:rPr lang="en-US" sz="1900" b="1" dirty="0" smtClean="0">
                          <a:latin typeface="Comic Sans MS" pitchFamily="66" charset="0"/>
                          <a:ea typeface="Calibri"/>
                          <a:cs typeface="Times New Roman"/>
                        </a:rPr>
                        <a:t>4-TIRED </a:t>
                      </a:r>
                      <a:r>
                        <a:rPr lang="en-US" sz="1900" b="1" dirty="0">
                          <a:latin typeface="Comic Sans MS" pitchFamily="66" charset="0"/>
                          <a:ea typeface="Calibri"/>
                          <a:cs typeface="Times New Roman"/>
                        </a:rPr>
                        <a:t>VEHICLE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MOSTLY </a:t>
                      </a:r>
                      <a:r>
                        <a:rPr lang="en-US" sz="1900" b="1" dirty="0" smtClean="0">
                          <a:latin typeface="Comic Sans MS" pitchFamily="66" charset="0"/>
                          <a:ea typeface="Calibri"/>
                          <a:cs typeface="Times New Roman"/>
                        </a:rPr>
                        <a:t>4.</a:t>
                      </a:r>
                      <a:r>
                        <a:rPr lang="en-US" sz="1900" b="1" baseline="0" dirty="0" smtClean="0">
                          <a:latin typeface="Comic Sans MS" pitchFamily="66" charset="0"/>
                          <a:ea typeface="Calibri"/>
                          <a:cs typeface="Times New Roman"/>
                        </a:rPr>
                        <a:t> </a:t>
                      </a:r>
                      <a:r>
                        <a:rPr lang="en-US" sz="1900" b="1" dirty="0" smtClean="0">
                          <a:latin typeface="Comic Sans MS" pitchFamily="66" charset="0"/>
                          <a:ea typeface="Calibri"/>
                          <a:cs typeface="Times New Roman"/>
                        </a:rPr>
                        <a:t>ALSO </a:t>
                      </a:r>
                      <a:r>
                        <a:rPr lang="en-US" sz="1900" b="1" dirty="0">
                          <a:latin typeface="Comic Sans MS" pitchFamily="66" charset="0"/>
                          <a:ea typeface="Calibri"/>
                          <a:cs typeface="Times New Roman"/>
                        </a:rPr>
                        <a:t>1, 2, 3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RIGHT &amp; LEFT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EQUALLY STRONG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FRONT &amp; REAR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FRONT STRONGER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WIDTH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IF STRAIGHT, SAME </a:t>
                      </a:r>
                      <a:r>
                        <a:rPr lang="en-US" sz="1900" b="1" dirty="0" smtClean="0">
                          <a:latin typeface="Comic Sans MS" pitchFamily="66" charset="0"/>
                          <a:ea typeface="Calibri"/>
                          <a:cs typeface="Times New Roman"/>
                        </a:rPr>
                        <a:t>AS</a:t>
                      </a:r>
                      <a:r>
                        <a:rPr lang="en-US" sz="1900" b="1" baseline="0" dirty="0" smtClean="0">
                          <a:latin typeface="Comic Sans MS" pitchFamily="66" charset="0"/>
                          <a:ea typeface="Calibri"/>
                          <a:cs typeface="Times New Roman"/>
                        </a:rPr>
                        <a:t> </a:t>
                      </a:r>
                      <a:r>
                        <a:rPr lang="en-US" sz="1900" b="1" dirty="0" smtClean="0">
                          <a:latin typeface="Comic Sans MS" pitchFamily="66" charset="0"/>
                          <a:ea typeface="Calibri"/>
                          <a:cs typeface="Times New Roman"/>
                        </a:rPr>
                        <a:t>TIRE</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BEGINNING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USUALLY ABRUPT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USUALLY ABRUPT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STRIATIONS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ALWAYS PARALLEL </a:t>
                      </a:r>
                      <a:r>
                        <a:rPr lang="en-US" sz="1900" b="1" dirty="0" smtClean="0">
                          <a:latin typeface="Comic Sans MS" pitchFamily="66" charset="0"/>
                          <a:ea typeface="Calibri"/>
                          <a:cs typeface="Times New Roman"/>
                        </a:rPr>
                        <a:t>TO</a:t>
                      </a:r>
                      <a:r>
                        <a:rPr lang="en-US" sz="1900" b="1" baseline="0" dirty="0" smtClean="0">
                          <a:latin typeface="Comic Sans MS" pitchFamily="66" charset="0"/>
                          <a:ea typeface="Calibri"/>
                          <a:cs typeface="Times New Roman"/>
                        </a:rPr>
                        <a:t> </a:t>
                      </a:r>
                      <a:r>
                        <a:rPr lang="en-US" sz="1900" b="1" dirty="0" smtClean="0">
                          <a:latin typeface="Comic Sans MS" pitchFamily="66" charset="0"/>
                          <a:ea typeface="Calibri"/>
                          <a:cs typeface="Times New Roman"/>
                        </a:rPr>
                        <a:t>MARK</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OTHER DETAILS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OUTER EDGES </a:t>
                      </a:r>
                      <a:r>
                        <a:rPr lang="en-US" sz="1900" b="1" dirty="0" smtClean="0">
                          <a:latin typeface="Comic Sans MS" pitchFamily="66" charset="0"/>
                          <a:ea typeface="Calibri"/>
                          <a:cs typeface="Times New Roman"/>
                        </a:rPr>
                        <a:t>OFTEN</a:t>
                      </a:r>
                      <a:r>
                        <a:rPr lang="en-US" sz="1900" b="1" baseline="0" dirty="0" smtClean="0">
                          <a:latin typeface="Comic Sans MS" pitchFamily="66" charset="0"/>
                          <a:ea typeface="Calibri"/>
                          <a:cs typeface="Times New Roman"/>
                        </a:rPr>
                        <a:t> </a:t>
                      </a:r>
                      <a:r>
                        <a:rPr lang="en-US" sz="1900" b="1" dirty="0" smtClean="0">
                          <a:latin typeface="Comic Sans MS" pitchFamily="66" charset="0"/>
                          <a:ea typeface="Calibri"/>
                          <a:cs typeface="Times New Roman"/>
                        </a:rPr>
                        <a:t>STRONGER</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LENGTH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1 TO </a:t>
                      </a:r>
                      <a:r>
                        <a:rPr lang="en-US" sz="1900" b="1" dirty="0">
                          <a:latin typeface="Comic Sans MS" pitchFamily="66" charset="0"/>
                          <a:ea typeface="Calibri"/>
                          <a:cs typeface="TimesNewRoman"/>
                        </a:rPr>
                        <a:t>1</a:t>
                      </a:r>
                      <a:r>
                        <a:rPr lang="en-US" sz="1900" b="1" dirty="0">
                          <a:latin typeface="Comic Sans MS" pitchFamily="66" charset="0"/>
                          <a:ea typeface="Calibri"/>
                          <a:cs typeface="Times New Roman"/>
                        </a:rPr>
                        <a:t>50 </a:t>
                      </a:r>
                      <a:r>
                        <a:rPr lang="en-US" sz="1900" b="1" dirty="0">
                          <a:latin typeface="Comic Sans MS" pitchFamily="66" charset="0"/>
                          <a:ea typeface="Calibri"/>
                          <a:cs typeface="TimesNewRoman"/>
                        </a:rPr>
                        <a:t>M</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
        <p:nvSpPr>
          <p:cNvPr id="5" name="TextBox 4"/>
          <p:cNvSpPr txBox="1"/>
          <p:nvPr/>
        </p:nvSpPr>
        <p:spPr>
          <a:xfrm>
            <a:off x="186806" y="609600"/>
            <a:ext cx="8845691" cy="1061829"/>
          </a:xfrm>
          <a:prstGeom prst="rect">
            <a:avLst/>
          </a:prstGeom>
          <a:noFill/>
        </p:spPr>
        <p:txBody>
          <a:bodyPr wrap="none" rtlCol="0">
            <a:spAutoFit/>
          </a:bodyPr>
          <a:lstStyle/>
          <a:p>
            <a:r>
              <a:rPr lang="en-US" sz="2000" b="1" dirty="0" smtClean="0">
                <a:solidFill>
                  <a:srgbClr val="FF0000"/>
                </a:solidFill>
                <a:latin typeface="Comic Sans MS" pitchFamily="66" charset="0"/>
              </a:rPr>
              <a:t>SKID MARKS</a:t>
            </a:r>
          </a:p>
          <a:p>
            <a:endParaRPr lang="en-US" sz="300" b="1" dirty="0" smtClean="0">
              <a:latin typeface="Comic Sans MS" pitchFamily="66" charset="0"/>
            </a:endParaRPr>
          </a:p>
          <a:p>
            <a:r>
              <a:rPr lang="en-US" sz="2000" b="1" dirty="0" smtClean="0">
                <a:latin typeface="Comic Sans MS" pitchFamily="66" charset="0"/>
              </a:rPr>
              <a:t> are tyre friction marks left on the road pavement by a tyre that is</a:t>
            </a:r>
          </a:p>
          <a:p>
            <a:r>
              <a:rPr lang="en-US" sz="2000" b="1" dirty="0" smtClean="0">
                <a:latin typeface="Comic Sans MS" pitchFamily="66" charset="0"/>
              </a:rPr>
              <a:t> sliding without rotation</a:t>
            </a:r>
            <a:endParaRPr lang="en-US" sz="2000" b="1" dirty="0">
              <a:latin typeface="Comic Sans MS" pitchFamily="66" charset="0"/>
            </a:endParaRPr>
          </a:p>
        </p:txBody>
      </p:sp>
      <p:sp>
        <p:nvSpPr>
          <p:cNvPr id="6" name="TextBox 5"/>
          <p:cNvSpPr txBox="1"/>
          <p:nvPr/>
        </p:nvSpPr>
        <p:spPr>
          <a:xfrm>
            <a:off x="3921949" y="76200"/>
            <a:ext cx="978153" cy="369332"/>
          </a:xfrm>
          <a:prstGeom prst="rect">
            <a:avLst/>
          </a:prstGeom>
          <a:solidFill>
            <a:schemeClr val="bg2">
              <a:lumMod val="75000"/>
            </a:schemeClr>
          </a:solidFill>
        </p:spPr>
        <p:txBody>
          <a:bodyPr wrap="none" rtlCol="0">
            <a:spAutoFit/>
          </a:bodyPr>
          <a:lstStyle/>
          <a:p>
            <a:r>
              <a:rPr lang="en-US" b="1" dirty="0" smtClean="0"/>
              <a:t>ANNX  3</a:t>
            </a:r>
            <a:endParaRPr lang="en-US" b="1" dirty="0"/>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5385" t="9222" r="7692" b="21614"/>
          <a:stretch>
            <a:fillRect/>
          </a:stretch>
        </p:blipFill>
        <p:spPr bwMode="auto">
          <a:xfrm>
            <a:off x="228600" y="1143000"/>
            <a:ext cx="4495800" cy="51816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b="12392"/>
          <a:stretch>
            <a:fillRect/>
          </a:stretch>
        </p:blipFill>
        <p:spPr bwMode="auto">
          <a:xfrm>
            <a:off x="4876800" y="1143000"/>
            <a:ext cx="4114800" cy="5181600"/>
          </a:xfrm>
          <a:prstGeom prst="rect">
            <a:avLst/>
          </a:prstGeom>
          <a:noFill/>
          <a:ln w="9525">
            <a:noFill/>
            <a:miter lim="800000"/>
            <a:headEnd/>
            <a:tailEnd/>
          </a:ln>
          <a:effectLst/>
        </p:spPr>
      </p:pic>
      <p:sp>
        <p:nvSpPr>
          <p:cNvPr id="6" name="TextBox 5"/>
          <p:cNvSpPr txBox="1"/>
          <p:nvPr/>
        </p:nvSpPr>
        <p:spPr>
          <a:xfrm>
            <a:off x="1828800" y="6381690"/>
            <a:ext cx="1742785" cy="400110"/>
          </a:xfrm>
          <a:prstGeom prst="rect">
            <a:avLst/>
          </a:prstGeom>
          <a:noFill/>
        </p:spPr>
        <p:txBody>
          <a:bodyPr wrap="none" rtlCol="0">
            <a:spAutoFit/>
          </a:bodyPr>
          <a:lstStyle/>
          <a:p>
            <a:r>
              <a:rPr lang="en-US" sz="2000" b="1" dirty="0" smtClean="0">
                <a:latin typeface="Comic Sans MS" pitchFamily="66" charset="0"/>
              </a:rPr>
              <a:t>SKIP SKIDS</a:t>
            </a:r>
            <a:endParaRPr lang="en-US" sz="2000" b="1" dirty="0">
              <a:latin typeface="Comic Sans MS" pitchFamily="66" charset="0"/>
            </a:endParaRPr>
          </a:p>
        </p:txBody>
      </p:sp>
      <p:sp>
        <p:nvSpPr>
          <p:cNvPr id="7" name="TextBox 6"/>
          <p:cNvSpPr txBox="1"/>
          <p:nvPr/>
        </p:nvSpPr>
        <p:spPr>
          <a:xfrm>
            <a:off x="6147893" y="6381690"/>
            <a:ext cx="1630575" cy="400110"/>
          </a:xfrm>
          <a:prstGeom prst="rect">
            <a:avLst/>
          </a:prstGeom>
          <a:noFill/>
        </p:spPr>
        <p:txBody>
          <a:bodyPr wrap="none" rtlCol="0">
            <a:spAutoFit/>
          </a:bodyPr>
          <a:lstStyle/>
          <a:p>
            <a:r>
              <a:rPr lang="en-US" sz="2000" b="1" dirty="0" smtClean="0">
                <a:latin typeface="Comic Sans MS" pitchFamily="66" charset="0"/>
              </a:rPr>
              <a:t>GAP SKIDS</a:t>
            </a:r>
            <a:endParaRPr lang="en-US" sz="2000" b="1" dirty="0">
              <a:latin typeface="Comic Sans MS" pitchFamily="66" charset="0"/>
            </a:endParaRPr>
          </a:p>
        </p:txBody>
      </p:sp>
      <p:sp>
        <p:nvSpPr>
          <p:cNvPr id="8" name="TextBox 7"/>
          <p:cNvSpPr txBox="1"/>
          <p:nvPr/>
        </p:nvSpPr>
        <p:spPr>
          <a:xfrm>
            <a:off x="228600" y="543580"/>
            <a:ext cx="4083169" cy="523220"/>
          </a:xfrm>
          <a:prstGeom prst="rect">
            <a:avLst/>
          </a:prstGeom>
          <a:solidFill>
            <a:schemeClr val="accent1">
              <a:lumMod val="20000"/>
              <a:lumOff val="80000"/>
            </a:schemeClr>
          </a:solidFill>
          <a:ln>
            <a:solidFill>
              <a:schemeClr val="tx1"/>
            </a:solidFill>
          </a:ln>
        </p:spPr>
        <p:txBody>
          <a:bodyPr wrap="none" rtlCol="0">
            <a:spAutoFit/>
          </a:bodyPr>
          <a:lstStyle/>
          <a:p>
            <a:r>
              <a:rPr lang="en-US" sz="2800" b="1" i="1" dirty="0" smtClean="0">
                <a:solidFill>
                  <a:srgbClr val="FF0000"/>
                </a:solidFill>
                <a:latin typeface="Comic Sans MS" pitchFamily="66" charset="0"/>
              </a:rPr>
              <a:t>SPECIAL SKIDMARKS</a:t>
            </a:r>
            <a:endParaRPr lang="en-US" sz="2800" b="1" i="1" dirty="0">
              <a:solidFill>
                <a:srgbClr val="FF0000"/>
              </a:solidFill>
              <a:latin typeface="Comic Sans MS" pitchFamily="66" charset="0"/>
            </a:endParaRPr>
          </a:p>
        </p:txBody>
      </p:sp>
      <p:sp>
        <p:nvSpPr>
          <p:cNvPr id="9" name="TextBox 8"/>
          <p:cNvSpPr txBox="1"/>
          <p:nvPr/>
        </p:nvSpPr>
        <p:spPr>
          <a:xfrm>
            <a:off x="3921949" y="76200"/>
            <a:ext cx="1107996" cy="369332"/>
          </a:xfrm>
          <a:prstGeom prst="rect">
            <a:avLst/>
          </a:prstGeom>
          <a:solidFill>
            <a:schemeClr val="bg2">
              <a:lumMod val="75000"/>
            </a:schemeClr>
          </a:solidFill>
        </p:spPr>
        <p:txBody>
          <a:bodyPr wrap="none" rtlCol="0">
            <a:spAutoFit/>
          </a:bodyPr>
          <a:lstStyle/>
          <a:p>
            <a:r>
              <a:rPr lang="en-US" b="1" dirty="0" smtClean="0"/>
              <a:t>ANNX  3B</a:t>
            </a:r>
            <a:endParaRPr lang="en-US" b="1" dirty="0"/>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48652" y="1967484"/>
          <a:ext cx="7657148" cy="4661916"/>
        </p:xfrm>
        <a:graphic>
          <a:graphicData uri="http://schemas.openxmlformats.org/drawingml/2006/table">
            <a:tbl>
              <a:tblPr/>
              <a:tblGrid>
                <a:gridCol w="3161348"/>
                <a:gridCol w="4495800"/>
              </a:tblGrid>
              <a:tr h="0">
                <a:tc gridSpan="2">
                  <a:txBody>
                    <a:bodyPr/>
                    <a:lstStyle/>
                    <a:p>
                      <a:pPr marL="0" marR="0" algn="ctr">
                        <a:lnSpc>
                          <a:spcPct val="115000"/>
                        </a:lnSpc>
                        <a:spcBef>
                          <a:spcPts val="0"/>
                        </a:spcBef>
                        <a:spcAft>
                          <a:spcPts val="0"/>
                        </a:spcAft>
                      </a:pPr>
                      <a:r>
                        <a:rPr lang="en-US" sz="1900" b="1" dirty="0" smtClean="0">
                          <a:solidFill>
                            <a:srgbClr val="FF0000"/>
                          </a:solidFill>
                          <a:latin typeface="Comic Sans MS" pitchFamily="66" charset="0"/>
                          <a:ea typeface="Calibri"/>
                          <a:cs typeface="Times New Roman"/>
                        </a:rPr>
                        <a:t>CHARACTERISTICS OF YAMMARKS</a:t>
                      </a:r>
                      <a:endParaRPr lang="en-US" sz="1900" b="1" dirty="0">
                        <a:solidFill>
                          <a:srgbClr val="FF0000"/>
                        </a:solidFill>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WHEEL MOTION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ROLL AND</a:t>
                      </a:r>
                      <a:r>
                        <a:rPr lang="en-US" sz="1900" b="1" baseline="0" dirty="0" smtClean="0">
                          <a:latin typeface="Comic Sans MS" pitchFamily="66" charset="0"/>
                          <a:ea typeface="Calibri"/>
                          <a:cs typeface="Times New Roman"/>
                        </a:rPr>
                        <a:t> SIDESLIP</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OPERATION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STREERING</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NUMBER FROM</a:t>
                      </a:r>
                    </a:p>
                    <a:p>
                      <a:pPr marL="0" marR="0" algn="l">
                        <a:lnSpc>
                          <a:spcPct val="115000"/>
                        </a:lnSpc>
                        <a:spcBef>
                          <a:spcPts val="0"/>
                        </a:spcBef>
                        <a:spcAft>
                          <a:spcPts val="0"/>
                        </a:spcAft>
                      </a:pPr>
                      <a:r>
                        <a:rPr lang="en-US" sz="1900" b="1" dirty="0">
                          <a:latin typeface="Comic Sans MS" pitchFamily="66" charset="0"/>
                          <a:ea typeface="Calibri"/>
                          <a:cs typeface="Times New Roman"/>
                        </a:rPr>
                        <a:t>4-TIRED VEHICLE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MOSTLY </a:t>
                      </a:r>
                      <a:r>
                        <a:rPr lang="en-US" sz="1900" b="1" dirty="0" smtClean="0">
                          <a:latin typeface="Comic Sans MS" pitchFamily="66" charset="0"/>
                          <a:ea typeface="Calibri"/>
                          <a:cs typeface="Times New Roman"/>
                        </a:rPr>
                        <a:t>2</a:t>
                      </a:r>
                      <a:endParaRPr lang="en-US" sz="1900" b="1" dirty="0">
                        <a:latin typeface="Comic Sans MS" pitchFamily="66" charset="0"/>
                        <a:ea typeface="Calibri"/>
                        <a:cs typeface="Times New Roman"/>
                      </a:endParaRPr>
                    </a:p>
                    <a:p>
                      <a:pPr marL="0" marR="0" algn="l">
                        <a:lnSpc>
                          <a:spcPct val="115000"/>
                        </a:lnSpc>
                        <a:spcBef>
                          <a:spcPts val="0"/>
                        </a:spcBef>
                        <a:spcAft>
                          <a:spcPts val="0"/>
                        </a:spcAft>
                      </a:pPr>
                      <a:r>
                        <a:rPr lang="en-US" sz="1900" b="1" dirty="0">
                          <a:latin typeface="Comic Sans MS" pitchFamily="66" charset="0"/>
                          <a:ea typeface="Calibri"/>
                          <a:cs typeface="Times New Roman"/>
                        </a:rPr>
                        <a:t>ALSO 1, </a:t>
                      </a:r>
                      <a:r>
                        <a:rPr lang="en-US" sz="1900" b="1" dirty="0" smtClean="0">
                          <a:latin typeface="Comic Sans MS" pitchFamily="66" charset="0"/>
                          <a:ea typeface="Calibri"/>
                          <a:cs typeface="Times New Roman"/>
                        </a:rPr>
                        <a:t>3, </a:t>
                      </a:r>
                      <a:r>
                        <a:rPr lang="en-US" sz="1900" b="1" dirty="0">
                          <a:latin typeface="Comic Sans MS" pitchFamily="66" charset="0"/>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RIGHT &amp; LEFT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OUTSIDE STRONGER</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FRONT &amp; REAR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USUALLY</a:t>
                      </a:r>
                      <a:r>
                        <a:rPr lang="en-US" sz="1900" b="1" baseline="0" dirty="0" smtClean="0">
                          <a:latin typeface="Comic Sans MS" pitchFamily="66" charset="0"/>
                          <a:ea typeface="Calibri"/>
                          <a:cs typeface="Times New Roman"/>
                        </a:rPr>
                        <a:t> EQUAL</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WIDTH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VARIES</a:t>
                      </a:r>
                      <a:r>
                        <a:rPr lang="en-US" sz="1900" b="1" baseline="0" dirty="0" smtClean="0">
                          <a:latin typeface="Comic Sans MS" pitchFamily="66" charset="0"/>
                          <a:ea typeface="Calibri"/>
                          <a:cs typeface="Times New Roman"/>
                        </a:rPr>
                        <a:t> FROM CM TO METERS</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BEGINNING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ALWAYS</a:t>
                      </a:r>
                      <a:r>
                        <a:rPr lang="en-US" sz="1900" b="1" baseline="0" dirty="0" smtClean="0">
                          <a:latin typeface="Comic Sans MS" pitchFamily="66" charset="0"/>
                          <a:ea typeface="Calibri"/>
                          <a:cs typeface="Times New Roman"/>
                        </a:rPr>
                        <a:t> FAINT</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STRONG</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STRIATIONS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ALWAYS</a:t>
                      </a:r>
                      <a:r>
                        <a:rPr lang="en-US" sz="1900" b="1" baseline="0" dirty="0" smtClean="0">
                          <a:latin typeface="Comic Sans MS" pitchFamily="66" charset="0"/>
                          <a:ea typeface="Calibri"/>
                          <a:cs typeface="Times New Roman"/>
                        </a:rPr>
                        <a:t> OBLIQUE OR CROSSWISE</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OTHER DETAILS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SIDE</a:t>
                      </a:r>
                      <a:r>
                        <a:rPr lang="en-US" sz="1900" b="1" baseline="0" dirty="0" smtClean="0">
                          <a:latin typeface="Comic Sans MS" pitchFamily="66" charset="0"/>
                          <a:ea typeface="Calibri"/>
                          <a:cs typeface="Times New Roman"/>
                        </a:rPr>
                        <a:t> RIB MARKS MAY SHOW</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LENGTH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3</a:t>
                      </a:r>
                      <a:r>
                        <a:rPr lang="en-US" sz="1900" b="1" dirty="0" smtClean="0">
                          <a:latin typeface="Comic Sans MS" pitchFamily="66" charset="0"/>
                          <a:ea typeface="Calibri"/>
                          <a:cs typeface="Times New Roman"/>
                        </a:rPr>
                        <a:t> </a:t>
                      </a:r>
                      <a:r>
                        <a:rPr lang="en-US" sz="1900" b="1" dirty="0">
                          <a:latin typeface="Comic Sans MS" pitchFamily="66" charset="0"/>
                          <a:ea typeface="Calibri"/>
                          <a:cs typeface="Times New Roman"/>
                        </a:rPr>
                        <a:t>TO </a:t>
                      </a:r>
                      <a:r>
                        <a:rPr lang="en-US" sz="1900" b="1" dirty="0" smtClean="0">
                          <a:latin typeface="Comic Sans MS" pitchFamily="66" charset="0"/>
                          <a:ea typeface="Calibri"/>
                          <a:cs typeface="Times New Roman"/>
                        </a:rPr>
                        <a:t>60 </a:t>
                      </a:r>
                      <a:r>
                        <a:rPr lang="en-US" sz="1900" b="1" dirty="0">
                          <a:latin typeface="Comic Sans MS" pitchFamily="66" charset="0"/>
                          <a:ea typeface="Calibri"/>
                          <a:cs typeface="TimesNewRoman"/>
                        </a:rPr>
                        <a:t>M</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
        <p:nvSpPr>
          <p:cNvPr id="5" name="TextBox 4"/>
          <p:cNvSpPr txBox="1"/>
          <p:nvPr/>
        </p:nvSpPr>
        <p:spPr>
          <a:xfrm>
            <a:off x="186806" y="704671"/>
            <a:ext cx="8845691" cy="1200329"/>
          </a:xfrm>
          <a:prstGeom prst="rect">
            <a:avLst/>
          </a:prstGeom>
          <a:noFill/>
        </p:spPr>
        <p:txBody>
          <a:bodyPr wrap="none" rtlCol="0">
            <a:spAutoFit/>
          </a:bodyPr>
          <a:lstStyle/>
          <a:p>
            <a:r>
              <a:rPr lang="en-US" sz="2000" b="1" dirty="0" smtClean="0">
                <a:solidFill>
                  <a:srgbClr val="FF0000"/>
                </a:solidFill>
                <a:latin typeface="Comic Sans MS" pitchFamily="66" charset="0"/>
              </a:rPr>
              <a:t>YAWMARK</a:t>
            </a:r>
          </a:p>
          <a:p>
            <a:endParaRPr lang="en-US" sz="1050" b="1" dirty="0" smtClean="0">
              <a:latin typeface="Comic Sans MS" pitchFamily="66" charset="0"/>
            </a:endParaRPr>
          </a:p>
          <a:p>
            <a:r>
              <a:rPr lang="en-US" sz="2000" b="1" dirty="0" smtClean="0">
                <a:latin typeface="Comic Sans MS" pitchFamily="66" charset="0"/>
              </a:rPr>
              <a:t> are tyre friction marks left on the road pavement by a tyre that is</a:t>
            </a:r>
          </a:p>
          <a:p>
            <a:r>
              <a:rPr lang="en-US" sz="2000" b="1" dirty="0" smtClean="0">
                <a:latin typeface="Comic Sans MS" pitchFamily="66" charset="0"/>
              </a:rPr>
              <a:t> rolling and side </a:t>
            </a:r>
            <a:r>
              <a:rPr lang="en-US" sz="2000" b="1" dirty="0" err="1" smtClean="0">
                <a:latin typeface="Comic Sans MS" pitchFamily="66" charset="0"/>
              </a:rPr>
              <a:t>sliping</a:t>
            </a:r>
            <a:endParaRPr lang="en-US" sz="2000" b="1" dirty="0">
              <a:latin typeface="Comic Sans MS" pitchFamily="66" charset="0"/>
            </a:endParaRPr>
          </a:p>
        </p:txBody>
      </p:sp>
      <p:sp>
        <p:nvSpPr>
          <p:cNvPr id="6" name="TextBox 5"/>
          <p:cNvSpPr txBox="1"/>
          <p:nvPr/>
        </p:nvSpPr>
        <p:spPr>
          <a:xfrm>
            <a:off x="3921949" y="76200"/>
            <a:ext cx="978153" cy="369332"/>
          </a:xfrm>
          <a:prstGeom prst="rect">
            <a:avLst/>
          </a:prstGeom>
          <a:solidFill>
            <a:schemeClr val="bg2">
              <a:lumMod val="75000"/>
            </a:schemeClr>
          </a:solidFill>
        </p:spPr>
        <p:txBody>
          <a:bodyPr wrap="none" rtlCol="0">
            <a:spAutoFit/>
          </a:bodyPr>
          <a:lstStyle/>
          <a:p>
            <a:r>
              <a:rPr lang="en-US" b="1" dirty="0" smtClean="0"/>
              <a:t>ANNX  4</a:t>
            </a:r>
            <a:endParaRPr lang="en-US" b="1" dirty="0"/>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a:solidFill>
            <a:schemeClr val="accent5">
              <a:lumMod val="20000"/>
              <a:lumOff val="80000"/>
            </a:schemeClr>
          </a:solidFill>
        </p:spPr>
        <p:txBody>
          <a:bodyPr rtlCol="0">
            <a:normAutofit fontScale="90000"/>
          </a:bodyPr>
          <a:lstStyle/>
          <a:p>
            <a:pPr fontAlgn="auto">
              <a:spcAft>
                <a:spcPts val="0"/>
              </a:spcAft>
              <a:defRPr/>
            </a:pPr>
            <a:r>
              <a:rPr lang="en-GB" b="1" dirty="0" smtClean="0">
                <a:solidFill>
                  <a:srgbClr val="CC0000"/>
                </a:solidFill>
              </a:rPr>
              <a:t>PREAMBLE</a:t>
            </a:r>
            <a:endParaRPr lang="en-US" dirty="0" smtClean="0">
              <a:solidFill>
                <a:srgbClr val="CC0000"/>
              </a:solidFill>
            </a:endParaRPr>
          </a:p>
        </p:txBody>
      </p:sp>
      <p:grpSp>
        <p:nvGrpSpPr>
          <p:cNvPr id="3" name="Group 3"/>
          <p:cNvGrpSpPr>
            <a:grpSpLocks/>
          </p:cNvGrpSpPr>
          <p:nvPr/>
        </p:nvGrpSpPr>
        <p:grpSpPr bwMode="auto">
          <a:xfrm>
            <a:off x="0" y="0"/>
            <a:ext cx="457200" cy="6858000"/>
            <a:chOff x="0" y="0"/>
            <a:chExt cx="628650" cy="8915400"/>
          </a:xfrm>
          <a:solidFill>
            <a:schemeClr val="tx2">
              <a:lumMod val="60000"/>
              <a:lumOff val="40000"/>
            </a:schemeClr>
          </a:solidFill>
        </p:grpSpPr>
        <p:grpSp>
          <p:nvGrpSpPr>
            <p:cNvPr id="4"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080"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3076" name="Rectangle 1"/>
          <p:cNvSpPr>
            <a:spLocks noChangeArrowheads="1"/>
          </p:cNvSpPr>
          <p:nvPr/>
        </p:nvSpPr>
        <p:spPr bwMode="auto">
          <a:xfrm>
            <a:off x="381000" y="588745"/>
            <a:ext cx="8610600" cy="6070893"/>
          </a:xfrm>
          <a:prstGeom prst="rect">
            <a:avLst/>
          </a:prstGeom>
          <a:solidFill>
            <a:schemeClr val="bg2"/>
          </a:solidFill>
          <a:ln w="9525">
            <a:noFill/>
            <a:miter lim="800000"/>
            <a:headEnd/>
            <a:tailEnd/>
          </a:ln>
        </p:spPr>
        <p:txBody>
          <a:bodyPr wrap="square" anchor="ctr">
            <a:spAutoFit/>
          </a:bodyPr>
          <a:lstStyle/>
          <a:p>
            <a:pPr algn="just"/>
            <a:r>
              <a:rPr lang="en-GB" sz="1750" dirty="0" smtClean="0">
                <a:latin typeface="Arial Black" pitchFamily="34" charset="0"/>
              </a:rPr>
              <a:t>The Federal Road Safety Corps was established primarily to eradicate Road Traffic Crashes and create safe motoring environment in Nigeria. If this must be achieved, the Corps no doubt must be able to address the question of how do traffic crashes occur? Why do they occur? What should have been done to prevent them?</a:t>
            </a:r>
          </a:p>
          <a:p>
            <a:pPr algn="just"/>
            <a:endParaRPr lang="en-GB" sz="1050" dirty="0" smtClean="0">
              <a:latin typeface="Arial Black" pitchFamily="34" charset="0"/>
            </a:endParaRPr>
          </a:p>
          <a:p>
            <a:pPr algn="just"/>
            <a:r>
              <a:rPr lang="en-GB" sz="1750" dirty="0" smtClean="0">
                <a:latin typeface="Arial Black" pitchFamily="34" charset="0"/>
              </a:rPr>
              <a:t>Experiences have shown that the most appropriate procedure for the determination of main and remote causes of road traffic crashes lies deeply on Road traffic Crash Investigation and analysis. </a:t>
            </a:r>
          </a:p>
          <a:p>
            <a:pPr algn="just"/>
            <a:endParaRPr lang="en-GB" sz="700" dirty="0" smtClean="0">
              <a:latin typeface="Arial Black" pitchFamily="34" charset="0"/>
            </a:endParaRPr>
          </a:p>
          <a:p>
            <a:pPr algn="just"/>
            <a:r>
              <a:rPr lang="en-GB" sz="1750" dirty="0" smtClean="0">
                <a:latin typeface="Arial Black" pitchFamily="34" charset="0"/>
              </a:rPr>
              <a:t>The potential impact of road traffic collision investigation and analysis is clearly visible in the reduction of crashes and associated hazards in countries that have incorporated results of such findings in their transportation policies.</a:t>
            </a:r>
          </a:p>
          <a:p>
            <a:pPr algn="just"/>
            <a:endParaRPr lang="en-GB" sz="1750" dirty="0" smtClean="0">
              <a:latin typeface="Arial Black" pitchFamily="34" charset="0"/>
            </a:endParaRPr>
          </a:p>
          <a:p>
            <a:pPr algn="just"/>
            <a:r>
              <a:rPr lang="en-GB" sz="1750" dirty="0" smtClean="0">
                <a:latin typeface="Arial Black" pitchFamily="34" charset="0"/>
              </a:rPr>
              <a:t>For Nigeria to successfully meet the burgeoning challenges of Road Traffic Crashes, issue of collision investigation and analysis, among other interventions, must be given the attention it deserves.</a:t>
            </a:r>
          </a:p>
          <a:p>
            <a:pPr algn="just"/>
            <a:endParaRPr lang="en-US" sz="1600" dirty="0" smtClean="0">
              <a:latin typeface="Arial Black" pitchFamily="34" charset="0"/>
            </a:endParaRPr>
          </a:p>
          <a:p>
            <a:pPr algn="just">
              <a:lnSpc>
                <a:spcPct val="80000"/>
              </a:lnSpc>
            </a:pPr>
            <a:r>
              <a:rPr lang="en-GB" sz="1750" dirty="0" smtClean="0">
                <a:latin typeface="Arial Black" pitchFamily="34" charset="0"/>
              </a:rPr>
              <a:t>Consequently, in FRSC, there is now a paradigm shift  from mere accident reporting with its attendant subjective cause estimation to collision investigation and analysis, particularly for RTC  with  a  threshold of six (6) deaths and above.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animEffect transition="in" filter="dissolve">
                                      <p:cBhvr>
                                        <p:cTn id="7" dur="500"/>
                                        <p:tgtEl>
                                          <p:spTgt spid="30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076">
                                            <p:txEl>
                                              <p:pRg st="2" end="2"/>
                                            </p:txEl>
                                          </p:spTgt>
                                        </p:tgtEl>
                                        <p:attrNameLst>
                                          <p:attrName>style.visibility</p:attrName>
                                        </p:attrNameLst>
                                      </p:cBhvr>
                                      <p:to>
                                        <p:strVal val="visible"/>
                                      </p:to>
                                    </p:set>
                                    <p:animEffect transition="in" filter="diamond(in)">
                                      <p:cBhvr>
                                        <p:cTn id="12" dur="2000"/>
                                        <p:tgtEl>
                                          <p:spTgt spid="30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076">
                                            <p:txEl>
                                              <p:pRg st="4" end="4"/>
                                            </p:txEl>
                                          </p:spTgt>
                                        </p:tgtEl>
                                        <p:attrNameLst>
                                          <p:attrName>style.visibility</p:attrName>
                                        </p:attrNameLst>
                                      </p:cBhvr>
                                      <p:to>
                                        <p:strVal val="visible"/>
                                      </p:to>
                                    </p:set>
                                    <p:animEffect transition="in" filter="diamond(in)">
                                      <p:cBhvr>
                                        <p:cTn id="17" dur="2000"/>
                                        <p:tgtEl>
                                          <p:spTgt spid="307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076">
                                            <p:txEl>
                                              <p:pRg st="6" end="6"/>
                                            </p:txEl>
                                          </p:spTgt>
                                        </p:tgtEl>
                                        <p:attrNameLst>
                                          <p:attrName>style.visibility</p:attrName>
                                        </p:attrNameLst>
                                      </p:cBhvr>
                                      <p:to>
                                        <p:strVal val="visible"/>
                                      </p:to>
                                    </p:set>
                                    <p:animEffect transition="in" filter="diamond(in)">
                                      <p:cBhvr>
                                        <p:cTn id="22" dur="2000"/>
                                        <p:tgtEl>
                                          <p:spTgt spid="307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076">
                                            <p:bg/>
                                          </p:spTgt>
                                        </p:tgtEl>
                                        <p:attrNameLst>
                                          <p:attrName>style.visibility</p:attrName>
                                        </p:attrNameLst>
                                      </p:cBhvr>
                                      <p:to>
                                        <p:strVal val="visible"/>
                                      </p:to>
                                    </p:set>
                                    <p:animEffect transition="in" filter="diamond(in)">
                                      <p:cBhvr>
                                        <p:cTn id="27" dur="2000"/>
                                        <p:tgtEl>
                                          <p:spTgt spid="3076">
                                            <p:bg/>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076">
                                            <p:txEl>
                                              <p:pRg st="0" end="0"/>
                                            </p:txEl>
                                          </p:spTgt>
                                        </p:tgtEl>
                                        <p:attrNameLst>
                                          <p:attrName>style.visibility</p:attrName>
                                        </p:attrNameLst>
                                      </p:cBhvr>
                                      <p:to>
                                        <p:strVal val="visible"/>
                                      </p:to>
                                    </p:set>
                                    <p:animEffect transition="in" filter="diamond(in)">
                                      <p:cBhvr>
                                        <p:cTn id="32" dur="2000"/>
                                        <p:tgtEl>
                                          <p:spTgt spid="307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076">
                                            <p:txEl>
                                              <p:pRg st="2" end="2"/>
                                            </p:txEl>
                                          </p:spTgt>
                                        </p:tgtEl>
                                        <p:attrNameLst>
                                          <p:attrName>style.visibility</p:attrName>
                                        </p:attrNameLst>
                                      </p:cBhvr>
                                      <p:to>
                                        <p:strVal val="visible"/>
                                      </p:to>
                                    </p:set>
                                    <p:animEffect transition="in" filter="diamond(in)">
                                      <p:cBhvr>
                                        <p:cTn id="37" dur="2000"/>
                                        <p:tgtEl>
                                          <p:spTgt spid="307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076">
                                            <p:txEl>
                                              <p:pRg st="4" end="4"/>
                                            </p:txEl>
                                          </p:spTgt>
                                        </p:tgtEl>
                                        <p:attrNameLst>
                                          <p:attrName>style.visibility</p:attrName>
                                        </p:attrNameLst>
                                      </p:cBhvr>
                                      <p:to>
                                        <p:strVal val="visible"/>
                                      </p:to>
                                    </p:set>
                                    <p:animEffect transition="in" filter="diamond(in)">
                                      <p:cBhvr>
                                        <p:cTn id="42" dur="2000"/>
                                        <p:tgtEl>
                                          <p:spTgt spid="307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3076">
                                            <p:txEl>
                                              <p:pRg st="6" end="6"/>
                                            </p:txEl>
                                          </p:spTgt>
                                        </p:tgtEl>
                                        <p:attrNameLst>
                                          <p:attrName>style.visibility</p:attrName>
                                        </p:attrNameLst>
                                      </p:cBhvr>
                                      <p:to>
                                        <p:strVal val="visible"/>
                                      </p:to>
                                    </p:set>
                                    <p:animEffect transition="in" filter="diamond(in)">
                                      <p:cBhvr>
                                        <p:cTn id="47" dur="2000"/>
                                        <p:tgtEl>
                                          <p:spTgt spid="307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3076">
                                            <p:txEl>
                                              <p:pRg st="8" end="8"/>
                                            </p:txEl>
                                          </p:spTgt>
                                        </p:tgtEl>
                                        <p:attrNameLst>
                                          <p:attrName>style.visibility</p:attrName>
                                        </p:attrNameLst>
                                      </p:cBhvr>
                                      <p:to>
                                        <p:strVal val="visible"/>
                                      </p:to>
                                    </p:set>
                                    <p:animEffect transition="in" filter="diamond(in)">
                                      <p:cBhvr>
                                        <p:cTn id="52" dur="2000"/>
                                        <p:tgtEl>
                                          <p:spTgt spid="30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48652" y="2300478"/>
          <a:ext cx="7657148" cy="4328922"/>
        </p:xfrm>
        <a:graphic>
          <a:graphicData uri="http://schemas.openxmlformats.org/drawingml/2006/table">
            <a:tbl>
              <a:tblPr/>
              <a:tblGrid>
                <a:gridCol w="3161348"/>
                <a:gridCol w="4495800"/>
              </a:tblGrid>
              <a:tr h="0">
                <a:tc gridSpan="2">
                  <a:txBody>
                    <a:bodyPr/>
                    <a:lstStyle/>
                    <a:p>
                      <a:pPr marL="0" marR="0" algn="ctr">
                        <a:lnSpc>
                          <a:spcPct val="115000"/>
                        </a:lnSpc>
                        <a:spcBef>
                          <a:spcPts val="0"/>
                        </a:spcBef>
                        <a:spcAft>
                          <a:spcPts val="0"/>
                        </a:spcAft>
                      </a:pPr>
                      <a:r>
                        <a:rPr lang="en-US" sz="1900" b="1" dirty="0" smtClean="0">
                          <a:solidFill>
                            <a:srgbClr val="FF0000"/>
                          </a:solidFill>
                          <a:latin typeface="Comic Sans MS" pitchFamily="66" charset="0"/>
                          <a:ea typeface="Calibri"/>
                          <a:cs typeface="Times New Roman"/>
                        </a:rPr>
                        <a:t>CHARACTERISTICS OF ACCELERATION</a:t>
                      </a:r>
                      <a:r>
                        <a:rPr lang="en-US" sz="1900" b="1" baseline="0" dirty="0" smtClean="0">
                          <a:solidFill>
                            <a:srgbClr val="FF0000"/>
                          </a:solidFill>
                          <a:latin typeface="Comic Sans MS" pitchFamily="66" charset="0"/>
                          <a:ea typeface="Calibri"/>
                          <a:cs typeface="Times New Roman"/>
                        </a:rPr>
                        <a:t> SCUFF</a:t>
                      </a:r>
                      <a:endParaRPr lang="en-US" sz="1900" b="1" dirty="0">
                        <a:solidFill>
                          <a:srgbClr val="FF0000"/>
                        </a:solidFill>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WHEEL MOTION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SPIN AND</a:t>
                      </a:r>
                      <a:r>
                        <a:rPr lang="en-US" sz="1900" b="1" baseline="0" dirty="0" smtClean="0">
                          <a:latin typeface="Comic Sans MS" pitchFamily="66" charset="0"/>
                          <a:ea typeface="Calibri"/>
                          <a:cs typeface="Times New Roman"/>
                        </a:rPr>
                        <a:t> SLIP</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OPERATION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SPEEDING</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NUMBER FROM</a:t>
                      </a:r>
                    </a:p>
                    <a:p>
                      <a:pPr marL="0" marR="0" algn="l">
                        <a:lnSpc>
                          <a:spcPct val="115000"/>
                        </a:lnSpc>
                        <a:spcBef>
                          <a:spcPts val="0"/>
                        </a:spcBef>
                        <a:spcAft>
                          <a:spcPts val="0"/>
                        </a:spcAft>
                      </a:pPr>
                      <a:r>
                        <a:rPr lang="en-US" sz="1900" b="1" dirty="0">
                          <a:latin typeface="Comic Sans MS" pitchFamily="66" charset="0"/>
                          <a:ea typeface="Calibri"/>
                          <a:cs typeface="Times New Roman"/>
                        </a:rPr>
                        <a:t>4-TIRED VEHICLE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USUALLY</a:t>
                      </a:r>
                      <a:r>
                        <a:rPr lang="en-US" sz="1900" b="1" baseline="0" dirty="0" smtClean="0">
                          <a:latin typeface="Comic Sans MS" pitchFamily="66" charset="0"/>
                          <a:ea typeface="Calibri"/>
                          <a:cs typeface="Times New Roman"/>
                        </a:rPr>
                        <a:t> 1</a:t>
                      </a:r>
                      <a:endParaRPr lang="en-US" sz="1900" b="1" dirty="0">
                        <a:latin typeface="Comic Sans MS" pitchFamily="66" charset="0"/>
                        <a:ea typeface="Calibri"/>
                        <a:cs typeface="Times New Roman"/>
                      </a:endParaRPr>
                    </a:p>
                    <a:p>
                      <a:pPr marL="0" marR="0" algn="l">
                        <a:lnSpc>
                          <a:spcPct val="115000"/>
                        </a:lnSpc>
                        <a:spcBef>
                          <a:spcPts val="0"/>
                        </a:spcBef>
                        <a:spcAft>
                          <a:spcPts val="0"/>
                        </a:spcAft>
                      </a:pPr>
                      <a:r>
                        <a:rPr lang="en-US" sz="1900" b="1" dirty="0" smtClean="0">
                          <a:latin typeface="Comic Sans MS" pitchFamily="66" charset="0"/>
                          <a:ea typeface="Calibri"/>
                          <a:cs typeface="Times New Roman"/>
                        </a:rPr>
                        <a:t>SOMETIME</a:t>
                      </a:r>
                      <a:r>
                        <a:rPr lang="en-US" sz="1900" b="1" baseline="0" dirty="0" smtClean="0">
                          <a:latin typeface="Comic Sans MS" pitchFamily="66" charset="0"/>
                          <a:ea typeface="Calibri"/>
                          <a:cs typeface="Times New Roman"/>
                        </a:rPr>
                        <a:t> 2</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RIGHT &amp; LEFT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EQUAL</a:t>
                      </a:r>
                      <a:r>
                        <a:rPr lang="en-US" sz="1900" b="1" baseline="0" dirty="0" smtClean="0">
                          <a:latin typeface="Comic Sans MS" pitchFamily="66" charset="0"/>
                          <a:ea typeface="Calibri"/>
                          <a:cs typeface="Times New Roman"/>
                        </a:rPr>
                        <a:t> IF TWO</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FRONT &amp; REAR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ONLY</a:t>
                      </a:r>
                      <a:r>
                        <a:rPr lang="en-US" sz="1900" b="1" baseline="0" dirty="0" smtClean="0">
                          <a:latin typeface="Comic Sans MS" pitchFamily="66" charset="0"/>
                          <a:ea typeface="Calibri"/>
                          <a:cs typeface="Times New Roman"/>
                        </a:rPr>
                        <a:t> DRIVEN WHEELS</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WIDTH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SAME</a:t>
                      </a:r>
                      <a:r>
                        <a:rPr lang="en-US" sz="1900" b="1" baseline="0" dirty="0" smtClean="0">
                          <a:latin typeface="Comic Sans MS" pitchFamily="66" charset="0"/>
                          <a:ea typeface="Calibri"/>
                          <a:cs typeface="Times New Roman"/>
                        </a:rPr>
                        <a:t> AS TYRE</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BEGINNING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STRONG</a:t>
                      </a:r>
                      <a:r>
                        <a:rPr lang="en-US" sz="1900" b="1" baseline="0" dirty="0" smtClean="0">
                          <a:latin typeface="Comic Sans MS" pitchFamily="66" charset="0"/>
                          <a:ea typeface="Calibri"/>
                          <a:cs typeface="Times New Roman"/>
                        </a:rPr>
                        <a:t> OR GRADUAL</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VERY</a:t>
                      </a:r>
                      <a:r>
                        <a:rPr lang="en-US" sz="1900" b="1" baseline="0" dirty="0" smtClean="0">
                          <a:latin typeface="Comic Sans MS" pitchFamily="66" charset="0"/>
                          <a:ea typeface="Calibri"/>
                          <a:cs typeface="Times New Roman"/>
                        </a:rPr>
                        <a:t> GRADUAL</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STRIATIONS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PARALLEL</a:t>
                      </a:r>
                      <a:r>
                        <a:rPr lang="en-US" sz="1900" b="1" baseline="0" dirty="0" smtClean="0">
                          <a:latin typeface="Comic Sans MS" pitchFamily="66" charset="0"/>
                          <a:ea typeface="Calibri"/>
                          <a:cs typeface="Times New Roman"/>
                        </a:rPr>
                        <a:t> TO MARK</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OTHER DETAILS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OUTER</a:t>
                      </a:r>
                      <a:r>
                        <a:rPr lang="en-US" sz="1900" b="1" baseline="0" dirty="0" smtClean="0">
                          <a:latin typeface="Comic Sans MS" pitchFamily="66" charset="0"/>
                          <a:ea typeface="Calibri"/>
                          <a:cs typeface="Times New Roman"/>
                        </a:rPr>
                        <a:t> EDGES OFTEN STRONGER</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LENGTH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0.1</a:t>
                      </a:r>
                      <a:r>
                        <a:rPr lang="en-US" sz="1900" b="1" baseline="0" dirty="0" smtClean="0">
                          <a:latin typeface="Comic Sans MS" pitchFamily="66" charset="0"/>
                          <a:ea typeface="Calibri"/>
                          <a:cs typeface="Times New Roman"/>
                        </a:rPr>
                        <a:t> TO 15M</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
        <p:nvSpPr>
          <p:cNvPr id="5" name="TextBox 4"/>
          <p:cNvSpPr txBox="1"/>
          <p:nvPr/>
        </p:nvSpPr>
        <p:spPr>
          <a:xfrm>
            <a:off x="186806" y="870972"/>
            <a:ext cx="8826455" cy="1338828"/>
          </a:xfrm>
          <a:prstGeom prst="rect">
            <a:avLst/>
          </a:prstGeom>
          <a:noFill/>
        </p:spPr>
        <p:txBody>
          <a:bodyPr wrap="none" rtlCol="0">
            <a:spAutoFit/>
          </a:bodyPr>
          <a:lstStyle/>
          <a:p>
            <a:r>
              <a:rPr lang="en-US" sz="2000" b="1" dirty="0" smtClean="0">
                <a:solidFill>
                  <a:srgbClr val="FF0000"/>
                </a:solidFill>
                <a:latin typeface="Comic Sans MS" pitchFamily="66" charset="0"/>
                <a:ea typeface="Calibri"/>
                <a:cs typeface="Times New Roman"/>
              </a:rPr>
              <a:t>ACCELERATION SCUFF</a:t>
            </a:r>
            <a:endParaRPr lang="en-US" sz="2000" b="1" dirty="0" smtClean="0">
              <a:solidFill>
                <a:srgbClr val="FF0000"/>
              </a:solidFill>
              <a:latin typeface="Comic Sans MS" pitchFamily="66" charset="0"/>
            </a:endParaRPr>
          </a:p>
          <a:p>
            <a:endParaRPr lang="en-US" sz="100" b="1" dirty="0" smtClean="0">
              <a:latin typeface="Comic Sans MS" pitchFamily="66" charset="0"/>
            </a:endParaRPr>
          </a:p>
          <a:p>
            <a:r>
              <a:rPr lang="en-US" sz="2000" b="1" dirty="0" smtClean="0">
                <a:latin typeface="Comic Sans MS" pitchFamily="66" charset="0"/>
              </a:rPr>
              <a:t> are tyre marks left on the road pavement when sufficient power is </a:t>
            </a:r>
          </a:p>
          <a:p>
            <a:r>
              <a:rPr lang="en-US" sz="2000" b="1" dirty="0" smtClean="0">
                <a:latin typeface="Comic Sans MS" pitchFamily="66" charset="0"/>
              </a:rPr>
              <a:t> supplied  to the driving wheels to make at least one of them spin </a:t>
            </a:r>
          </a:p>
          <a:p>
            <a:r>
              <a:rPr lang="en-US" sz="2000" b="1" dirty="0" smtClean="0">
                <a:latin typeface="Comic Sans MS" pitchFamily="66" charset="0"/>
              </a:rPr>
              <a:t>and slip.</a:t>
            </a:r>
          </a:p>
        </p:txBody>
      </p:sp>
      <p:sp>
        <p:nvSpPr>
          <p:cNvPr id="6" name="TextBox 5"/>
          <p:cNvSpPr txBox="1"/>
          <p:nvPr/>
        </p:nvSpPr>
        <p:spPr>
          <a:xfrm>
            <a:off x="3921949" y="76200"/>
            <a:ext cx="978153" cy="369332"/>
          </a:xfrm>
          <a:prstGeom prst="rect">
            <a:avLst/>
          </a:prstGeom>
          <a:solidFill>
            <a:schemeClr val="bg2">
              <a:lumMod val="75000"/>
            </a:schemeClr>
          </a:solidFill>
        </p:spPr>
        <p:txBody>
          <a:bodyPr wrap="none" rtlCol="0">
            <a:spAutoFit/>
          </a:bodyPr>
          <a:lstStyle/>
          <a:p>
            <a:r>
              <a:rPr lang="en-US" b="1" dirty="0" smtClean="0"/>
              <a:t>ANNX  5</a:t>
            </a:r>
            <a:endParaRPr lang="en-US" b="1" dirty="0"/>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48652" y="1981200"/>
          <a:ext cx="7657148" cy="4661916"/>
        </p:xfrm>
        <a:graphic>
          <a:graphicData uri="http://schemas.openxmlformats.org/drawingml/2006/table">
            <a:tbl>
              <a:tblPr/>
              <a:tblGrid>
                <a:gridCol w="3161348"/>
                <a:gridCol w="4495800"/>
              </a:tblGrid>
              <a:tr h="0">
                <a:tc gridSpan="2">
                  <a:txBody>
                    <a:bodyPr/>
                    <a:lstStyle/>
                    <a:p>
                      <a:pPr marL="0" marR="0" algn="ctr">
                        <a:lnSpc>
                          <a:spcPct val="115000"/>
                        </a:lnSpc>
                        <a:spcBef>
                          <a:spcPts val="0"/>
                        </a:spcBef>
                        <a:spcAft>
                          <a:spcPts val="0"/>
                        </a:spcAft>
                      </a:pPr>
                      <a:r>
                        <a:rPr lang="en-US" sz="1900" b="1" dirty="0" smtClean="0">
                          <a:solidFill>
                            <a:srgbClr val="FF0000"/>
                          </a:solidFill>
                          <a:latin typeface="Comic Sans MS" pitchFamily="66" charset="0"/>
                          <a:ea typeface="Calibri"/>
                          <a:cs typeface="Times New Roman"/>
                        </a:rPr>
                        <a:t>CHARACTERISTICS OF FLAT</a:t>
                      </a:r>
                      <a:r>
                        <a:rPr lang="en-US" sz="1900" b="1" baseline="0" dirty="0" smtClean="0">
                          <a:solidFill>
                            <a:srgbClr val="FF0000"/>
                          </a:solidFill>
                          <a:latin typeface="Comic Sans MS" pitchFamily="66" charset="0"/>
                          <a:ea typeface="Calibri"/>
                          <a:cs typeface="Times New Roman"/>
                        </a:rPr>
                        <a:t> TYRE MARK</a:t>
                      </a:r>
                      <a:endParaRPr lang="en-US" sz="1900" b="1" dirty="0">
                        <a:solidFill>
                          <a:srgbClr val="FF0000"/>
                        </a:solidFill>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WHEEL MOTION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ROLL,</a:t>
                      </a:r>
                      <a:r>
                        <a:rPr lang="en-US" sz="1900" b="1" baseline="0" dirty="0" smtClean="0">
                          <a:latin typeface="Comic Sans MS" pitchFamily="66" charset="0"/>
                          <a:ea typeface="Calibri"/>
                          <a:cs typeface="Times New Roman"/>
                        </a:rPr>
                        <a:t> NO SLIP</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OPERATION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NONE</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NUMBER FROM</a:t>
                      </a:r>
                    </a:p>
                    <a:p>
                      <a:pPr marL="0" marR="0" algn="l">
                        <a:lnSpc>
                          <a:spcPct val="115000"/>
                        </a:lnSpc>
                        <a:spcBef>
                          <a:spcPts val="0"/>
                        </a:spcBef>
                        <a:spcAft>
                          <a:spcPts val="0"/>
                        </a:spcAft>
                      </a:pPr>
                      <a:r>
                        <a:rPr lang="en-US" sz="1900" b="1" dirty="0">
                          <a:latin typeface="Comic Sans MS" pitchFamily="66" charset="0"/>
                          <a:ea typeface="Calibri"/>
                          <a:cs typeface="Times New Roman"/>
                        </a:rPr>
                        <a:t>4-TIRED VEHICLE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ONLY</a:t>
                      </a:r>
                      <a:r>
                        <a:rPr lang="en-US" sz="1900" b="1" baseline="0" dirty="0" smtClean="0">
                          <a:latin typeface="Comic Sans MS" pitchFamily="66" charset="0"/>
                          <a:ea typeface="Calibri"/>
                          <a:cs typeface="Times New Roman"/>
                        </a:rPr>
                        <a:t> 1</a:t>
                      </a:r>
                    </a:p>
                    <a:p>
                      <a:pPr marL="0" marR="0" algn="l">
                        <a:lnSpc>
                          <a:spcPct val="115000"/>
                        </a:lnSpc>
                        <a:spcBef>
                          <a:spcPts val="0"/>
                        </a:spcBef>
                        <a:spcAft>
                          <a:spcPts val="0"/>
                        </a:spcAft>
                      </a:pPr>
                      <a:r>
                        <a:rPr lang="en-US" sz="1900" b="1" baseline="0" dirty="0" smtClean="0">
                          <a:latin typeface="Comic Sans MS" pitchFamily="66" charset="0"/>
                          <a:ea typeface="Calibri"/>
                          <a:cs typeface="Times New Roman"/>
                        </a:rPr>
                        <a:t>RARELY TWO</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RIGHT &amp; LEFT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900" b="1" baseline="0" dirty="0" smtClean="0">
                          <a:latin typeface="Comic Sans MS" pitchFamily="66" charset="0"/>
                          <a:ea typeface="Calibri"/>
                          <a:cs typeface="Times New Roman"/>
                        </a:rPr>
                        <a:t>RARELY TWO</a:t>
                      </a:r>
                      <a:endParaRPr lang="en-US" sz="1900" b="1" dirty="0" smtClean="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FRONT &amp; REAR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NA</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WIDTH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TYRE</a:t>
                      </a:r>
                      <a:r>
                        <a:rPr lang="en-US" sz="1900" b="1" baseline="0" dirty="0" smtClean="0">
                          <a:latin typeface="Comic Sans MS" pitchFamily="66" charset="0"/>
                          <a:ea typeface="Calibri"/>
                          <a:cs typeface="Times New Roman"/>
                        </a:rPr>
                        <a:t> TREAD EDGE MARKS</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BEGINNING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ALWAYS</a:t>
                      </a:r>
                      <a:r>
                        <a:rPr lang="en-US" sz="1900" b="1" baseline="0" dirty="0" smtClean="0">
                          <a:latin typeface="Comic Sans MS" pitchFamily="66" charset="0"/>
                          <a:ea typeface="Calibri"/>
                          <a:cs typeface="Times New Roman"/>
                        </a:rPr>
                        <a:t> FAINT</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900" b="1" dirty="0" smtClean="0">
                          <a:latin typeface="Comic Sans MS" pitchFamily="66" charset="0"/>
                          <a:ea typeface="Calibri"/>
                          <a:cs typeface="Times New Roman"/>
                        </a:rPr>
                        <a:t>ALWAYS</a:t>
                      </a:r>
                      <a:r>
                        <a:rPr lang="en-US" sz="1900" b="1" baseline="0" dirty="0" smtClean="0">
                          <a:latin typeface="Comic Sans MS" pitchFamily="66" charset="0"/>
                          <a:ea typeface="Calibri"/>
                          <a:cs typeface="Times New Roman"/>
                        </a:rPr>
                        <a:t> FAINT</a:t>
                      </a:r>
                      <a:endParaRPr lang="en-US" sz="1900" b="1" dirty="0" smtClean="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STRIATIONS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NONE</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OTHER DETAILS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OUTER</a:t>
                      </a:r>
                      <a:r>
                        <a:rPr lang="en-US" sz="1900" b="1" baseline="0" dirty="0" smtClean="0">
                          <a:latin typeface="Comic Sans MS" pitchFamily="66" charset="0"/>
                          <a:ea typeface="Calibri"/>
                          <a:cs typeface="Times New Roman"/>
                        </a:rPr>
                        <a:t> EDGES ALWAYS STRONGER</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LENGTH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15M</a:t>
                      </a:r>
                      <a:r>
                        <a:rPr lang="en-US" sz="1900" b="1" baseline="0" dirty="0" smtClean="0">
                          <a:latin typeface="Comic Sans MS" pitchFamily="66" charset="0"/>
                          <a:ea typeface="Calibri"/>
                          <a:cs typeface="Times New Roman"/>
                        </a:rPr>
                        <a:t> TO 16KM</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
        <p:nvSpPr>
          <p:cNvPr id="5" name="TextBox 4"/>
          <p:cNvSpPr txBox="1"/>
          <p:nvPr/>
        </p:nvSpPr>
        <p:spPr>
          <a:xfrm>
            <a:off x="186806" y="609600"/>
            <a:ext cx="8180445" cy="1177245"/>
          </a:xfrm>
          <a:prstGeom prst="rect">
            <a:avLst/>
          </a:prstGeom>
          <a:noFill/>
        </p:spPr>
        <p:txBody>
          <a:bodyPr wrap="none" rtlCol="0">
            <a:spAutoFit/>
          </a:bodyPr>
          <a:lstStyle/>
          <a:p>
            <a:r>
              <a:rPr lang="en-US" sz="2000" b="1" dirty="0" smtClean="0">
                <a:solidFill>
                  <a:srgbClr val="FF0000"/>
                </a:solidFill>
                <a:latin typeface="Comic Sans MS" pitchFamily="66" charset="0"/>
              </a:rPr>
              <a:t>FLAT-TYRE MARKS</a:t>
            </a:r>
          </a:p>
          <a:p>
            <a:endParaRPr lang="en-US" sz="1050" b="1" dirty="0" smtClean="0">
              <a:latin typeface="Comic Sans MS" pitchFamily="66" charset="0"/>
            </a:endParaRPr>
          </a:p>
          <a:p>
            <a:r>
              <a:rPr lang="en-US" sz="2000" b="1" dirty="0" smtClean="0">
                <a:latin typeface="Comic Sans MS" pitchFamily="66" charset="0"/>
              </a:rPr>
              <a:t> are tyre marks left on the road pavement by a tyre  which is </a:t>
            </a:r>
          </a:p>
          <a:p>
            <a:r>
              <a:rPr lang="en-US" sz="2000" b="1" dirty="0" smtClean="0">
                <a:latin typeface="Comic Sans MS" pitchFamily="66" charset="0"/>
              </a:rPr>
              <a:t> underinflated or overloaded.</a:t>
            </a:r>
          </a:p>
        </p:txBody>
      </p:sp>
      <p:sp>
        <p:nvSpPr>
          <p:cNvPr id="6" name="TextBox 5"/>
          <p:cNvSpPr txBox="1"/>
          <p:nvPr/>
        </p:nvSpPr>
        <p:spPr>
          <a:xfrm>
            <a:off x="3921949" y="76200"/>
            <a:ext cx="978153" cy="369332"/>
          </a:xfrm>
          <a:prstGeom prst="rect">
            <a:avLst/>
          </a:prstGeom>
          <a:solidFill>
            <a:schemeClr val="bg2">
              <a:lumMod val="75000"/>
            </a:schemeClr>
          </a:solidFill>
        </p:spPr>
        <p:txBody>
          <a:bodyPr wrap="none" rtlCol="0">
            <a:spAutoFit/>
          </a:bodyPr>
          <a:lstStyle/>
          <a:p>
            <a:r>
              <a:rPr lang="en-US" b="1" dirty="0" smtClean="0"/>
              <a:t>ANNX  6</a:t>
            </a:r>
            <a:endParaRPr lang="en-US" b="1" dirty="0"/>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48652" y="2043684"/>
          <a:ext cx="7657148" cy="4661916"/>
        </p:xfrm>
        <a:graphic>
          <a:graphicData uri="http://schemas.openxmlformats.org/drawingml/2006/table">
            <a:tbl>
              <a:tblPr/>
              <a:tblGrid>
                <a:gridCol w="3161348"/>
                <a:gridCol w="4495800"/>
              </a:tblGrid>
              <a:tr h="0">
                <a:tc gridSpan="2">
                  <a:txBody>
                    <a:bodyPr/>
                    <a:lstStyle/>
                    <a:p>
                      <a:pPr marL="0" marR="0" algn="ctr">
                        <a:lnSpc>
                          <a:spcPct val="115000"/>
                        </a:lnSpc>
                        <a:spcBef>
                          <a:spcPts val="0"/>
                        </a:spcBef>
                        <a:spcAft>
                          <a:spcPts val="0"/>
                        </a:spcAft>
                      </a:pPr>
                      <a:r>
                        <a:rPr lang="en-US" sz="1900" b="1" dirty="0" smtClean="0">
                          <a:solidFill>
                            <a:srgbClr val="FF0000"/>
                          </a:solidFill>
                          <a:latin typeface="Comic Sans MS" pitchFamily="66" charset="0"/>
                          <a:ea typeface="Calibri"/>
                          <a:cs typeface="Times New Roman"/>
                        </a:rPr>
                        <a:t>CHARACTERISTICS OF IMPRINT</a:t>
                      </a:r>
                      <a:endParaRPr lang="en-US" sz="1900" b="1" dirty="0">
                        <a:solidFill>
                          <a:srgbClr val="FF0000"/>
                        </a:solidFill>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WHEEL MOTION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ROLL,</a:t>
                      </a:r>
                      <a:r>
                        <a:rPr lang="en-US" sz="1900" b="1" baseline="0" dirty="0" smtClean="0">
                          <a:latin typeface="Comic Sans MS" pitchFamily="66" charset="0"/>
                          <a:ea typeface="Calibri"/>
                          <a:cs typeface="Times New Roman"/>
                        </a:rPr>
                        <a:t> NO SLIP</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OPERATION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NONE</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NUMBER FROM</a:t>
                      </a:r>
                    </a:p>
                    <a:p>
                      <a:pPr marL="0" marR="0" algn="l">
                        <a:lnSpc>
                          <a:spcPct val="115000"/>
                        </a:lnSpc>
                        <a:spcBef>
                          <a:spcPts val="0"/>
                        </a:spcBef>
                        <a:spcAft>
                          <a:spcPts val="0"/>
                        </a:spcAft>
                      </a:pPr>
                      <a:r>
                        <a:rPr lang="en-US" sz="1900" b="1" dirty="0">
                          <a:latin typeface="Comic Sans MS" pitchFamily="66" charset="0"/>
                          <a:ea typeface="Calibri"/>
                          <a:cs typeface="Times New Roman"/>
                        </a:rPr>
                        <a:t>4-TIRED VEHICLE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MOSTLY </a:t>
                      </a:r>
                      <a:r>
                        <a:rPr lang="en-US" sz="1900" b="1" dirty="0" smtClean="0">
                          <a:latin typeface="Comic Sans MS" pitchFamily="66" charset="0"/>
                          <a:ea typeface="Calibri"/>
                          <a:cs typeface="Times New Roman"/>
                        </a:rPr>
                        <a:t>1</a:t>
                      </a:r>
                      <a:endParaRPr lang="en-US" sz="1900" b="1" dirty="0">
                        <a:latin typeface="Comic Sans MS" pitchFamily="66" charset="0"/>
                        <a:ea typeface="Calibri"/>
                        <a:cs typeface="Times New Roman"/>
                      </a:endParaRPr>
                    </a:p>
                    <a:p>
                      <a:pPr marL="0" marR="0" algn="l">
                        <a:lnSpc>
                          <a:spcPct val="115000"/>
                        </a:lnSpc>
                        <a:spcBef>
                          <a:spcPts val="0"/>
                        </a:spcBef>
                        <a:spcAft>
                          <a:spcPts val="0"/>
                        </a:spcAft>
                      </a:pPr>
                      <a:r>
                        <a:rPr lang="en-US" sz="1900" b="1" dirty="0">
                          <a:latin typeface="Comic Sans MS" pitchFamily="66" charset="0"/>
                          <a:ea typeface="Calibri"/>
                          <a:cs typeface="Times New Roman"/>
                        </a:rPr>
                        <a:t>ALSO </a:t>
                      </a:r>
                      <a:r>
                        <a:rPr lang="en-US" sz="1900" b="1" dirty="0" smtClean="0">
                          <a:latin typeface="Comic Sans MS" pitchFamily="66" charset="0"/>
                          <a:ea typeface="Calibri"/>
                          <a:cs typeface="Times New Roman"/>
                        </a:rPr>
                        <a:t>2, 3, </a:t>
                      </a:r>
                      <a:r>
                        <a:rPr lang="en-US" sz="1900" b="1" dirty="0">
                          <a:latin typeface="Comic Sans MS" pitchFamily="66" charset="0"/>
                          <a:ea typeface="Calibri"/>
                          <a:cs typeface="Times New Roman"/>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RIGHT &amp; LEFT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900" b="1" dirty="0" smtClean="0">
                          <a:latin typeface="Comic Sans MS" pitchFamily="66" charset="0"/>
                          <a:ea typeface="Calibri"/>
                          <a:cs typeface="Times New Roman"/>
                        </a:rPr>
                        <a:t>USUALLY</a:t>
                      </a:r>
                      <a:r>
                        <a:rPr lang="en-US" sz="1900" b="1" baseline="0" dirty="0" smtClean="0">
                          <a:latin typeface="Comic Sans MS" pitchFamily="66" charset="0"/>
                          <a:ea typeface="Calibri"/>
                          <a:cs typeface="Times New Roman"/>
                        </a:rPr>
                        <a:t> EQUAL</a:t>
                      </a:r>
                      <a:endParaRPr lang="en-US" sz="1900" b="1" dirty="0" smtClean="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FRONT &amp; REAR TIRES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baseline="0" dirty="0" smtClean="0">
                          <a:latin typeface="Comic Sans MS" pitchFamily="66" charset="0"/>
                          <a:ea typeface="Calibri"/>
                          <a:cs typeface="Times New Roman"/>
                        </a:rPr>
                        <a:t>EQUALLY CLEAR</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WIDTH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SAME</a:t>
                      </a:r>
                      <a:r>
                        <a:rPr lang="en-US" sz="1900" b="1" baseline="0" dirty="0" smtClean="0">
                          <a:latin typeface="Comic Sans MS" pitchFamily="66" charset="0"/>
                          <a:ea typeface="Calibri"/>
                          <a:cs typeface="Times New Roman"/>
                        </a:rPr>
                        <a:t> AS TYRE</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BEGINNING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ALWAYS</a:t>
                      </a:r>
                      <a:r>
                        <a:rPr lang="en-US" sz="1900" b="1" baseline="0" dirty="0" smtClean="0">
                          <a:latin typeface="Comic Sans MS" pitchFamily="66" charset="0"/>
                          <a:ea typeface="Calibri"/>
                          <a:cs typeface="Times New Roman"/>
                        </a:rPr>
                        <a:t> STRONG</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900" b="1" dirty="0" smtClean="0">
                          <a:latin typeface="Comic Sans MS" pitchFamily="66" charset="0"/>
                          <a:ea typeface="Calibri"/>
                          <a:cs typeface="Times New Roman"/>
                        </a:rPr>
                        <a:t>ALWAYS</a:t>
                      </a:r>
                      <a:r>
                        <a:rPr lang="en-US" sz="1900" b="1" baseline="0" dirty="0" smtClean="0">
                          <a:latin typeface="Comic Sans MS" pitchFamily="66" charset="0"/>
                          <a:ea typeface="Calibri"/>
                          <a:cs typeface="Times New Roman"/>
                        </a:rPr>
                        <a:t> STRONG</a:t>
                      </a:r>
                      <a:endParaRPr lang="en-US" sz="1900" b="1" dirty="0" smtClean="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STRIATIONS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PARALLEL TO MARK IF ANY</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a:latin typeface="Comic Sans MS" pitchFamily="66" charset="0"/>
                          <a:ea typeface="Calibri"/>
                          <a:cs typeface="Times New Roman"/>
                        </a:rPr>
                        <a:t>OTHER DETAILS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TREAD</a:t>
                      </a:r>
                      <a:r>
                        <a:rPr lang="en-US" sz="1900" b="1" baseline="0" dirty="0" smtClean="0">
                          <a:latin typeface="Comic Sans MS" pitchFamily="66" charset="0"/>
                          <a:ea typeface="Calibri"/>
                          <a:cs typeface="Times New Roman"/>
                        </a:rPr>
                        <a:t> DESIGN MAY SHOW. OFTEN BROKEN</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0">
                <a:tc>
                  <a:txBody>
                    <a:bodyPr/>
                    <a:lstStyle/>
                    <a:p>
                      <a:pPr marL="0" marR="0" algn="l">
                        <a:lnSpc>
                          <a:spcPct val="115000"/>
                        </a:lnSpc>
                        <a:spcBef>
                          <a:spcPts val="0"/>
                        </a:spcBef>
                        <a:spcAft>
                          <a:spcPts val="0"/>
                        </a:spcAft>
                      </a:pPr>
                      <a:r>
                        <a:rPr lang="en-US" sz="1900" b="1" dirty="0">
                          <a:latin typeface="Comic Sans MS" pitchFamily="66" charset="0"/>
                          <a:ea typeface="Calibri"/>
                          <a:cs typeface="Times New Roman"/>
                        </a:rPr>
                        <a:t>LENGTH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l">
                        <a:lnSpc>
                          <a:spcPct val="115000"/>
                        </a:lnSpc>
                        <a:spcBef>
                          <a:spcPts val="0"/>
                        </a:spcBef>
                        <a:spcAft>
                          <a:spcPts val="0"/>
                        </a:spcAft>
                      </a:pPr>
                      <a:r>
                        <a:rPr lang="en-US" sz="1900" b="1" dirty="0" smtClean="0">
                          <a:latin typeface="Comic Sans MS" pitchFamily="66" charset="0"/>
                          <a:ea typeface="Calibri"/>
                          <a:cs typeface="Times New Roman"/>
                        </a:rPr>
                        <a:t>O.1</a:t>
                      </a:r>
                      <a:r>
                        <a:rPr lang="en-US" sz="1900" b="1" baseline="0" dirty="0" smtClean="0">
                          <a:latin typeface="Comic Sans MS" pitchFamily="66" charset="0"/>
                          <a:ea typeface="Calibri"/>
                          <a:cs typeface="Times New Roman"/>
                        </a:rPr>
                        <a:t> TO 15M</a:t>
                      </a:r>
                      <a:endParaRPr lang="en-US" sz="1900" b="1" dirty="0">
                        <a:latin typeface="Comic Sans MS" pitchFamily="66"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bl>
          </a:graphicData>
        </a:graphic>
      </p:graphicFrame>
      <p:sp>
        <p:nvSpPr>
          <p:cNvPr id="5" name="TextBox 4"/>
          <p:cNvSpPr txBox="1"/>
          <p:nvPr/>
        </p:nvSpPr>
        <p:spPr>
          <a:xfrm>
            <a:off x="186806" y="803955"/>
            <a:ext cx="8779968" cy="1177245"/>
          </a:xfrm>
          <a:prstGeom prst="rect">
            <a:avLst/>
          </a:prstGeom>
          <a:noFill/>
        </p:spPr>
        <p:txBody>
          <a:bodyPr wrap="none" rtlCol="0">
            <a:spAutoFit/>
          </a:bodyPr>
          <a:lstStyle/>
          <a:p>
            <a:r>
              <a:rPr lang="en-US" sz="2000" b="1" dirty="0" smtClean="0">
                <a:solidFill>
                  <a:srgbClr val="FF0000"/>
                </a:solidFill>
                <a:latin typeface="Comic Sans MS" pitchFamily="66" charset="0"/>
              </a:rPr>
              <a:t>IMPRINT</a:t>
            </a:r>
          </a:p>
          <a:p>
            <a:endParaRPr lang="en-US" sz="1050" b="1" dirty="0" smtClean="0">
              <a:latin typeface="Comic Sans MS" pitchFamily="66" charset="0"/>
            </a:endParaRPr>
          </a:p>
          <a:p>
            <a:r>
              <a:rPr lang="en-US" sz="2000" b="1" dirty="0" smtClean="0">
                <a:latin typeface="Comic Sans MS" pitchFamily="66" charset="0"/>
              </a:rPr>
              <a:t> are tyre marks left on the road pavement by a rolling tyre that is</a:t>
            </a:r>
          </a:p>
          <a:p>
            <a:r>
              <a:rPr lang="en-US" sz="2000" b="1" dirty="0" smtClean="0">
                <a:latin typeface="Comic Sans MS" pitchFamily="66" charset="0"/>
              </a:rPr>
              <a:t> not sliding.</a:t>
            </a:r>
            <a:endParaRPr lang="en-US" sz="2000" b="1" dirty="0">
              <a:latin typeface="Comic Sans MS" pitchFamily="66" charset="0"/>
            </a:endParaRPr>
          </a:p>
        </p:txBody>
      </p:sp>
      <p:sp>
        <p:nvSpPr>
          <p:cNvPr id="6" name="TextBox 5"/>
          <p:cNvSpPr txBox="1"/>
          <p:nvPr/>
        </p:nvSpPr>
        <p:spPr>
          <a:xfrm>
            <a:off x="3921949" y="76200"/>
            <a:ext cx="978153" cy="369332"/>
          </a:xfrm>
          <a:prstGeom prst="rect">
            <a:avLst/>
          </a:prstGeom>
          <a:solidFill>
            <a:schemeClr val="bg2">
              <a:lumMod val="75000"/>
            </a:schemeClr>
          </a:solidFill>
        </p:spPr>
        <p:txBody>
          <a:bodyPr wrap="none" rtlCol="0">
            <a:spAutoFit/>
          </a:bodyPr>
          <a:lstStyle/>
          <a:p>
            <a:r>
              <a:rPr lang="en-US" b="1" dirty="0" smtClean="0"/>
              <a:t>ANNX  7</a:t>
            </a:r>
            <a:endParaRPr lang="en-US" b="1" dirty="0"/>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52400" y="579120"/>
          <a:ext cx="5399497" cy="6202680"/>
        </p:xfrm>
        <a:graphic>
          <a:graphicData uri="http://schemas.openxmlformats.org/drawingml/2006/table">
            <a:tbl>
              <a:tblPr firstRow="1" bandRow="1">
                <a:tableStyleId>{5C22544A-7EE6-4342-B048-85BDC9FD1C3A}</a:tableStyleId>
              </a:tblPr>
              <a:tblGrid>
                <a:gridCol w="1301524"/>
                <a:gridCol w="2254568"/>
                <a:gridCol w="1843405"/>
              </a:tblGrid>
              <a:tr h="370840">
                <a:tc gridSpan="3">
                  <a:txBody>
                    <a:bodyPr/>
                    <a:lstStyle/>
                    <a:p>
                      <a:pPr algn="ctr"/>
                      <a:r>
                        <a:rPr lang="en-US" sz="2800" b="1" dirty="0" smtClean="0">
                          <a:latin typeface="Comic Sans MS" pitchFamily="66" charset="0"/>
                        </a:rPr>
                        <a:t>VIN :      </a:t>
                      </a:r>
                      <a:r>
                        <a:rPr lang="en-US" sz="2800" b="1" dirty="0" smtClean="0">
                          <a:solidFill>
                            <a:srgbClr val="FF0000"/>
                          </a:solidFill>
                          <a:latin typeface="Comic Sans MS" pitchFamily="66" charset="0"/>
                        </a:rPr>
                        <a:t>1GT</a:t>
                      </a:r>
                      <a:r>
                        <a:rPr lang="en-US" sz="2800" b="1" dirty="0" smtClean="0">
                          <a:solidFill>
                            <a:srgbClr val="663300"/>
                          </a:solidFill>
                          <a:latin typeface="Comic Sans MS" pitchFamily="66" charset="0"/>
                        </a:rPr>
                        <a:t>LV13T</a:t>
                      </a:r>
                      <a:r>
                        <a:rPr lang="en-US" sz="2800" b="1" dirty="0" smtClean="0">
                          <a:latin typeface="Comic Sans MS" pitchFamily="66" charset="0"/>
                        </a:rPr>
                        <a:t>8PY</a:t>
                      </a:r>
                      <a:r>
                        <a:rPr lang="en-US" sz="2800" b="1" dirty="0" smtClean="0">
                          <a:solidFill>
                            <a:srgbClr val="FFFF00"/>
                          </a:solidFill>
                          <a:latin typeface="Comic Sans MS" pitchFamily="66" charset="0"/>
                        </a:rPr>
                        <a:t>174834</a:t>
                      </a:r>
                      <a:endParaRPr lang="en-US" sz="2800" b="1" dirty="0">
                        <a:solidFill>
                          <a:srgbClr val="FFFF00"/>
                        </a:solidFill>
                        <a:latin typeface="Comic Sans MS" pitchFamily="66" charset="0"/>
                      </a:endParaRPr>
                    </a:p>
                  </a:txBody>
                  <a:tcPr/>
                </a:tc>
                <a:tc hMerge="1">
                  <a:txBody>
                    <a:bodyPr/>
                    <a:lstStyle/>
                    <a:p>
                      <a:endParaRPr lang="en-US" dirty="0"/>
                    </a:p>
                  </a:txBody>
                  <a:tcPr/>
                </a:tc>
                <a:tc hMerge="1">
                  <a:txBody>
                    <a:bodyPr/>
                    <a:lstStyle/>
                    <a:p>
                      <a:endParaRPr lang="en-US" dirty="0"/>
                    </a:p>
                  </a:txBody>
                  <a:tcPr/>
                </a:tc>
              </a:tr>
              <a:tr h="370840">
                <a:tc>
                  <a:txBody>
                    <a:bodyPr/>
                    <a:lstStyle/>
                    <a:p>
                      <a:r>
                        <a:rPr lang="en-US" b="1" dirty="0" smtClean="0">
                          <a:solidFill>
                            <a:schemeClr val="accent2">
                              <a:lumMod val="75000"/>
                            </a:schemeClr>
                          </a:solidFill>
                          <a:latin typeface="Comic Sans MS" pitchFamily="66" charset="0"/>
                        </a:rPr>
                        <a:t>DIGIT</a:t>
                      </a:r>
                      <a:endParaRPr lang="en-US" b="1" dirty="0">
                        <a:solidFill>
                          <a:schemeClr val="accent2">
                            <a:lumMod val="75000"/>
                          </a:schemeClr>
                        </a:solidFill>
                        <a:latin typeface="Comic Sans MS" pitchFamily="66" charset="0"/>
                      </a:endParaRPr>
                    </a:p>
                  </a:txBody>
                  <a:tcPr/>
                </a:tc>
                <a:tc>
                  <a:txBody>
                    <a:bodyPr/>
                    <a:lstStyle/>
                    <a:p>
                      <a:r>
                        <a:rPr lang="en-US" sz="1800" b="1" kern="1200" baseline="0" dirty="0" smtClean="0">
                          <a:solidFill>
                            <a:schemeClr val="accent2">
                              <a:lumMod val="75000"/>
                            </a:schemeClr>
                          </a:solidFill>
                          <a:latin typeface="Comic Sans MS" pitchFamily="66" charset="0"/>
                          <a:ea typeface="+mn-ea"/>
                          <a:cs typeface="+mn-cs"/>
                        </a:rPr>
                        <a:t>DESCRIPTION</a:t>
                      </a:r>
                      <a:endParaRPr lang="en-US" b="1" dirty="0">
                        <a:solidFill>
                          <a:schemeClr val="accent2">
                            <a:lumMod val="75000"/>
                          </a:schemeClr>
                        </a:solidFill>
                        <a:latin typeface="Comic Sans MS" pitchFamily="66" charset="0"/>
                      </a:endParaRPr>
                    </a:p>
                  </a:txBody>
                  <a:tcPr/>
                </a:tc>
                <a:tc>
                  <a:txBody>
                    <a:bodyPr/>
                    <a:lstStyle/>
                    <a:p>
                      <a:r>
                        <a:rPr lang="en-US" sz="1800" b="1" kern="1200" baseline="0" dirty="0" smtClean="0">
                          <a:solidFill>
                            <a:schemeClr val="accent2">
                              <a:lumMod val="75000"/>
                            </a:schemeClr>
                          </a:solidFill>
                          <a:latin typeface="Comic Sans MS" pitchFamily="66" charset="0"/>
                          <a:ea typeface="+mn-ea"/>
                          <a:cs typeface="+mn-cs"/>
                        </a:rPr>
                        <a:t>MEANING</a:t>
                      </a:r>
                      <a:endParaRPr lang="en-US" b="1" dirty="0">
                        <a:solidFill>
                          <a:schemeClr val="accent2">
                            <a:lumMod val="75000"/>
                          </a:schemeClr>
                        </a:solidFill>
                        <a:latin typeface="Comic Sans MS" pitchFamily="66" charset="0"/>
                      </a:endParaRPr>
                    </a:p>
                  </a:txBody>
                  <a:tcPr/>
                </a:tc>
              </a:tr>
              <a:tr h="370840">
                <a:tc>
                  <a:txBody>
                    <a:bodyPr/>
                    <a:lstStyle/>
                    <a:p>
                      <a:r>
                        <a:rPr lang="en-US" b="1" dirty="0" smtClean="0">
                          <a:latin typeface="Comic Sans MS" pitchFamily="66" charset="0"/>
                        </a:rPr>
                        <a:t>1</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Country of Origin</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United States</a:t>
                      </a:r>
                      <a:endParaRPr lang="en-US" b="1" dirty="0">
                        <a:latin typeface="Comic Sans MS" pitchFamily="66" charset="0"/>
                      </a:endParaRPr>
                    </a:p>
                  </a:txBody>
                  <a:tcPr/>
                </a:tc>
              </a:tr>
              <a:tr h="370840">
                <a:tc>
                  <a:txBody>
                    <a:bodyPr/>
                    <a:lstStyle/>
                    <a:p>
                      <a:r>
                        <a:rPr lang="en-US" b="1" dirty="0" smtClean="0">
                          <a:latin typeface="Comic Sans MS" pitchFamily="66" charset="0"/>
                        </a:rPr>
                        <a:t>G</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Manufacturer</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Toyota</a:t>
                      </a:r>
                      <a:endParaRPr lang="en-US" b="1" dirty="0">
                        <a:latin typeface="Comic Sans MS" pitchFamily="66" charset="0"/>
                      </a:endParaRPr>
                    </a:p>
                  </a:txBody>
                  <a:tcPr/>
                </a:tc>
              </a:tr>
              <a:tr h="370840">
                <a:tc>
                  <a:txBody>
                    <a:bodyPr/>
                    <a:lstStyle/>
                    <a:p>
                      <a:r>
                        <a:rPr lang="en-US" b="1" dirty="0" smtClean="0">
                          <a:latin typeface="Comic Sans MS" pitchFamily="66" charset="0"/>
                        </a:rPr>
                        <a:t>T</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Make</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Toyota</a:t>
                      </a:r>
                      <a:endParaRPr lang="en-US" b="1" dirty="0">
                        <a:latin typeface="Comic Sans MS" pitchFamily="66" charset="0"/>
                      </a:endParaRPr>
                    </a:p>
                  </a:txBody>
                  <a:tcPr/>
                </a:tc>
              </a:tr>
              <a:tr h="370840">
                <a:tc>
                  <a:txBody>
                    <a:bodyPr/>
                    <a:lstStyle/>
                    <a:p>
                      <a:r>
                        <a:rPr lang="en-US" b="1" dirty="0" smtClean="0">
                          <a:latin typeface="Comic Sans MS" pitchFamily="66" charset="0"/>
                        </a:rPr>
                        <a:t>LV</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Line</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Camry</a:t>
                      </a:r>
                      <a:endParaRPr lang="en-US" b="1" dirty="0">
                        <a:latin typeface="Comic Sans MS" pitchFamily="66" charset="0"/>
                      </a:endParaRPr>
                    </a:p>
                  </a:txBody>
                  <a:tcPr/>
                </a:tc>
              </a:tr>
              <a:tr h="370840">
                <a:tc>
                  <a:txBody>
                    <a:bodyPr/>
                    <a:lstStyle/>
                    <a:p>
                      <a:r>
                        <a:rPr lang="en-US" b="1" dirty="0" smtClean="0">
                          <a:latin typeface="Comic Sans MS" pitchFamily="66" charset="0"/>
                        </a:rPr>
                        <a:t>1</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Body Style</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2 Dr  sedan</a:t>
                      </a:r>
                    </a:p>
                    <a:p>
                      <a:r>
                        <a:rPr lang="en-US" sz="1800" b="1" kern="1200" baseline="0" dirty="0" smtClean="0">
                          <a:solidFill>
                            <a:schemeClr val="dk1"/>
                          </a:solidFill>
                          <a:latin typeface="Comic Sans MS" pitchFamily="66" charset="0"/>
                          <a:ea typeface="+mn-ea"/>
                          <a:cs typeface="+mn-cs"/>
                        </a:rPr>
                        <a:t> 2WD</a:t>
                      </a:r>
                      <a:endParaRPr lang="en-US" b="1" dirty="0">
                        <a:latin typeface="Comic Sans MS" pitchFamily="66" charset="0"/>
                      </a:endParaRPr>
                    </a:p>
                  </a:txBody>
                  <a:tcPr/>
                </a:tc>
              </a:tr>
              <a:tr h="370840">
                <a:tc>
                  <a:txBody>
                    <a:bodyPr/>
                    <a:lstStyle/>
                    <a:p>
                      <a:r>
                        <a:rPr lang="en-US" b="1" dirty="0" smtClean="0">
                          <a:latin typeface="Comic Sans MS" pitchFamily="66" charset="0"/>
                        </a:rPr>
                        <a:t>3</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Restraint System</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Manual Belts</a:t>
                      </a:r>
                    </a:p>
                  </a:txBody>
                  <a:tcPr/>
                </a:tc>
              </a:tr>
              <a:tr h="370840">
                <a:tc>
                  <a:txBody>
                    <a:bodyPr/>
                    <a:lstStyle/>
                    <a:p>
                      <a:r>
                        <a:rPr lang="en-US" b="1" dirty="0" smtClean="0">
                          <a:latin typeface="Comic Sans MS" pitchFamily="66" charset="0"/>
                        </a:rPr>
                        <a:t>T</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Engine</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3.1 L </a:t>
                      </a:r>
                    </a:p>
                    <a:p>
                      <a:r>
                        <a:rPr lang="en-US" sz="1800" b="1" kern="1200" baseline="0" dirty="0" smtClean="0">
                          <a:solidFill>
                            <a:schemeClr val="dk1"/>
                          </a:solidFill>
                          <a:latin typeface="Comic Sans MS" pitchFamily="66" charset="0"/>
                          <a:ea typeface="+mn-ea"/>
                          <a:cs typeface="+mn-cs"/>
                        </a:rPr>
                        <a:t>V6 MFI</a:t>
                      </a:r>
                      <a:endParaRPr lang="en-US" b="1" dirty="0">
                        <a:latin typeface="Comic Sans MS" pitchFamily="66" charset="0"/>
                      </a:endParaRPr>
                    </a:p>
                  </a:txBody>
                  <a:tcPr/>
                </a:tc>
              </a:tr>
              <a:tr h="370840">
                <a:tc>
                  <a:txBody>
                    <a:bodyPr/>
                    <a:lstStyle/>
                    <a:p>
                      <a:r>
                        <a:rPr lang="en-US" b="1" dirty="0" smtClean="0">
                          <a:latin typeface="Comic Sans MS" pitchFamily="66" charset="0"/>
                        </a:rPr>
                        <a:t>8</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Check Digit</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Check Digit</a:t>
                      </a:r>
                    </a:p>
                    <a:p>
                      <a:r>
                        <a:rPr lang="en-US" sz="1800" b="1" kern="1200" baseline="0" dirty="0" smtClean="0">
                          <a:solidFill>
                            <a:schemeClr val="dk1"/>
                          </a:solidFill>
                          <a:latin typeface="Comic Sans MS" pitchFamily="66" charset="0"/>
                          <a:ea typeface="+mn-ea"/>
                          <a:cs typeface="+mn-cs"/>
                        </a:rPr>
                        <a:t> Valid</a:t>
                      </a:r>
                      <a:endParaRPr lang="en-US" b="1" dirty="0">
                        <a:latin typeface="Comic Sans MS" pitchFamily="66" charset="0"/>
                      </a:endParaRPr>
                    </a:p>
                  </a:txBody>
                  <a:tcPr/>
                </a:tc>
              </a:tr>
              <a:tr h="370840">
                <a:tc>
                  <a:txBody>
                    <a:bodyPr/>
                    <a:lstStyle/>
                    <a:p>
                      <a:r>
                        <a:rPr lang="en-US" b="1" dirty="0" smtClean="0">
                          <a:latin typeface="Comic Sans MS" pitchFamily="66" charset="0"/>
                        </a:rPr>
                        <a:t>P</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Year</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1993</a:t>
                      </a:r>
                      <a:endParaRPr lang="en-US" b="1" dirty="0">
                        <a:latin typeface="Comic Sans MS" pitchFamily="66" charset="0"/>
                      </a:endParaRPr>
                    </a:p>
                  </a:txBody>
                  <a:tcPr/>
                </a:tc>
              </a:tr>
              <a:tr h="370840">
                <a:tc>
                  <a:txBody>
                    <a:bodyPr/>
                    <a:lstStyle/>
                    <a:p>
                      <a:r>
                        <a:rPr lang="en-US" b="1" dirty="0" smtClean="0">
                          <a:latin typeface="Comic Sans MS" pitchFamily="66" charset="0"/>
                        </a:rPr>
                        <a:t>Y</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Assembly Plant</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Wilmington</a:t>
                      </a:r>
                      <a:endParaRPr lang="en-US" b="1" dirty="0">
                        <a:latin typeface="Comic Sans MS" pitchFamily="66" charset="0"/>
                      </a:endParaRPr>
                    </a:p>
                  </a:txBody>
                  <a:tcPr/>
                </a:tc>
              </a:tr>
              <a:tr h="370840">
                <a:tc>
                  <a:txBody>
                    <a:bodyPr/>
                    <a:lstStyle/>
                    <a:p>
                      <a:r>
                        <a:rPr lang="en-US" b="1" dirty="0" smtClean="0">
                          <a:latin typeface="Comic Sans MS" pitchFamily="66" charset="0"/>
                        </a:rPr>
                        <a:t>174834</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Sequence Number</a:t>
                      </a:r>
                      <a:endParaRPr lang="en-US" b="1" dirty="0">
                        <a:latin typeface="Comic Sans MS" pitchFamily="66" charset="0"/>
                      </a:endParaRPr>
                    </a:p>
                  </a:txBody>
                  <a:tcPr/>
                </a:tc>
                <a:tc>
                  <a:txBody>
                    <a:bodyPr/>
                    <a:lstStyle/>
                    <a:p>
                      <a:r>
                        <a:rPr lang="en-US" sz="1800" b="1" kern="1200" baseline="0" dirty="0" smtClean="0">
                          <a:solidFill>
                            <a:schemeClr val="dk1"/>
                          </a:solidFill>
                          <a:latin typeface="Comic Sans MS" pitchFamily="66" charset="0"/>
                          <a:ea typeface="+mn-ea"/>
                          <a:cs typeface="+mn-cs"/>
                        </a:rPr>
                        <a:t>In Range</a:t>
                      </a:r>
                      <a:endParaRPr lang="en-US" b="1" dirty="0">
                        <a:latin typeface="Comic Sans MS" pitchFamily="66" charset="0"/>
                      </a:endParaRPr>
                    </a:p>
                  </a:txBody>
                  <a:tcPr/>
                </a:tc>
              </a:tr>
            </a:tbl>
          </a:graphicData>
        </a:graphic>
      </p:graphicFrame>
      <p:pic>
        <p:nvPicPr>
          <p:cNvPr id="1027" name="Picture 3"/>
          <p:cNvPicPr>
            <a:picLocks noChangeAspect="1" noChangeArrowheads="1"/>
          </p:cNvPicPr>
          <p:nvPr/>
        </p:nvPicPr>
        <p:blipFill>
          <a:blip r:embed="rId2"/>
          <a:srcRect l="20455" t="18444" r="15909" b="14697"/>
          <a:stretch>
            <a:fillRect/>
          </a:stretch>
        </p:blipFill>
        <p:spPr bwMode="auto">
          <a:xfrm>
            <a:off x="5715000" y="838200"/>
            <a:ext cx="3200400" cy="2895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l="13953" t="8905" r="18605"/>
          <a:stretch>
            <a:fillRect/>
          </a:stretch>
        </p:blipFill>
        <p:spPr bwMode="auto">
          <a:xfrm>
            <a:off x="5715000" y="3833812"/>
            <a:ext cx="3276600" cy="2947988"/>
          </a:xfrm>
          <a:prstGeom prst="rect">
            <a:avLst/>
          </a:prstGeom>
          <a:noFill/>
          <a:ln w="9525">
            <a:noFill/>
            <a:miter lim="800000"/>
            <a:headEnd/>
            <a:tailEnd/>
          </a:ln>
          <a:effectLst/>
        </p:spPr>
      </p:pic>
      <p:sp>
        <p:nvSpPr>
          <p:cNvPr id="5" name="TextBox 4"/>
          <p:cNvSpPr txBox="1"/>
          <p:nvPr/>
        </p:nvSpPr>
        <p:spPr>
          <a:xfrm>
            <a:off x="3921949" y="76200"/>
            <a:ext cx="978153" cy="369332"/>
          </a:xfrm>
          <a:prstGeom prst="rect">
            <a:avLst/>
          </a:prstGeom>
          <a:solidFill>
            <a:schemeClr val="bg2">
              <a:lumMod val="75000"/>
            </a:schemeClr>
          </a:solidFill>
        </p:spPr>
        <p:txBody>
          <a:bodyPr wrap="none" rtlCol="0">
            <a:spAutoFit/>
          </a:bodyPr>
          <a:lstStyle/>
          <a:p>
            <a:r>
              <a:rPr lang="en-US" b="1" dirty="0" smtClean="0"/>
              <a:t>ANNX  8</a:t>
            </a:r>
            <a:endParaRPr lang="en-US" b="1" dirty="0"/>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0"/>
            <a:ext cx="7620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2091"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
          <p:cNvGrpSpPr>
            <a:grpSpLocks/>
          </p:cNvGrpSpPr>
          <p:nvPr/>
        </p:nvGrpSpPr>
        <p:grpSpPr bwMode="auto">
          <a:xfrm>
            <a:off x="0" y="0"/>
            <a:ext cx="381000" cy="6686550"/>
            <a:chOff x="0" y="0"/>
            <a:chExt cx="628650" cy="8915400"/>
          </a:xfrm>
        </p:grpSpPr>
        <p:grpSp>
          <p:nvGrpSpPr>
            <p:cNvPr id="5"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39"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0"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1"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2"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3"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4"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5"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6"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7"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8"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49"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50"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2077"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sp>
        <p:nvSpPr>
          <p:cNvPr id="65" name="Rectangle 64"/>
          <p:cNvSpPr/>
          <p:nvPr/>
        </p:nvSpPr>
        <p:spPr>
          <a:xfrm>
            <a:off x="609600" y="381000"/>
            <a:ext cx="8534400" cy="3810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a:solidFill>
                  <a:srgbClr val="CC0000"/>
                </a:solidFill>
                <a:latin typeface="Comic Sans MS" pitchFamily="66" charset="0"/>
              </a:rPr>
              <a:t>TYPES OF VEHICLE DAMAGE IN COLLISION</a:t>
            </a:r>
            <a:endParaRPr lang="en-US" sz="2000" b="1" dirty="0">
              <a:solidFill>
                <a:schemeClr val="tx1"/>
              </a:solidFill>
              <a:latin typeface="Comic Sans MS" pitchFamily="66" charset="0"/>
            </a:endParaRPr>
          </a:p>
        </p:txBody>
      </p:sp>
      <p:sp>
        <p:nvSpPr>
          <p:cNvPr id="67" name="Slide Number Placeholder 9"/>
          <p:cNvSpPr>
            <a:spLocks noGrp="1"/>
          </p:cNvSpPr>
          <p:nvPr>
            <p:ph type="sldNum" sz="quarter" idx="12"/>
          </p:nvPr>
        </p:nvSpPr>
        <p:spPr/>
        <p:txBody>
          <a:bodyPr/>
          <a:lstStyle/>
          <a:p>
            <a:pPr>
              <a:defRPr/>
            </a:pPr>
            <a:fld id="{1D94677A-BFD0-4445-B01C-C78BA0160301}" type="slidenum">
              <a:rPr lang="en-GB"/>
              <a:pPr>
                <a:defRPr/>
              </a:pPr>
              <a:t>24</a:t>
            </a:fld>
            <a:endParaRPr lang="en-GB" dirty="0"/>
          </a:p>
        </p:txBody>
      </p:sp>
      <p:sp>
        <p:nvSpPr>
          <p:cNvPr id="70" name="Rectangle 3"/>
          <p:cNvSpPr txBox="1">
            <a:spLocks noChangeArrowheads="1"/>
          </p:cNvSpPr>
          <p:nvPr/>
        </p:nvSpPr>
        <p:spPr bwMode="auto">
          <a:xfrm>
            <a:off x="609600" y="609600"/>
            <a:ext cx="8229600" cy="5791200"/>
          </a:xfrm>
          <a:prstGeom prst="rect">
            <a:avLst/>
          </a:prstGeom>
          <a:noFill/>
          <a:ln w="9525">
            <a:noFill/>
            <a:miter lim="800000"/>
            <a:headEnd/>
            <a:tailEnd/>
          </a:ln>
        </p:spPr>
        <p:txBody>
          <a:bodyPr/>
          <a:lstStyle/>
          <a:p>
            <a:pPr marL="514350" indent="-514350">
              <a:spcBef>
                <a:spcPct val="20000"/>
              </a:spcBef>
            </a:pPr>
            <a:endParaRPr lang="en-GB" sz="2800">
              <a:latin typeface="Calibri" pitchFamily="34" charset="0"/>
            </a:endParaRPr>
          </a:p>
          <a:p>
            <a:pPr marL="514350" indent="-514350">
              <a:spcBef>
                <a:spcPct val="20000"/>
              </a:spcBef>
              <a:buFontTx/>
              <a:buAutoNum type="arabicPeriod"/>
            </a:pPr>
            <a:endParaRPr lang="en-GB" sz="2800">
              <a:latin typeface="Calibri" pitchFamily="34" charset="0"/>
            </a:endParaRPr>
          </a:p>
        </p:txBody>
      </p:sp>
      <p:sp>
        <p:nvSpPr>
          <p:cNvPr id="72" name="Slide Number Placeholder 7"/>
          <p:cNvSpPr txBox="1">
            <a:spLocks/>
          </p:cNvSpPr>
          <p:nvPr/>
        </p:nvSpPr>
        <p:spPr>
          <a:xfrm>
            <a:off x="6705600" y="6508750"/>
            <a:ext cx="2133600" cy="365125"/>
          </a:xfrm>
          <a:prstGeom prst="rect">
            <a:avLst/>
          </a:prstGeom>
        </p:spPr>
        <p:txBody>
          <a:bodyPr anchor="ctr"/>
          <a:lstStyle/>
          <a:p>
            <a:pPr algn="r" fontAlgn="auto">
              <a:spcBef>
                <a:spcPts val="0"/>
              </a:spcBef>
              <a:spcAft>
                <a:spcPts val="0"/>
              </a:spcAft>
              <a:defRPr/>
            </a:pPr>
            <a:fld id="{D84CCD08-24C6-4980-B577-846EB4459BF3}" type="slidenum">
              <a:rPr lang="en-GB" sz="1200">
                <a:solidFill>
                  <a:schemeClr val="tx1">
                    <a:tint val="75000"/>
                  </a:schemeClr>
                </a:solidFill>
                <a:latin typeface="+mn-lt"/>
                <a:cs typeface="+mn-cs"/>
              </a:rPr>
              <a:pPr algn="r" fontAlgn="auto">
                <a:spcBef>
                  <a:spcPts val="0"/>
                </a:spcBef>
                <a:spcAft>
                  <a:spcPts val="0"/>
                </a:spcAft>
                <a:defRPr/>
              </a:pPr>
              <a:t>24</a:t>
            </a:fld>
            <a:endParaRPr lang="en-GB" sz="1200">
              <a:solidFill>
                <a:schemeClr val="tx1">
                  <a:tint val="75000"/>
                </a:schemeClr>
              </a:solidFill>
              <a:latin typeface="+mn-lt"/>
              <a:cs typeface="+mn-cs"/>
            </a:endParaRPr>
          </a:p>
        </p:txBody>
      </p:sp>
      <p:pic>
        <p:nvPicPr>
          <p:cNvPr id="2060" name="Picture 68"/>
          <p:cNvPicPr>
            <a:picLocks noChangeAspect="1" noChangeArrowheads="1"/>
          </p:cNvPicPr>
          <p:nvPr/>
        </p:nvPicPr>
        <p:blipFill>
          <a:blip r:embed="rId3"/>
          <a:srcRect l="1727" b="23698"/>
          <a:stretch>
            <a:fillRect/>
          </a:stretch>
        </p:blipFill>
        <p:spPr bwMode="auto">
          <a:xfrm>
            <a:off x="533400" y="762000"/>
            <a:ext cx="4267200" cy="3200400"/>
          </a:xfrm>
          <a:prstGeom prst="rect">
            <a:avLst/>
          </a:prstGeom>
          <a:noFill/>
          <a:ln w="9525">
            <a:noFill/>
            <a:miter lim="800000"/>
            <a:headEnd/>
            <a:tailEnd/>
          </a:ln>
        </p:spPr>
      </p:pic>
      <p:pic>
        <p:nvPicPr>
          <p:cNvPr id="2061" name="Picture 70"/>
          <p:cNvPicPr>
            <a:picLocks noChangeAspect="1" noChangeArrowheads="1"/>
          </p:cNvPicPr>
          <p:nvPr/>
        </p:nvPicPr>
        <p:blipFill>
          <a:blip r:embed="rId4"/>
          <a:srcRect l="6779" r="10170"/>
          <a:stretch>
            <a:fillRect/>
          </a:stretch>
        </p:blipFill>
        <p:spPr bwMode="auto">
          <a:xfrm>
            <a:off x="4800600" y="838200"/>
            <a:ext cx="4343400" cy="3200400"/>
          </a:xfrm>
          <a:prstGeom prst="rect">
            <a:avLst/>
          </a:prstGeom>
          <a:noFill/>
          <a:ln w="9525">
            <a:noFill/>
            <a:miter lim="800000"/>
            <a:headEnd/>
            <a:tailEnd/>
          </a:ln>
        </p:spPr>
      </p:pic>
      <p:sp>
        <p:nvSpPr>
          <p:cNvPr id="73" name="TextBox 72"/>
          <p:cNvSpPr txBox="1"/>
          <p:nvPr/>
        </p:nvSpPr>
        <p:spPr>
          <a:xfrm>
            <a:off x="533400" y="3981450"/>
            <a:ext cx="4267200" cy="2800350"/>
          </a:xfrm>
          <a:prstGeom prst="rect">
            <a:avLst/>
          </a:prstGeom>
          <a:solidFill>
            <a:schemeClr val="accent1">
              <a:lumMod val="40000"/>
              <a:lumOff val="60000"/>
            </a:schemeClr>
          </a:solidFill>
          <a:ln>
            <a:solidFill>
              <a:schemeClr val="tx1"/>
            </a:solidFill>
          </a:ln>
        </p:spPr>
        <p:txBody>
          <a:bodyPr>
            <a:spAutoFit/>
          </a:bodyPr>
          <a:lstStyle/>
          <a:p>
            <a:pPr algn="ctr" fontAlgn="auto">
              <a:spcBef>
                <a:spcPts val="0"/>
              </a:spcBef>
              <a:spcAft>
                <a:spcPts val="0"/>
              </a:spcAft>
              <a:defRPr/>
            </a:pPr>
            <a:r>
              <a:rPr lang="en-US" sz="2000" b="1" u="sng" dirty="0">
                <a:solidFill>
                  <a:srgbClr val="FF0000"/>
                </a:solidFill>
                <a:latin typeface="Comic Sans MS" pitchFamily="66" charset="0"/>
                <a:cs typeface="+mn-cs"/>
              </a:rPr>
              <a:t>Characteristics of Contact damage  </a:t>
            </a:r>
          </a:p>
          <a:p>
            <a:pPr fontAlgn="auto">
              <a:spcBef>
                <a:spcPts val="0"/>
              </a:spcBef>
              <a:spcAft>
                <a:spcPts val="0"/>
              </a:spcAft>
              <a:buFont typeface="Wingdings" pitchFamily="2" charset="2"/>
              <a:buChar char="q"/>
              <a:defRPr/>
            </a:pPr>
            <a:r>
              <a:rPr lang="en-US" sz="1700" b="1" dirty="0">
                <a:latin typeface="Comic Sans MS" pitchFamily="66" charset="0"/>
                <a:cs typeface="+mn-cs"/>
              </a:rPr>
              <a:t>Closely compacted crumpled body parts.</a:t>
            </a:r>
          </a:p>
          <a:p>
            <a:pPr fontAlgn="auto">
              <a:spcBef>
                <a:spcPts val="0"/>
              </a:spcBef>
              <a:spcAft>
                <a:spcPts val="0"/>
              </a:spcAft>
              <a:buFont typeface="Wingdings" pitchFamily="2" charset="2"/>
              <a:buChar char="q"/>
              <a:defRPr/>
            </a:pPr>
            <a:r>
              <a:rPr lang="en-US" sz="1700" b="1" dirty="0">
                <a:latin typeface="Comic Sans MS" pitchFamily="66" charset="0"/>
                <a:cs typeface="+mn-cs"/>
              </a:rPr>
              <a:t>Scratches in the surface of the metal</a:t>
            </a:r>
          </a:p>
          <a:p>
            <a:pPr fontAlgn="auto">
              <a:spcBef>
                <a:spcPts val="0"/>
              </a:spcBef>
              <a:spcAft>
                <a:spcPts val="0"/>
              </a:spcAft>
              <a:buFont typeface="Wingdings" pitchFamily="2" charset="2"/>
              <a:buChar char="q"/>
              <a:defRPr/>
            </a:pPr>
            <a:r>
              <a:rPr lang="en-US" sz="1700" b="1" dirty="0">
                <a:latin typeface="Comic Sans MS" pitchFamily="66" charset="0"/>
                <a:cs typeface="+mn-cs"/>
              </a:rPr>
              <a:t>Smears of paint due to friction heat</a:t>
            </a:r>
          </a:p>
          <a:p>
            <a:pPr fontAlgn="auto">
              <a:spcBef>
                <a:spcPts val="0"/>
              </a:spcBef>
              <a:spcAft>
                <a:spcPts val="0"/>
              </a:spcAft>
              <a:buFont typeface="Wingdings" pitchFamily="2" charset="2"/>
              <a:buChar char="q"/>
              <a:defRPr/>
            </a:pPr>
            <a:r>
              <a:rPr lang="en-US" sz="1700" b="1" dirty="0">
                <a:latin typeface="Comic Sans MS" pitchFamily="66" charset="0"/>
                <a:cs typeface="+mn-cs"/>
              </a:rPr>
              <a:t>Ragged tears in sheet metal Punctures in sheet metal, fiberglass panels, </a:t>
            </a:r>
            <a:r>
              <a:rPr lang="en-US" sz="1700" b="1" dirty="0" err="1">
                <a:latin typeface="Comic Sans MS" pitchFamily="66" charset="0"/>
                <a:cs typeface="+mn-cs"/>
              </a:rPr>
              <a:t>tyres</a:t>
            </a:r>
            <a:r>
              <a:rPr lang="en-US" sz="1700" b="1" dirty="0">
                <a:latin typeface="Comic Sans MS" pitchFamily="66" charset="0"/>
                <a:cs typeface="+mn-cs"/>
              </a:rPr>
              <a:t>, plastic lenses &amp; glass.</a:t>
            </a:r>
          </a:p>
        </p:txBody>
      </p:sp>
      <p:sp>
        <p:nvSpPr>
          <p:cNvPr id="2063" name="TextBox 73"/>
          <p:cNvSpPr txBox="1">
            <a:spLocks noChangeArrowheads="1"/>
          </p:cNvSpPr>
          <p:nvPr/>
        </p:nvSpPr>
        <p:spPr bwMode="auto">
          <a:xfrm>
            <a:off x="4800600" y="3970338"/>
            <a:ext cx="4267200" cy="2278062"/>
          </a:xfrm>
          <a:prstGeom prst="rect">
            <a:avLst/>
          </a:prstGeom>
          <a:solidFill>
            <a:schemeClr val="bg2"/>
          </a:solidFill>
          <a:ln w="9525">
            <a:solidFill>
              <a:schemeClr val="tx1"/>
            </a:solidFill>
            <a:miter lim="800000"/>
            <a:headEnd/>
            <a:tailEnd/>
          </a:ln>
        </p:spPr>
        <p:txBody>
          <a:bodyPr>
            <a:spAutoFit/>
          </a:bodyPr>
          <a:lstStyle/>
          <a:p>
            <a:pPr algn="ctr"/>
            <a:r>
              <a:rPr lang="en-US" sz="2000" b="1" u="sng">
                <a:solidFill>
                  <a:srgbClr val="00B050"/>
                </a:solidFill>
                <a:latin typeface="Comic Sans MS" pitchFamily="66" charset="0"/>
              </a:rPr>
              <a:t>Characteristics of Induced Damage  </a:t>
            </a:r>
          </a:p>
          <a:p>
            <a:pPr>
              <a:buFont typeface="Wingdings" pitchFamily="2" charset="2"/>
              <a:buChar char="q"/>
            </a:pPr>
            <a:r>
              <a:rPr lang="en-US" sz="1700" b="1">
                <a:latin typeface="Comic Sans MS" pitchFamily="66" charset="0"/>
              </a:rPr>
              <a:t>Indicated by displacement and folds, bends, creases and wrinkles</a:t>
            </a:r>
          </a:p>
          <a:p>
            <a:pPr>
              <a:buFont typeface="Wingdings" pitchFamily="2" charset="2"/>
              <a:buChar char="q"/>
            </a:pPr>
            <a:r>
              <a:rPr lang="en-US" sz="1700" b="1">
                <a:latin typeface="Comic Sans MS" pitchFamily="66" charset="0"/>
              </a:rPr>
              <a:t>Absence of scratches and punctures</a:t>
            </a:r>
          </a:p>
          <a:p>
            <a:pPr>
              <a:buFont typeface="Wingdings" pitchFamily="2" charset="2"/>
              <a:buChar char="q"/>
            </a:pPr>
            <a:r>
              <a:rPr lang="en-US" sz="1700" b="1">
                <a:latin typeface="Comic Sans MS" pitchFamily="66" charset="0"/>
              </a:rPr>
              <a:t>Produced by vehicle parts forced back into other vehicle parts</a:t>
            </a:r>
          </a:p>
          <a:p>
            <a:pPr>
              <a:buFont typeface="Wingdings" pitchFamily="2" charset="2"/>
              <a:buChar char="q"/>
            </a:pPr>
            <a:r>
              <a:rPr lang="en-US" sz="1700" b="1">
                <a:latin typeface="Comic Sans MS" pitchFamily="66" charset="0"/>
              </a:rPr>
              <a:t>Decelerating collision forces may</a:t>
            </a:r>
          </a:p>
        </p:txBody>
      </p:sp>
      <p:sp>
        <p:nvSpPr>
          <p:cNvPr id="69" name="TextBox 68"/>
          <p:cNvSpPr txBox="1"/>
          <p:nvPr/>
        </p:nvSpPr>
        <p:spPr>
          <a:xfrm>
            <a:off x="3998149" y="42446"/>
            <a:ext cx="1107251" cy="338554"/>
          </a:xfrm>
          <a:prstGeom prst="rect">
            <a:avLst/>
          </a:prstGeom>
          <a:solidFill>
            <a:schemeClr val="bg2">
              <a:lumMod val="75000"/>
            </a:schemeClr>
          </a:solidFill>
        </p:spPr>
        <p:txBody>
          <a:bodyPr wrap="square" rtlCol="0">
            <a:spAutoFit/>
          </a:bodyPr>
          <a:lstStyle/>
          <a:p>
            <a:r>
              <a:rPr lang="en-US" sz="1600" b="1" dirty="0" smtClean="0"/>
              <a:t>ANNX  9</a:t>
            </a:r>
            <a:endParaRPr lang="en-US" sz="1600" b="1"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nodePh="1">
                                  <p:stCondLst>
                                    <p:cond delay="0"/>
                                  </p:stCondLst>
                                  <p:endCondLst>
                                    <p:cond evt="begin" delay="0">
                                      <p:tn val="5"/>
                                    </p:cond>
                                  </p:endCondLst>
                                  <p:childTnLst>
                                    <p:set>
                                      <p:cBhvr>
                                        <p:cTn id="6" dur="1" fill="hold">
                                          <p:stCondLst>
                                            <p:cond delay="0"/>
                                          </p:stCondLst>
                                        </p:cTn>
                                        <p:tgtEl>
                                          <p:spTgt spid="70">
                                            <p:txEl>
                                              <p:pRg st="0" end="0"/>
                                            </p:txEl>
                                          </p:spTgt>
                                        </p:tgtEl>
                                        <p:attrNameLst>
                                          <p:attrName>style.visibility</p:attrName>
                                        </p:attrNameLst>
                                      </p:cBhvr>
                                      <p:to>
                                        <p:strVal val="visible"/>
                                      </p:to>
                                    </p:set>
                                    <p:animEffect transition="in" filter="fade">
                                      <p:cBhvr>
                                        <p:cTn id="7" dur="770" decel="100000"/>
                                        <p:tgtEl>
                                          <p:spTgt spid="70">
                                            <p:txEl>
                                              <p:pRg st="0" end="0"/>
                                            </p:txEl>
                                          </p:spTgt>
                                        </p:tgtEl>
                                      </p:cBhvr>
                                    </p:animEffect>
                                    <p:animScale>
                                      <p:cBhvr>
                                        <p:cTn id="8" dur="770" decel="100000"/>
                                        <p:tgtEl>
                                          <p:spTgt spid="70">
                                            <p:txEl>
                                              <p:pRg st="0" end="0"/>
                                            </p:txEl>
                                          </p:spTgt>
                                        </p:tgtEl>
                                      </p:cBhvr>
                                      <p:from x="10000" y="10000"/>
                                      <p:to x="200000" y="450000"/>
                                    </p:animScale>
                                    <p:animScale>
                                      <p:cBhvr>
                                        <p:cTn id="9" dur="1230" accel="100000" fill="hold">
                                          <p:stCondLst>
                                            <p:cond delay="770"/>
                                          </p:stCondLst>
                                        </p:cTn>
                                        <p:tgtEl>
                                          <p:spTgt spid="70">
                                            <p:txEl>
                                              <p:pRg st="0" end="0"/>
                                            </p:txEl>
                                          </p:spTgt>
                                        </p:tgtEl>
                                      </p:cBhvr>
                                      <p:from x="200000" y="450000"/>
                                      <p:to x="100000" y="100000"/>
                                    </p:animScale>
                                    <p:set>
                                      <p:cBhvr>
                                        <p:cTn id="10" dur="770" fill="hold"/>
                                        <p:tgtEl>
                                          <p:spTgt spid="70">
                                            <p:txEl>
                                              <p:pRg st="0" end="0"/>
                                            </p:txEl>
                                          </p:spTgt>
                                        </p:tgtEl>
                                        <p:attrNameLst>
                                          <p:attrName>ppt_x</p:attrName>
                                        </p:attrNameLst>
                                      </p:cBhvr>
                                      <p:to>
                                        <p:strVal val="(0.5)"/>
                                      </p:to>
                                    </p:set>
                                    <p:anim from="(0.5)" to="(#ppt_x)" calcmode="lin" valueType="num">
                                      <p:cBhvr>
                                        <p:cTn id="11" dur="1230" accel="100000" fill="hold">
                                          <p:stCondLst>
                                            <p:cond delay="770"/>
                                          </p:stCondLst>
                                        </p:cTn>
                                        <p:tgtEl>
                                          <p:spTgt spid="70">
                                            <p:txEl>
                                              <p:pRg st="0" end="0"/>
                                            </p:txEl>
                                          </p:spTgt>
                                        </p:tgtEl>
                                        <p:attrNameLst>
                                          <p:attrName>ppt_x</p:attrName>
                                        </p:attrNameLst>
                                      </p:cBhvr>
                                    </p:anim>
                                    <p:set>
                                      <p:cBhvr>
                                        <p:cTn id="12" dur="770" fill="hold"/>
                                        <p:tgtEl>
                                          <p:spTgt spid="7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70">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r="9957"/>
          <a:stretch>
            <a:fillRect/>
          </a:stretch>
        </p:blipFill>
        <p:spPr bwMode="auto">
          <a:xfrm>
            <a:off x="4724400" y="838200"/>
            <a:ext cx="4267200" cy="5410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52400" y="838200"/>
            <a:ext cx="4410075" cy="5410200"/>
          </a:xfrm>
          <a:prstGeom prst="rect">
            <a:avLst/>
          </a:prstGeom>
          <a:noFill/>
          <a:ln w="9525">
            <a:noFill/>
            <a:miter lim="800000"/>
            <a:headEnd/>
            <a:tailEnd/>
          </a:ln>
          <a:effectLst/>
        </p:spPr>
      </p:pic>
      <p:sp>
        <p:nvSpPr>
          <p:cNvPr id="6" name="TextBox 5"/>
          <p:cNvSpPr txBox="1"/>
          <p:nvPr/>
        </p:nvSpPr>
        <p:spPr>
          <a:xfrm>
            <a:off x="6090965" y="6243935"/>
            <a:ext cx="2060179" cy="461665"/>
          </a:xfrm>
          <a:prstGeom prst="rect">
            <a:avLst/>
          </a:prstGeom>
          <a:noFill/>
        </p:spPr>
        <p:txBody>
          <a:bodyPr wrap="none" rtlCol="0">
            <a:spAutoFit/>
          </a:bodyPr>
          <a:lstStyle/>
          <a:p>
            <a:r>
              <a:rPr lang="en-GB" sz="2400" b="1" dirty="0" smtClean="0">
                <a:latin typeface="Comic Sans MS" pitchFamily="66" charset="0"/>
              </a:rPr>
              <a:t>struck wheel</a:t>
            </a:r>
            <a:endParaRPr lang="en-US" sz="2400" dirty="0">
              <a:latin typeface="Comic Sans MS" pitchFamily="66" charset="0"/>
            </a:endParaRPr>
          </a:p>
        </p:txBody>
      </p:sp>
      <p:sp>
        <p:nvSpPr>
          <p:cNvPr id="7" name="TextBox 6"/>
          <p:cNvSpPr txBox="1"/>
          <p:nvPr/>
        </p:nvSpPr>
        <p:spPr>
          <a:xfrm>
            <a:off x="152400" y="6243935"/>
            <a:ext cx="4245073" cy="461665"/>
          </a:xfrm>
          <a:prstGeom prst="rect">
            <a:avLst/>
          </a:prstGeom>
          <a:noFill/>
        </p:spPr>
        <p:txBody>
          <a:bodyPr wrap="none" rtlCol="0">
            <a:spAutoFit/>
          </a:bodyPr>
          <a:lstStyle/>
          <a:p>
            <a:r>
              <a:rPr lang="en-GB" sz="2400" b="1" dirty="0" smtClean="0">
                <a:latin typeface="Comic Sans MS" pitchFamily="66" charset="0"/>
              </a:rPr>
              <a:t>unseated rims/bent flange </a:t>
            </a:r>
            <a:endParaRPr lang="en-US" sz="2400" dirty="0">
              <a:latin typeface="Comic Sans MS" pitchFamily="66" charset="0"/>
            </a:endParaRPr>
          </a:p>
        </p:txBody>
      </p:sp>
      <p:sp>
        <p:nvSpPr>
          <p:cNvPr id="9" name="TextBox 8"/>
          <p:cNvSpPr txBox="1"/>
          <p:nvPr/>
        </p:nvSpPr>
        <p:spPr>
          <a:xfrm>
            <a:off x="3921949" y="76200"/>
            <a:ext cx="1095172" cy="369332"/>
          </a:xfrm>
          <a:prstGeom prst="rect">
            <a:avLst/>
          </a:prstGeom>
          <a:solidFill>
            <a:schemeClr val="bg2">
              <a:lumMod val="75000"/>
            </a:schemeClr>
          </a:solidFill>
        </p:spPr>
        <p:txBody>
          <a:bodyPr wrap="none" rtlCol="0">
            <a:spAutoFit/>
          </a:bodyPr>
          <a:lstStyle/>
          <a:p>
            <a:r>
              <a:rPr lang="en-US" b="1" dirty="0" smtClean="0"/>
              <a:t>ANNX  10</a:t>
            </a:r>
            <a:endParaRPr lang="en-US" b="1" dirty="0"/>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1949" y="87868"/>
            <a:ext cx="1148071" cy="369332"/>
          </a:xfrm>
          <a:prstGeom prst="rect">
            <a:avLst/>
          </a:prstGeom>
          <a:solidFill>
            <a:schemeClr val="bg2">
              <a:lumMod val="75000"/>
            </a:schemeClr>
          </a:solidFill>
        </p:spPr>
        <p:txBody>
          <a:bodyPr wrap="none" rtlCol="0">
            <a:spAutoFit/>
          </a:bodyPr>
          <a:lstStyle/>
          <a:p>
            <a:r>
              <a:rPr lang="en-US" b="1" dirty="0" smtClean="0"/>
              <a:t>ANNX  11 </a:t>
            </a:r>
            <a:endParaRPr lang="en-US" b="1" dirty="0"/>
          </a:p>
        </p:txBody>
      </p:sp>
      <p:sp>
        <p:nvSpPr>
          <p:cNvPr id="7" name="TextBox 6"/>
          <p:cNvSpPr txBox="1"/>
          <p:nvPr/>
        </p:nvSpPr>
        <p:spPr>
          <a:xfrm>
            <a:off x="76200" y="575846"/>
            <a:ext cx="5707012" cy="338554"/>
          </a:xfrm>
          <a:prstGeom prst="rect">
            <a:avLst/>
          </a:prstGeom>
          <a:solidFill>
            <a:schemeClr val="accent1"/>
          </a:solidFill>
        </p:spPr>
        <p:txBody>
          <a:bodyPr wrap="none" rtlCol="0">
            <a:spAutoFit/>
          </a:bodyPr>
          <a:lstStyle/>
          <a:p>
            <a:r>
              <a:rPr lang="en-US" sz="1600" b="1" i="1" dirty="0" smtClean="0">
                <a:latin typeface="Comic Sans MS" pitchFamily="66" charset="0"/>
              </a:rPr>
              <a:t>FOUR-SIDE VIEW PHOTOGRAPHS OF CRASH SCENE</a:t>
            </a:r>
            <a:endParaRPr lang="en-US" sz="1600" b="1" i="1" dirty="0">
              <a:latin typeface="Comic Sans MS" pitchFamily="66" charset="0"/>
            </a:endParaRPr>
          </a:p>
        </p:txBody>
      </p:sp>
      <p:pic>
        <p:nvPicPr>
          <p:cNvPr id="1026" name="Picture 2" descr="C:\Users\odinfono\Desktop\FOUR VIEW PHOTOS OF CRASH SCENE\1.JPG"/>
          <p:cNvPicPr>
            <a:picLocks noChangeAspect="1" noChangeArrowheads="1"/>
          </p:cNvPicPr>
          <p:nvPr/>
        </p:nvPicPr>
        <p:blipFill>
          <a:blip r:embed="rId2" cstate="print"/>
          <a:srcRect/>
          <a:stretch>
            <a:fillRect/>
          </a:stretch>
        </p:blipFill>
        <p:spPr bwMode="auto">
          <a:xfrm>
            <a:off x="76200" y="914401"/>
            <a:ext cx="4343400" cy="2819400"/>
          </a:xfrm>
          <a:prstGeom prst="rect">
            <a:avLst/>
          </a:prstGeom>
          <a:noFill/>
        </p:spPr>
      </p:pic>
      <p:pic>
        <p:nvPicPr>
          <p:cNvPr id="1027" name="Picture 3" descr="C:\Users\odinfono\Desktop\FOUR VIEW PHOTOS OF CRASH SCENE\2.JPG"/>
          <p:cNvPicPr>
            <a:picLocks noChangeAspect="1" noChangeArrowheads="1"/>
          </p:cNvPicPr>
          <p:nvPr/>
        </p:nvPicPr>
        <p:blipFill>
          <a:blip r:embed="rId3" cstate="print"/>
          <a:srcRect/>
          <a:stretch>
            <a:fillRect/>
          </a:stretch>
        </p:blipFill>
        <p:spPr bwMode="auto">
          <a:xfrm>
            <a:off x="4648200" y="914400"/>
            <a:ext cx="4267201" cy="2849563"/>
          </a:xfrm>
          <a:prstGeom prst="rect">
            <a:avLst/>
          </a:prstGeom>
          <a:noFill/>
        </p:spPr>
      </p:pic>
      <p:pic>
        <p:nvPicPr>
          <p:cNvPr id="1028" name="Picture 4" descr="C:\Users\odinfono\Desktop\FOUR VIEW PHOTOS OF CRASH SCENE\3.JPG"/>
          <p:cNvPicPr>
            <a:picLocks noChangeAspect="1" noChangeArrowheads="1"/>
          </p:cNvPicPr>
          <p:nvPr/>
        </p:nvPicPr>
        <p:blipFill>
          <a:blip r:embed="rId4" cstate="print"/>
          <a:srcRect/>
          <a:stretch>
            <a:fillRect/>
          </a:stretch>
        </p:blipFill>
        <p:spPr bwMode="auto">
          <a:xfrm>
            <a:off x="76200" y="3817937"/>
            <a:ext cx="4343400" cy="3040063"/>
          </a:xfrm>
          <a:prstGeom prst="rect">
            <a:avLst/>
          </a:prstGeom>
          <a:noFill/>
        </p:spPr>
      </p:pic>
      <p:pic>
        <p:nvPicPr>
          <p:cNvPr id="1029" name="Picture 5" descr="C:\Users\odinfono\Desktop\FOUR VIEW PHOTOS OF CRASH SCENE\4.JPG"/>
          <p:cNvPicPr>
            <a:picLocks noChangeAspect="1" noChangeArrowheads="1"/>
          </p:cNvPicPr>
          <p:nvPr/>
        </p:nvPicPr>
        <p:blipFill>
          <a:blip r:embed="rId5" cstate="print"/>
          <a:srcRect/>
          <a:stretch>
            <a:fillRect/>
          </a:stretch>
        </p:blipFill>
        <p:spPr bwMode="auto">
          <a:xfrm>
            <a:off x="4648201" y="3932237"/>
            <a:ext cx="4267200" cy="2925763"/>
          </a:xfrm>
          <a:prstGeom prst="rect">
            <a:avLst/>
          </a:prstGeom>
          <a:noFill/>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1949" y="87868"/>
            <a:ext cx="1287532" cy="369332"/>
          </a:xfrm>
          <a:prstGeom prst="rect">
            <a:avLst/>
          </a:prstGeom>
          <a:solidFill>
            <a:schemeClr val="bg2">
              <a:lumMod val="75000"/>
            </a:schemeClr>
          </a:solidFill>
        </p:spPr>
        <p:txBody>
          <a:bodyPr wrap="none" rtlCol="0">
            <a:spAutoFit/>
          </a:bodyPr>
          <a:lstStyle/>
          <a:p>
            <a:r>
              <a:rPr lang="en-US" b="1" dirty="0" smtClean="0"/>
              <a:t>ANNX  12 A</a:t>
            </a:r>
            <a:endParaRPr lang="en-US" b="1" dirty="0"/>
          </a:p>
        </p:txBody>
      </p:sp>
      <p:sp>
        <p:nvSpPr>
          <p:cNvPr id="7" name="TextBox 6"/>
          <p:cNvSpPr txBox="1"/>
          <p:nvPr/>
        </p:nvSpPr>
        <p:spPr>
          <a:xfrm>
            <a:off x="152400" y="575846"/>
            <a:ext cx="3406702" cy="338554"/>
          </a:xfrm>
          <a:prstGeom prst="rect">
            <a:avLst/>
          </a:prstGeom>
          <a:solidFill>
            <a:schemeClr val="accent1"/>
          </a:solidFill>
        </p:spPr>
        <p:txBody>
          <a:bodyPr wrap="none" rtlCol="0">
            <a:spAutoFit/>
          </a:bodyPr>
          <a:lstStyle/>
          <a:p>
            <a:r>
              <a:rPr lang="en-US" sz="1600" b="1" i="1" dirty="0" smtClean="0">
                <a:latin typeface="Comic Sans MS" pitchFamily="66" charset="0"/>
              </a:rPr>
              <a:t>STORY TELLING PHOTOGRPHS</a:t>
            </a:r>
            <a:endParaRPr lang="en-US" sz="1600" b="1" i="1" dirty="0">
              <a:latin typeface="Comic Sans MS" pitchFamily="66" charset="0"/>
            </a:endParaRPr>
          </a:p>
        </p:txBody>
      </p:sp>
      <p:pic>
        <p:nvPicPr>
          <p:cNvPr id="2" name="Picture 2" descr="C:\Users\odinfono\Desktop\STORY TELLING PICTURES\1.JPG"/>
          <p:cNvPicPr>
            <a:picLocks noChangeAspect="1" noChangeArrowheads="1"/>
          </p:cNvPicPr>
          <p:nvPr/>
        </p:nvPicPr>
        <p:blipFill>
          <a:blip r:embed="rId2" cstate="print"/>
          <a:srcRect/>
          <a:stretch>
            <a:fillRect/>
          </a:stretch>
        </p:blipFill>
        <p:spPr bwMode="auto">
          <a:xfrm>
            <a:off x="76200" y="968375"/>
            <a:ext cx="3902075" cy="2689225"/>
          </a:xfrm>
          <a:prstGeom prst="rect">
            <a:avLst/>
          </a:prstGeom>
          <a:noFill/>
        </p:spPr>
      </p:pic>
      <p:pic>
        <p:nvPicPr>
          <p:cNvPr id="3" name="Picture 3" descr="C:\Users\odinfono\Desktop\STORY TELLING PICTURES\2.JPG"/>
          <p:cNvPicPr>
            <a:picLocks noChangeAspect="1" noChangeArrowheads="1"/>
          </p:cNvPicPr>
          <p:nvPr/>
        </p:nvPicPr>
        <p:blipFill>
          <a:blip r:embed="rId3" cstate="print"/>
          <a:srcRect/>
          <a:stretch>
            <a:fillRect/>
          </a:stretch>
        </p:blipFill>
        <p:spPr bwMode="auto">
          <a:xfrm>
            <a:off x="4495800" y="914401"/>
            <a:ext cx="4267199" cy="2743200"/>
          </a:xfrm>
          <a:prstGeom prst="rect">
            <a:avLst/>
          </a:prstGeom>
          <a:noFill/>
        </p:spPr>
      </p:pic>
      <p:pic>
        <p:nvPicPr>
          <p:cNvPr id="4" name="Picture 4" descr="C:\Users\odinfono\Desktop\STORY TELLING PICTURES\3.JPG"/>
          <p:cNvPicPr>
            <a:picLocks noChangeAspect="1" noChangeArrowheads="1"/>
          </p:cNvPicPr>
          <p:nvPr/>
        </p:nvPicPr>
        <p:blipFill>
          <a:blip r:embed="rId4" cstate="print"/>
          <a:srcRect/>
          <a:stretch>
            <a:fillRect/>
          </a:stretch>
        </p:blipFill>
        <p:spPr bwMode="auto">
          <a:xfrm>
            <a:off x="76200" y="3779837"/>
            <a:ext cx="3902075" cy="2925763"/>
          </a:xfrm>
          <a:prstGeom prst="rect">
            <a:avLst/>
          </a:prstGeom>
          <a:noFill/>
        </p:spPr>
      </p:pic>
      <p:pic>
        <p:nvPicPr>
          <p:cNvPr id="5" name="Picture 5" descr="C:\Users\odinfono\Desktop\STORY TELLING PICTURES\4.JPG"/>
          <p:cNvPicPr>
            <a:picLocks noChangeAspect="1" noChangeArrowheads="1"/>
          </p:cNvPicPr>
          <p:nvPr/>
        </p:nvPicPr>
        <p:blipFill>
          <a:blip r:embed="rId5" cstate="print"/>
          <a:srcRect/>
          <a:stretch>
            <a:fillRect/>
          </a:stretch>
        </p:blipFill>
        <p:spPr bwMode="auto">
          <a:xfrm>
            <a:off x="4419601" y="3810000"/>
            <a:ext cx="4267200" cy="2925763"/>
          </a:xfrm>
          <a:prstGeom prst="rect">
            <a:avLst/>
          </a:prstGeom>
          <a:noFill/>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1949" y="87868"/>
            <a:ext cx="1277914" cy="369332"/>
          </a:xfrm>
          <a:prstGeom prst="rect">
            <a:avLst/>
          </a:prstGeom>
          <a:solidFill>
            <a:schemeClr val="bg2">
              <a:lumMod val="75000"/>
            </a:schemeClr>
          </a:solidFill>
        </p:spPr>
        <p:txBody>
          <a:bodyPr wrap="none" rtlCol="0">
            <a:spAutoFit/>
          </a:bodyPr>
          <a:lstStyle/>
          <a:p>
            <a:r>
              <a:rPr lang="en-US" b="1" dirty="0" smtClean="0"/>
              <a:t>ANNX  12 B</a:t>
            </a:r>
            <a:endParaRPr lang="en-US" b="1" dirty="0"/>
          </a:p>
        </p:txBody>
      </p:sp>
      <p:sp>
        <p:nvSpPr>
          <p:cNvPr id="7" name="TextBox 6"/>
          <p:cNvSpPr txBox="1"/>
          <p:nvPr/>
        </p:nvSpPr>
        <p:spPr>
          <a:xfrm>
            <a:off x="152400" y="575846"/>
            <a:ext cx="3406702" cy="338554"/>
          </a:xfrm>
          <a:prstGeom prst="rect">
            <a:avLst/>
          </a:prstGeom>
          <a:solidFill>
            <a:schemeClr val="accent1"/>
          </a:solidFill>
        </p:spPr>
        <p:txBody>
          <a:bodyPr wrap="none" rtlCol="0">
            <a:spAutoFit/>
          </a:bodyPr>
          <a:lstStyle/>
          <a:p>
            <a:r>
              <a:rPr lang="en-US" sz="1600" b="1" i="1" dirty="0" smtClean="0">
                <a:latin typeface="Comic Sans MS" pitchFamily="66" charset="0"/>
              </a:rPr>
              <a:t>STORY TELLING PHOTOGRPHS</a:t>
            </a:r>
            <a:endParaRPr lang="en-US" sz="1600" b="1" i="1" dirty="0">
              <a:latin typeface="Comic Sans MS" pitchFamily="66" charset="0"/>
            </a:endParaRPr>
          </a:p>
        </p:txBody>
      </p:sp>
      <p:pic>
        <p:nvPicPr>
          <p:cNvPr id="2050" name="Picture 2" descr="C:\Users\odinfono\Desktop\STORY TELLING PICTURES\5.JPG"/>
          <p:cNvPicPr>
            <a:picLocks noChangeAspect="1" noChangeArrowheads="1"/>
          </p:cNvPicPr>
          <p:nvPr/>
        </p:nvPicPr>
        <p:blipFill>
          <a:blip r:embed="rId2" cstate="print"/>
          <a:srcRect/>
          <a:stretch>
            <a:fillRect/>
          </a:stretch>
        </p:blipFill>
        <p:spPr bwMode="auto">
          <a:xfrm>
            <a:off x="152400" y="960437"/>
            <a:ext cx="3902075" cy="2773363"/>
          </a:xfrm>
          <a:prstGeom prst="rect">
            <a:avLst/>
          </a:prstGeom>
          <a:noFill/>
        </p:spPr>
      </p:pic>
      <p:pic>
        <p:nvPicPr>
          <p:cNvPr id="2051" name="Picture 3" descr="C:\Users\odinfono\Desktop\STORY TELLING PICTURES\6.JPG"/>
          <p:cNvPicPr>
            <a:picLocks noChangeAspect="1" noChangeArrowheads="1"/>
          </p:cNvPicPr>
          <p:nvPr/>
        </p:nvPicPr>
        <p:blipFill>
          <a:blip r:embed="rId3" cstate="print"/>
          <a:srcRect/>
          <a:stretch>
            <a:fillRect/>
          </a:stretch>
        </p:blipFill>
        <p:spPr bwMode="auto">
          <a:xfrm>
            <a:off x="4708525" y="914401"/>
            <a:ext cx="3902075" cy="2819399"/>
          </a:xfrm>
          <a:prstGeom prst="rect">
            <a:avLst/>
          </a:prstGeom>
          <a:noFill/>
        </p:spPr>
      </p:pic>
      <p:pic>
        <p:nvPicPr>
          <p:cNvPr id="2052" name="Picture 4" descr="C:\Users\odinfono\Desktop\STORY TELLING PICTURES\7.JPG"/>
          <p:cNvPicPr>
            <a:picLocks noChangeAspect="1" noChangeArrowheads="1"/>
          </p:cNvPicPr>
          <p:nvPr/>
        </p:nvPicPr>
        <p:blipFill>
          <a:blip r:embed="rId4" cstate="print"/>
          <a:srcRect/>
          <a:stretch>
            <a:fillRect/>
          </a:stretch>
        </p:blipFill>
        <p:spPr bwMode="auto">
          <a:xfrm>
            <a:off x="152400" y="3779837"/>
            <a:ext cx="3902075" cy="2925763"/>
          </a:xfrm>
          <a:prstGeom prst="rect">
            <a:avLst/>
          </a:prstGeom>
          <a:noFill/>
        </p:spPr>
      </p:pic>
      <p:pic>
        <p:nvPicPr>
          <p:cNvPr id="2053" name="Picture 5" descr="C:\Users\odinfono\Desktop\STORY TELLING PICTURES\8.JPG"/>
          <p:cNvPicPr>
            <a:picLocks noChangeAspect="1" noChangeArrowheads="1"/>
          </p:cNvPicPr>
          <p:nvPr/>
        </p:nvPicPr>
        <p:blipFill>
          <a:blip r:embed="rId5" cstate="print"/>
          <a:srcRect/>
          <a:stretch>
            <a:fillRect/>
          </a:stretch>
        </p:blipFill>
        <p:spPr bwMode="auto">
          <a:xfrm>
            <a:off x="4784725" y="3779837"/>
            <a:ext cx="3902075" cy="2925763"/>
          </a:xfrm>
          <a:prstGeom prst="rect">
            <a:avLst/>
          </a:prstGeom>
          <a:noFill/>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21949" y="87868"/>
            <a:ext cx="1269899" cy="369332"/>
          </a:xfrm>
          <a:prstGeom prst="rect">
            <a:avLst/>
          </a:prstGeom>
          <a:solidFill>
            <a:schemeClr val="bg2">
              <a:lumMod val="75000"/>
            </a:schemeClr>
          </a:solidFill>
        </p:spPr>
        <p:txBody>
          <a:bodyPr wrap="none" rtlCol="0">
            <a:spAutoFit/>
          </a:bodyPr>
          <a:lstStyle/>
          <a:p>
            <a:r>
              <a:rPr lang="en-US" b="1" dirty="0" smtClean="0"/>
              <a:t>ANNX  12 C</a:t>
            </a:r>
            <a:endParaRPr lang="en-US" b="1" dirty="0"/>
          </a:p>
        </p:txBody>
      </p:sp>
      <p:sp>
        <p:nvSpPr>
          <p:cNvPr id="7" name="TextBox 6"/>
          <p:cNvSpPr txBox="1"/>
          <p:nvPr/>
        </p:nvSpPr>
        <p:spPr>
          <a:xfrm>
            <a:off x="152400" y="575846"/>
            <a:ext cx="3406702" cy="338554"/>
          </a:xfrm>
          <a:prstGeom prst="rect">
            <a:avLst/>
          </a:prstGeom>
          <a:solidFill>
            <a:schemeClr val="accent1"/>
          </a:solidFill>
        </p:spPr>
        <p:txBody>
          <a:bodyPr wrap="none" rtlCol="0">
            <a:spAutoFit/>
          </a:bodyPr>
          <a:lstStyle/>
          <a:p>
            <a:r>
              <a:rPr lang="en-US" sz="1600" b="1" i="1" dirty="0" smtClean="0">
                <a:latin typeface="Comic Sans MS" pitchFamily="66" charset="0"/>
              </a:rPr>
              <a:t>STORY TELLING PHOTOGRPHS</a:t>
            </a:r>
            <a:endParaRPr lang="en-US" sz="1600" b="1" i="1" dirty="0">
              <a:latin typeface="Comic Sans MS" pitchFamily="66" charset="0"/>
            </a:endParaRPr>
          </a:p>
        </p:txBody>
      </p:sp>
      <p:pic>
        <p:nvPicPr>
          <p:cNvPr id="3074" name="Picture 2" descr="C:\Users\odinfono\Desktop\STORY TELLING PICTURES\9.JPG"/>
          <p:cNvPicPr>
            <a:picLocks noChangeAspect="1" noChangeArrowheads="1"/>
          </p:cNvPicPr>
          <p:nvPr/>
        </p:nvPicPr>
        <p:blipFill>
          <a:blip r:embed="rId2" cstate="print"/>
          <a:srcRect/>
          <a:stretch>
            <a:fillRect/>
          </a:stretch>
        </p:blipFill>
        <p:spPr bwMode="auto">
          <a:xfrm>
            <a:off x="304800" y="1676400"/>
            <a:ext cx="4038600" cy="3810000"/>
          </a:xfrm>
          <a:prstGeom prst="rect">
            <a:avLst/>
          </a:prstGeom>
          <a:noFill/>
        </p:spPr>
      </p:pic>
      <p:pic>
        <p:nvPicPr>
          <p:cNvPr id="3075" name="Picture 3" descr="C:\Users\odinfono\Desktop\STORY TELLING PICTURES\10.JPG"/>
          <p:cNvPicPr>
            <a:picLocks noChangeAspect="1" noChangeArrowheads="1"/>
          </p:cNvPicPr>
          <p:nvPr/>
        </p:nvPicPr>
        <p:blipFill>
          <a:blip r:embed="rId3" cstate="print"/>
          <a:srcRect/>
          <a:stretch>
            <a:fillRect/>
          </a:stretch>
        </p:blipFill>
        <p:spPr bwMode="auto">
          <a:xfrm>
            <a:off x="4648201" y="1676400"/>
            <a:ext cx="4114800" cy="3886200"/>
          </a:xfrm>
          <a:prstGeom prst="rect">
            <a:avLst/>
          </a:prstGeom>
          <a:noFill/>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xfrm>
            <a:off x="0" y="-76200"/>
            <a:ext cx="9144000" cy="609600"/>
          </a:xfrm>
          <a:solidFill>
            <a:schemeClr val="accent5">
              <a:lumMod val="20000"/>
              <a:lumOff val="80000"/>
            </a:schemeClr>
          </a:solidFill>
        </p:spPr>
        <p:txBody>
          <a:bodyPr rtlCol="0">
            <a:noAutofit/>
          </a:bodyPr>
          <a:lstStyle/>
          <a:p>
            <a:pPr fontAlgn="auto">
              <a:spcAft>
                <a:spcPts val="0"/>
              </a:spcAft>
              <a:defRPr/>
            </a:pPr>
            <a:r>
              <a:rPr lang="en-GB" sz="3600" b="1" dirty="0" smtClean="0">
                <a:solidFill>
                  <a:srgbClr val="CC0000"/>
                </a:solidFill>
              </a:rPr>
              <a:t>PURPOSE OF CRASH INVESTIGATION</a:t>
            </a:r>
            <a:endParaRPr lang="en-US" sz="3600" dirty="0" smtClean="0">
              <a:solidFill>
                <a:srgbClr val="CC0000"/>
              </a:solidFill>
            </a:endParaRPr>
          </a:p>
        </p:txBody>
      </p:sp>
      <p:grpSp>
        <p:nvGrpSpPr>
          <p:cNvPr id="2" name="Group 3"/>
          <p:cNvGrpSpPr>
            <a:grpSpLocks/>
          </p:cNvGrpSpPr>
          <p:nvPr/>
        </p:nvGrpSpPr>
        <p:grpSpPr bwMode="auto">
          <a:xfrm>
            <a:off x="7620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14337" name="Rectangle 1"/>
          <p:cNvSpPr>
            <a:spLocks noChangeArrowheads="1"/>
          </p:cNvSpPr>
          <p:nvPr/>
        </p:nvSpPr>
        <p:spPr bwMode="auto">
          <a:xfrm>
            <a:off x="304800" y="609600"/>
            <a:ext cx="8839200" cy="6124754"/>
          </a:xfrm>
          <a:prstGeom prst="rect">
            <a:avLst/>
          </a:prstGeom>
          <a:solidFill>
            <a:schemeClr val="bg2"/>
          </a:solidFill>
          <a:ln w="9525">
            <a:noFill/>
            <a:miter lim="800000"/>
            <a:headEnd/>
            <a:tailEnd/>
          </a:ln>
          <a:effectLst/>
        </p:spPr>
        <p:txBody>
          <a:bodyPr wrap="square" anchor="ctr">
            <a:spAutoFit/>
          </a:bodyPr>
          <a:lstStyle/>
          <a:p>
            <a:pPr>
              <a:buNone/>
            </a:pPr>
            <a:r>
              <a:rPr lang="en-GB" sz="1900" dirty="0" smtClean="0">
                <a:latin typeface="Arial Black" pitchFamily="34" charset="0"/>
              </a:rPr>
              <a:t> Collision Investigation and analysis could be seen variously as:</a:t>
            </a:r>
          </a:p>
          <a:p>
            <a:pPr lvl="1">
              <a:buClr>
                <a:srgbClr val="C00000"/>
              </a:buClr>
              <a:buSzPct val="100000"/>
              <a:buFont typeface="Wingdings" pitchFamily="2" charset="2"/>
              <a:buChar char="Ø"/>
            </a:pPr>
            <a:r>
              <a:rPr lang="en-GB" sz="1900" dirty="0" smtClean="0">
                <a:latin typeface="Arial Black" pitchFamily="34" charset="0"/>
              </a:rPr>
              <a:t>A scientific effort to collect and interpret results.</a:t>
            </a:r>
          </a:p>
          <a:p>
            <a:pPr lvl="1">
              <a:buClr>
                <a:srgbClr val="C00000"/>
              </a:buClr>
              <a:buSzPct val="100000"/>
              <a:buFont typeface="Wingdings" pitchFamily="2" charset="2"/>
              <a:buChar char="Ø"/>
            </a:pPr>
            <a:r>
              <a:rPr lang="en-GB" sz="1900" dirty="0" smtClean="0">
                <a:latin typeface="Arial Black" pitchFamily="34" charset="0"/>
              </a:rPr>
              <a:t>A systematic look at nature and extent of collisions and loss.</a:t>
            </a:r>
          </a:p>
          <a:p>
            <a:pPr lvl="1">
              <a:buClr>
                <a:srgbClr val="C00000"/>
              </a:buClr>
              <a:buSzPct val="100000"/>
              <a:buFont typeface="Wingdings" pitchFamily="2" charset="2"/>
              <a:buChar char="Ø"/>
            </a:pPr>
            <a:r>
              <a:rPr lang="en-GB" sz="1900" dirty="0" smtClean="0">
                <a:latin typeface="Arial Black" pitchFamily="34" charset="0"/>
              </a:rPr>
              <a:t>An enquiry into how and why the collision occurred.</a:t>
            </a:r>
          </a:p>
          <a:p>
            <a:pPr lvl="1">
              <a:buClr>
                <a:srgbClr val="C00000"/>
              </a:buClr>
              <a:buSzPct val="100000"/>
              <a:buFont typeface="Wingdings" pitchFamily="2" charset="2"/>
              <a:buChar char="Ø"/>
            </a:pPr>
            <a:r>
              <a:rPr lang="en-GB" sz="1900" dirty="0" smtClean="0">
                <a:latin typeface="Arial Black" pitchFamily="34" charset="0"/>
              </a:rPr>
              <a:t>A consideration of what can be done to prevent further similar occurrences.</a:t>
            </a:r>
          </a:p>
          <a:p>
            <a:pPr lvl="1">
              <a:buClr>
                <a:srgbClr val="C00000"/>
              </a:buClr>
              <a:buFont typeface="Wingdings" pitchFamily="2" charset="2"/>
              <a:buChar char="Ø"/>
            </a:pPr>
            <a:r>
              <a:rPr lang="en-GB" sz="1900" dirty="0" smtClean="0">
                <a:latin typeface="Arial Black" pitchFamily="34" charset="0"/>
              </a:rPr>
              <a:t>A planning process to explore action to minimize or eliminate reoccurrence.</a:t>
            </a:r>
          </a:p>
          <a:p>
            <a:pPr lvl="1">
              <a:buClr>
                <a:srgbClr val="C00000"/>
              </a:buClr>
              <a:buFont typeface="Wingdings" pitchFamily="2" charset="2"/>
              <a:buChar char="Ø"/>
            </a:pPr>
            <a:endParaRPr lang="en-GB" sz="700" dirty="0" smtClean="0">
              <a:latin typeface="Arial Black" pitchFamily="34" charset="0"/>
            </a:endParaRPr>
          </a:p>
          <a:p>
            <a:pPr>
              <a:buNone/>
            </a:pPr>
            <a:r>
              <a:rPr lang="en-GB" sz="1900" dirty="0" smtClean="0">
                <a:latin typeface="Arial Black" pitchFamily="34" charset="0"/>
              </a:rPr>
              <a:t>General, it is  a systematic method of  inquiry  into the facts and circumstances surrounding traffic collision. </a:t>
            </a:r>
          </a:p>
          <a:p>
            <a:pPr>
              <a:buNone/>
            </a:pPr>
            <a:endParaRPr lang="en-GB" sz="1000" dirty="0">
              <a:latin typeface="Arial Black" pitchFamily="34" charset="0"/>
            </a:endParaRPr>
          </a:p>
          <a:p>
            <a:pPr>
              <a:buNone/>
            </a:pPr>
            <a:r>
              <a:rPr lang="en-GB" sz="1900" dirty="0" smtClean="0">
                <a:latin typeface="Arial Black" pitchFamily="34" charset="0"/>
              </a:rPr>
              <a:t>The purposes of Crash Investigation are; </a:t>
            </a:r>
          </a:p>
          <a:p>
            <a:pPr>
              <a:buNone/>
            </a:pPr>
            <a:endParaRPr lang="en-GB" sz="700" dirty="0" smtClean="0">
              <a:latin typeface="Arial Black" pitchFamily="34" charset="0"/>
            </a:endParaRPr>
          </a:p>
          <a:p>
            <a:pPr>
              <a:buFont typeface="Wingdings" pitchFamily="2" charset="2"/>
              <a:buChar char="q"/>
            </a:pPr>
            <a:r>
              <a:rPr lang="en-GB" sz="2000" i="1" dirty="0" smtClean="0">
                <a:latin typeface="Arial Black" pitchFamily="34" charset="0"/>
              </a:rPr>
              <a:t>To prevent a recurrences of crashes from similar causes.</a:t>
            </a:r>
          </a:p>
          <a:p>
            <a:pPr>
              <a:buFont typeface="Wingdings" pitchFamily="2" charset="2"/>
              <a:buChar char="q"/>
            </a:pPr>
            <a:r>
              <a:rPr lang="en-GB" sz="2000" i="1" dirty="0" smtClean="0">
                <a:latin typeface="Arial Black" pitchFamily="34" charset="0"/>
              </a:rPr>
              <a:t>To determine the sequences of events leading to a traffic crash.</a:t>
            </a:r>
          </a:p>
          <a:p>
            <a:pPr>
              <a:buFont typeface="Wingdings" pitchFamily="2" charset="2"/>
              <a:buChar char="q"/>
            </a:pPr>
            <a:r>
              <a:rPr lang="en-GB" sz="2000" i="1" dirty="0" smtClean="0">
                <a:latin typeface="Arial Black" pitchFamily="34" charset="0"/>
              </a:rPr>
              <a:t>To identify the immediate and underlying causes of an RTC.</a:t>
            </a:r>
          </a:p>
          <a:p>
            <a:pPr>
              <a:buFont typeface="Wingdings" pitchFamily="2" charset="2"/>
              <a:buChar char="q"/>
            </a:pPr>
            <a:r>
              <a:rPr lang="en-GB" sz="2000" i="1" dirty="0" smtClean="0">
                <a:latin typeface="Arial Black" pitchFamily="34" charset="0"/>
              </a:rPr>
              <a:t>To improve operational and safety procedures.</a:t>
            </a:r>
          </a:p>
          <a:p>
            <a:pPr>
              <a:buFont typeface="Wingdings" pitchFamily="2" charset="2"/>
              <a:buChar char="q"/>
            </a:pPr>
            <a:r>
              <a:rPr lang="en-GB" sz="2000" i="1" dirty="0" smtClean="0">
                <a:latin typeface="Arial Black" pitchFamily="34" charset="0"/>
              </a:rPr>
              <a:t>To defend a position for legal argument</a:t>
            </a:r>
          </a:p>
          <a:p>
            <a:pPr>
              <a:buFont typeface="Wingdings" pitchFamily="2" charset="2"/>
              <a:buChar char="q"/>
            </a:pPr>
            <a:r>
              <a:rPr lang="en-GB" sz="2000" i="1" dirty="0" smtClean="0">
                <a:latin typeface="Arial Black" pitchFamily="34" charset="0"/>
              </a:rPr>
              <a:t>To satisfy insurance requirements</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20000"/>
          </a:blip>
          <a:srcRect l="9764" t="2604" r="2360" b="8844"/>
          <a:stretch>
            <a:fillRect/>
          </a:stretch>
        </p:blipFill>
        <p:spPr bwMode="auto">
          <a:xfrm>
            <a:off x="152400" y="3581400"/>
            <a:ext cx="4267200" cy="32766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lum bright="20000"/>
          </a:blip>
          <a:srcRect l="7811" r="6265" b="11449"/>
          <a:stretch>
            <a:fillRect/>
          </a:stretch>
        </p:blipFill>
        <p:spPr bwMode="auto">
          <a:xfrm>
            <a:off x="228600" y="381000"/>
            <a:ext cx="4191000" cy="32004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4" cstate="print">
            <a:lum bright="20000"/>
          </a:blip>
          <a:srcRect l="3906" b="3635"/>
          <a:stretch>
            <a:fillRect/>
          </a:stretch>
        </p:blipFill>
        <p:spPr bwMode="auto">
          <a:xfrm>
            <a:off x="4572000" y="381000"/>
            <a:ext cx="4419600" cy="32004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5" cstate="print">
            <a:lum bright="20000"/>
          </a:blip>
          <a:srcRect l="7811" r="2360" b="6240"/>
          <a:stretch>
            <a:fillRect/>
          </a:stretch>
        </p:blipFill>
        <p:spPr bwMode="auto">
          <a:xfrm>
            <a:off x="4572000" y="3581400"/>
            <a:ext cx="4419600" cy="3276600"/>
          </a:xfrm>
          <a:prstGeom prst="rect">
            <a:avLst/>
          </a:prstGeom>
          <a:noFill/>
          <a:ln w="9525">
            <a:noFill/>
            <a:miter lim="800000"/>
            <a:headEnd/>
            <a:tailEnd/>
          </a:ln>
          <a:effectLst/>
        </p:spPr>
      </p:pic>
      <p:sp>
        <p:nvSpPr>
          <p:cNvPr id="6" name="TextBox 5"/>
          <p:cNvSpPr txBox="1"/>
          <p:nvPr/>
        </p:nvSpPr>
        <p:spPr>
          <a:xfrm>
            <a:off x="3921949" y="0"/>
            <a:ext cx="1095172" cy="369332"/>
          </a:xfrm>
          <a:prstGeom prst="rect">
            <a:avLst/>
          </a:prstGeom>
          <a:solidFill>
            <a:schemeClr val="bg2">
              <a:lumMod val="75000"/>
            </a:schemeClr>
          </a:solidFill>
        </p:spPr>
        <p:txBody>
          <a:bodyPr wrap="none" rtlCol="0">
            <a:spAutoFit/>
          </a:bodyPr>
          <a:lstStyle/>
          <a:p>
            <a:r>
              <a:rPr lang="en-US" b="1" dirty="0" smtClean="0"/>
              <a:t>ANNX  13</a:t>
            </a:r>
            <a:endParaRPr lang="en-US" b="1" dirty="0"/>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76200" y="457200"/>
            <a:ext cx="4495800" cy="3200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76200" y="3733800"/>
            <a:ext cx="4419600" cy="31242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4724400" y="457200"/>
            <a:ext cx="4343400" cy="32004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4667250" y="3733800"/>
            <a:ext cx="4400550" cy="3124200"/>
          </a:xfrm>
          <a:prstGeom prst="rect">
            <a:avLst/>
          </a:prstGeom>
          <a:noFill/>
          <a:ln w="9525">
            <a:noFill/>
            <a:miter lim="800000"/>
            <a:headEnd/>
            <a:tailEnd/>
          </a:ln>
          <a:effectLst/>
        </p:spPr>
      </p:pic>
      <p:sp>
        <p:nvSpPr>
          <p:cNvPr id="6" name="TextBox 5"/>
          <p:cNvSpPr txBox="1"/>
          <p:nvPr/>
        </p:nvSpPr>
        <p:spPr>
          <a:xfrm>
            <a:off x="3921949" y="87868"/>
            <a:ext cx="1095172" cy="369332"/>
          </a:xfrm>
          <a:prstGeom prst="rect">
            <a:avLst/>
          </a:prstGeom>
          <a:solidFill>
            <a:schemeClr val="bg2">
              <a:lumMod val="75000"/>
            </a:schemeClr>
          </a:solidFill>
        </p:spPr>
        <p:txBody>
          <a:bodyPr wrap="none" rtlCol="0">
            <a:spAutoFit/>
          </a:bodyPr>
          <a:lstStyle/>
          <a:p>
            <a:r>
              <a:rPr lang="en-US" b="1" dirty="0" smtClean="0"/>
              <a:t>ANNX  14</a:t>
            </a:r>
            <a:endParaRPr lang="en-US" b="1" dirty="0"/>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2743200"/>
            <a:ext cx="8229600" cy="3459163"/>
          </a:xfrm>
          <a:solidFill>
            <a:schemeClr val="accent1">
              <a:lumMod val="40000"/>
              <a:lumOff val="60000"/>
            </a:schemeClr>
          </a:solidFill>
        </p:spPr>
        <p:txBody>
          <a:bodyPr rtlCol="0">
            <a:normAutofit lnSpcReduction="10000"/>
          </a:bodyPr>
          <a:lstStyle/>
          <a:p>
            <a:pPr fontAlgn="auto">
              <a:spcAft>
                <a:spcPts val="0"/>
              </a:spcAft>
              <a:buFont typeface="Arial" pitchFamily="34" charset="0"/>
              <a:buNone/>
              <a:defRPr/>
            </a:pPr>
            <a:r>
              <a:rPr lang="en-GB" b="1" dirty="0" smtClean="0">
                <a:solidFill>
                  <a:schemeClr val="accent5">
                    <a:lumMod val="50000"/>
                  </a:schemeClr>
                </a:solidFill>
                <a:latin typeface="Arial Black" pitchFamily="34" charset="0"/>
              </a:rPr>
              <a:t>		</a:t>
            </a:r>
          </a:p>
          <a:p>
            <a:pPr fontAlgn="auto">
              <a:spcAft>
                <a:spcPts val="0"/>
              </a:spcAft>
              <a:buFont typeface="Arial" pitchFamily="34" charset="0"/>
              <a:buNone/>
              <a:defRPr/>
            </a:pPr>
            <a:endParaRPr lang="en-GB" b="1" dirty="0" smtClean="0">
              <a:solidFill>
                <a:schemeClr val="accent5">
                  <a:lumMod val="50000"/>
                </a:schemeClr>
              </a:solidFill>
              <a:latin typeface="Arial Black" pitchFamily="34" charset="0"/>
            </a:endParaRPr>
          </a:p>
          <a:p>
            <a:pPr fontAlgn="auto">
              <a:spcAft>
                <a:spcPts val="0"/>
              </a:spcAft>
              <a:buFont typeface="Arial" pitchFamily="34" charset="0"/>
              <a:buNone/>
              <a:defRPr/>
            </a:pPr>
            <a:endParaRPr lang="en-GB" b="1" dirty="0" smtClean="0">
              <a:solidFill>
                <a:schemeClr val="accent5">
                  <a:lumMod val="50000"/>
                </a:schemeClr>
              </a:solidFill>
              <a:latin typeface="Arial Black" pitchFamily="34" charset="0"/>
            </a:endParaRPr>
          </a:p>
          <a:p>
            <a:pPr fontAlgn="auto">
              <a:spcAft>
                <a:spcPts val="0"/>
              </a:spcAft>
              <a:buFont typeface="Arial" pitchFamily="34" charset="0"/>
              <a:buNone/>
              <a:defRPr/>
            </a:pPr>
            <a:r>
              <a:rPr lang="en-GB" b="1" dirty="0" smtClean="0">
                <a:solidFill>
                  <a:schemeClr val="accent5">
                    <a:lumMod val="50000"/>
                  </a:schemeClr>
                </a:solidFill>
                <a:latin typeface="Arial Black" pitchFamily="34" charset="0"/>
              </a:rPr>
              <a:t>		COLLISION RECONSTUCTION</a:t>
            </a:r>
          </a:p>
          <a:p>
            <a:pPr fontAlgn="auto">
              <a:spcAft>
                <a:spcPts val="0"/>
              </a:spcAft>
              <a:buFont typeface="Arial" pitchFamily="34" charset="0"/>
              <a:buNone/>
              <a:defRPr/>
            </a:pPr>
            <a:r>
              <a:rPr lang="en-GB" b="1" dirty="0" smtClean="0">
                <a:solidFill>
                  <a:schemeClr val="accent5">
                    <a:lumMod val="50000"/>
                  </a:schemeClr>
                </a:solidFill>
                <a:latin typeface="Arial Black" pitchFamily="34" charset="0"/>
              </a:rPr>
              <a:t>					</a:t>
            </a:r>
          </a:p>
          <a:p>
            <a:pPr fontAlgn="auto">
              <a:spcAft>
                <a:spcPts val="0"/>
              </a:spcAft>
              <a:buFont typeface="Arial" pitchFamily="34" charset="0"/>
              <a:buNone/>
              <a:defRPr/>
            </a:pPr>
            <a:r>
              <a:rPr lang="en-GB" b="1" dirty="0" smtClean="0">
                <a:solidFill>
                  <a:schemeClr val="accent5">
                    <a:lumMod val="50000"/>
                  </a:schemeClr>
                </a:solidFill>
                <a:latin typeface="Arial Black" pitchFamily="34" charset="0"/>
              </a:rPr>
              <a:t>					</a:t>
            </a:r>
            <a:endParaRPr lang="en-US" b="1" dirty="0">
              <a:solidFill>
                <a:schemeClr val="accent5">
                  <a:lumMod val="50000"/>
                </a:schemeClr>
              </a:solidFill>
              <a:latin typeface="Arial Black" pitchFamily="34" charset="0"/>
            </a:endParaRPr>
          </a:p>
        </p:txBody>
      </p:sp>
      <p:sp>
        <p:nvSpPr>
          <p:cNvPr id="3" name="TextBox 2"/>
          <p:cNvSpPr txBox="1"/>
          <p:nvPr/>
        </p:nvSpPr>
        <p:spPr>
          <a:xfrm>
            <a:off x="1193986" y="640140"/>
            <a:ext cx="6415538" cy="1569660"/>
          </a:xfrm>
          <a:prstGeom prst="rect">
            <a:avLst/>
          </a:prstGeom>
          <a:noFill/>
        </p:spPr>
        <p:txBody>
          <a:bodyPr wrap="none" rtlCol="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Federal Road Safety Corps</a:t>
            </a:r>
          </a:p>
          <a:p>
            <a:pPr algn="ctr"/>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mic Sans MS" pitchFamily="66" charset="0"/>
              </a:rPr>
              <a:t>Corps Safety Engineering Office</a:t>
            </a: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2400" b="1" u="sng" smtClean="0">
                <a:solidFill>
                  <a:srgbClr val="FF0000"/>
                </a:solidFill>
                <a:latin typeface="Arial Black" pitchFamily="34" charset="0"/>
              </a:rPr>
              <a:t>WHAT IS COLLISION RECONSTRUCTION?</a:t>
            </a:r>
            <a:r>
              <a:rPr lang="en-US" sz="2400" smtClean="0">
                <a:solidFill>
                  <a:srgbClr val="FF0000"/>
                </a:solidFill>
                <a:latin typeface="Arial Black" pitchFamily="34" charset="0"/>
              </a:rPr>
              <a:t/>
            </a:r>
            <a:br>
              <a:rPr lang="en-US" sz="2400" smtClean="0">
                <a:solidFill>
                  <a:srgbClr val="FF0000"/>
                </a:solidFill>
                <a:latin typeface="Arial Black" pitchFamily="34" charset="0"/>
              </a:rPr>
            </a:br>
            <a:endParaRPr lang="en-US" sz="2400" smtClean="0">
              <a:solidFill>
                <a:srgbClr val="FF0000"/>
              </a:solidFill>
              <a:latin typeface="Arial Black" pitchFamily="34" charset="0"/>
            </a:endParaRPr>
          </a:p>
        </p:txBody>
      </p:sp>
      <p:sp>
        <p:nvSpPr>
          <p:cNvPr id="3075" name="Content Placeholder 2"/>
          <p:cNvSpPr>
            <a:spLocks noGrp="1"/>
          </p:cNvSpPr>
          <p:nvPr>
            <p:ph idx="1"/>
          </p:nvPr>
        </p:nvSpPr>
        <p:spPr>
          <a:xfrm>
            <a:off x="457200" y="1219200"/>
            <a:ext cx="8229600" cy="4906963"/>
          </a:xfrm>
        </p:spPr>
        <p:txBody>
          <a:bodyPr>
            <a:normAutofit lnSpcReduction="10000"/>
          </a:bodyPr>
          <a:lstStyle/>
          <a:p>
            <a:r>
              <a:rPr lang="en-US" sz="1600" smtClean="0">
                <a:latin typeface="Arial Black" pitchFamily="34" charset="0"/>
              </a:rPr>
              <a:t>With the conclusion of data gathering from the scene of a collusion and technical follow-up investigation, collision reconstruction is performed in order to look for contributing and root causes of the collision.</a:t>
            </a:r>
          </a:p>
          <a:p>
            <a:endParaRPr lang="en-US" sz="1600" smtClean="0">
              <a:latin typeface="Arial Black" pitchFamily="34" charset="0"/>
            </a:endParaRPr>
          </a:p>
          <a:p>
            <a:r>
              <a:rPr lang="en-US" sz="1600" smtClean="0">
                <a:latin typeface="Arial Black" pitchFamily="34" charset="0"/>
              </a:rPr>
              <a:t>Collision reconstruction is the process of using physics to determine the relative positions of vehicles at different times during the collision sequence.</a:t>
            </a:r>
          </a:p>
          <a:p>
            <a:endParaRPr lang="en-US" sz="1600" smtClean="0">
              <a:latin typeface="Arial Black" pitchFamily="34" charset="0"/>
            </a:endParaRPr>
          </a:p>
          <a:p>
            <a:r>
              <a:rPr lang="en-US" sz="1600" smtClean="0">
                <a:latin typeface="Arial Black" pitchFamily="34" charset="0"/>
              </a:rPr>
              <a:t>Information such as the pre-and post impact direction of travel, the length of the pre-impact skid marks, the pre-impact speed of the vehicle, the post-impact distances moved, the friction values for the various surfaces the vehicles travelled over, the point of impact (POI), the principal direction of force (the impact angles or thrust) and the weights of the vehicles are all inputs to the equations used in reconstructing a collision.</a:t>
            </a:r>
          </a:p>
          <a:p>
            <a:endParaRPr lang="en-US" sz="1600" smtClean="0">
              <a:latin typeface="Arial Black" pitchFamily="34" charset="0"/>
            </a:endParaRPr>
          </a:p>
          <a:p>
            <a:r>
              <a:rPr lang="en-US" sz="1600" smtClean="0">
                <a:latin typeface="Arial Black" pitchFamily="34" charset="0"/>
              </a:rPr>
              <a:t>Understanding how vehicles behave in collisions is a therefore a very importance step in collision reconstruction.</a:t>
            </a:r>
          </a:p>
          <a:p>
            <a:endParaRPr lang="en-US" sz="1600" smtClean="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z="2800" u="sng" smtClean="0">
                <a:solidFill>
                  <a:srgbClr val="FF0000"/>
                </a:solidFill>
                <a:latin typeface="Arial Black" pitchFamily="34" charset="0"/>
              </a:rPr>
              <a:t>HOW VEHICLES BEHAVE IN COLLISION?</a:t>
            </a:r>
            <a:endParaRPr lang="en-US" sz="2800" u="sng" smtClean="0">
              <a:solidFill>
                <a:srgbClr val="FF0000"/>
              </a:solidFill>
            </a:endParaRPr>
          </a:p>
        </p:txBody>
      </p:sp>
      <p:sp>
        <p:nvSpPr>
          <p:cNvPr id="3" name="Content Placeholder 2"/>
          <p:cNvSpPr>
            <a:spLocks noGrp="1"/>
          </p:cNvSpPr>
          <p:nvPr>
            <p:ph idx="1"/>
          </p:nvPr>
        </p:nvSpPr>
        <p:spPr/>
        <p:txBody>
          <a:bodyPr rtlCol="0">
            <a:normAutofit fontScale="62500" lnSpcReduction="20000"/>
          </a:bodyPr>
          <a:lstStyle/>
          <a:p>
            <a:pPr fontAlgn="auto">
              <a:spcAft>
                <a:spcPts val="0"/>
              </a:spcAft>
              <a:buFont typeface="Arial" pitchFamily="34" charset="0"/>
              <a:buChar char="•"/>
              <a:defRPr/>
            </a:pPr>
            <a:r>
              <a:rPr lang="en-US" dirty="0" smtClean="0">
                <a:latin typeface="Arial Black" pitchFamily="34" charset="0"/>
              </a:rPr>
              <a:t>Study of vehicle movements in collision is often the key to discovering where on the road an impact took place and what the driver actions involved. </a:t>
            </a:r>
          </a:p>
          <a:p>
            <a:pPr fontAlgn="auto">
              <a:spcAft>
                <a:spcPts val="0"/>
              </a:spcAft>
              <a:buFont typeface="Arial" pitchFamily="34" charset="0"/>
              <a:buChar char="•"/>
              <a:defRPr/>
            </a:pPr>
            <a:endParaRPr lang="en-US" dirty="0" smtClean="0">
              <a:latin typeface="Arial Black" pitchFamily="34" charset="0"/>
            </a:endParaRPr>
          </a:p>
          <a:p>
            <a:pPr fontAlgn="auto">
              <a:spcAft>
                <a:spcPts val="0"/>
              </a:spcAft>
              <a:buFont typeface="Arial" pitchFamily="34" charset="0"/>
              <a:buChar char="•"/>
              <a:defRPr/>
            </a:pPr>
            <a:r>
              <a:rPr lang="en-US" dirty="0" smtClean="0">
                <a:latin typeface="Arial Black" pitchFamily="34" charset="0"/>
              </a:rPr>
              <a:t>Hence, deciding how vehicles came together and finally separated in a collision is the first step in thinking about what happened in a collision. </a:t>
            </a:r>
          </a:p>
          <a:p>
            <a:pPr fontAlgn="auto">
              <a:spcAft>
                <a:spcPts val="0"/>
              </a:spcAft>
              <a:buFont typeface="Arial" pitchFamily="34" charset="0"/>
              <a:buChar char="•"/>
              <a:defRPr/>
            </a:pPr>
            <a:r>
              <a:rPr lang="en-US" dirty="0" smtClean="0">
                <a:latin typeface="Arial Black" pitchFamily="34" charset="0"/>
              </a:rPr>
              <a:t>It is always a matter that requires very careful understanding of the following:</a:t>
            </a:r>
          </a:p>
          <a:p>
            <a:pPr fontAlgn="auto">
              <a:spcAft>
                <a:spcPts val="0"/>
              </a:spcAft>
              <a:buFont typeface="Arial" pitchFamily="34" charset="0"/>
              <a:buChar char="•"/>
              <a:defRPr/>
            </a:pPr>
            <a:endParaRPr lang="en-US" dirty="0" smtClean="0">
              <a:latin typeface="Arial Black" pitchFamily="34" charset="0"/>
            </a:endParaRPr>
          </a:p>
          <a:p>
            <a:pPr lvl="1" fontAlgn="auto">
              <a:spcAft>
                <a:spcPts val="0"/>
              </a:spcAft>
              <a:buFont typeface="Wingdings" pitchFamily="2" charset="2"/>
              <a:buChar char="v"/>
              <a:defRPr/>
            </a:pPr>
            <a:r>
              <a:rPr lang="en-US" dirty="0" smtClean="0">
                <a:latin typeface="Arial Black" pitchFamily="34" charset="0"/>
              </a:rPr>
              <a:t>Basic sequence of collision</a:t>
            </a:r>
          </a:p>
          <a:p>
            <a:pPr lvl="1" fontAlgn="auto">
              <a:spcAft>
                <a:spcPts val="0"/>
              </a:spcAft>
              <a:buFont typeface="Wingdings" pitchFamily="2" charset="2"/>
              <a:buChar char="v"/>
              <a:defRPr/>
            </a:pPr>
            <a:r>
              <a:rPr lang="en-US" dirty="0" smtClean="0">
                <a:latin typeface="Arial Black" pitchFamily="34" charset="0"/>
              </a:rPr>
              <a:t>Contact damage area and deformation</a:t>
            </a:r>
          </a:p>
          <a:p>
            <a:pPr lvl="1" fontAlgn="auto">
              <a:spcAft>
                <a:spcPts val="0"/>
              </a:spcAft>
              <a:buFont typeface="Wingdings" pitchFamily="2" charset="2"/>
              <a:buChar char="v"/>
              <a:defRPr/>
            </a:pPr>
            <a:r>
              <a:rPr lang="en-US" dirty="0" smtClean="0">
                <a:latin typeface="Arial Black" pitchFamily="34" charset="0"/>
              </a:rPr>
              <a:t>Principal direction of force</a:t>
            </a:r>
          </a:p>
          <a:p>
            <a:pPr lvl="1" fontAlgn="auto">
              <a:spcAft>
                <a:spcPts val="0"/>
              </a:spcAft>
              <a:buFont typeface="Wingdings" pitchFamily="2" charset="2"/>
              <a:buChar char="v"/>
              <a:defRPr/>
            </a:pPr>
            <a:r>
              <a:rPr lang="en-US" dirty="0" smtClean="0">
                <a:latin typeface="Arial Black" pitchFamily="34" charset="0"/>
              </a:rPr>
              <a:t>Force and rotation.</a:t>
            </a:r>
          </a:p>
          <a:p>
            <a:pPr fontAlgn="auto">
              <a:spcAft>
                <a:spcPts val="0"/>
              </a:spcAft>
              <a:buFont typeface="Arial" pitchFamily="34" charset="0"/>
              <a:buChar char="•"/>
              <a:defRPr/>
            </a:pPr>
            <a:endParaRPr lang="en-US" dirty="0"/>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b="1" u="sng" dirty="0" smtClean="0">
                <a:solidFill>
                  <a:srgbClr val="FF0000"/>
                </a:solidFill>
              </a:rPr>
              <a:t/>
            </a:r>
            <a:br>
              <a:rPr lang="en-US" b="1" u="sng" dirty="0" smtClean="0">
                <a:solidFill>
                  <a:srgbClr val="FF0000"/>
                </a:solidFill>
              </a:rPr>
            </a:br>
            <a:r>
              <a:rPr lang="en-US" b="1" u="sng" dirty="0" smtClean="0">
                <a:solidFill>
                  <a:srgbClr val="FF0000"/>
                </a:solidFill>
              </a:rPr>
              <a:t>1.Basic sequence of collision</a:t>
            </a:r>
            <a:r>
              <a:rPr lang="en-US" b="1" dirty="0" smtClean="0">
                <a:solidFill>
                  <a:srgbClr val="FF0000"/>
                </a:solidFill>
              </a:rPr>
              <a:t/>
            </a:r>
            <a:br>
              <a:rPr lang="en-US" b="1" dirty="0" smtClean="0">
                <a:solidFill>
                  <a:srgbClr val="FF0000"/>
                </a:solidFill>
              </a:rPr>
            </a:br>
            <a:endParaRPr lang="en-US" b="1" dirty="0">
              <a:solidFill>
                <a:srgbClr val="FF0000"/>
              </a:solidFill>
            </a:endParaRPr>
          </a:p>
        </p:txBody>
      </p:sp>
      <p:sp>
        <p:nvSpPr>
          <p:cNvPr id="5123" name="Content Placeholder 2"/>
          <p:cNvSpPr>
            <a:spLocks noGrp="1"/>
          </p:cNvSpPr>
          <p:nvPr>
            <p:ph idx="1"/>
          </p:nvPr>
        </p:nvSpPr>
        <p:spPr>
          <a:xfrm>
            <a:off x="457200" y="1447800"/>
            <a:ext cx="8229600" cy="4525963"/>
          </a:xfrm>
        </p:spPr>
        <p:txBody>
          <a:bodyPr>
            <a:normAutofit lnSpcReduction="10000"/>
          </a:bodyPr>
          <a:lstStyle/>
          <a:p>
            <a:r>
              <a:rPr lang="en-US" sz="1600" smtClean="0">
                <a:latin typeface="Arial Black" pitchFamily="34" charset="0"/>
              </a:rPr>
              <a:t>The basic sequence of collision also known as elements of a collision are made of three events namely;</a:t>
            </a:r>
          </a:p>
          <a:p>
            <a:endParaRPr lang="en-US" sz="1600" smtClean="0">
              <a:latin typeface="Arial Black" pitchFamily="34" charset="0"/>
            </a:endParaRPr>
          </a:p>
          <a:p>
            <a:pPr lvl="1">
              <a:buFont typeface="Wingdings" pitchFamily="2" charset="2"/>
              <a:buChar char="q"/>
            </a:pPr>
            <a:r>
              <a:rPr lang="en-US" sz="1600" smtClean="0">
                <a:latin typeface="Arial Black" pitchFamily="34" charset="0"/>
              </a:rPr>
              <a:t>First contact</a:t>
            </a:r>
          </a:p>
          <a:p>
            <a:pPr lvl="1">
              <a:buFont typeface="Wingdings" pitchFamily="2" charset="2"/>
              <a:buChar char="q"/>
            </a:pPr>
            <a:r>
              <a:rPr lang="en-US" sz="1600" smtClean="0">
                <a:latin typeface="Arial Black" pitchFamily="34" charset="0"/>
              </a:rPr>
              <a:t>Maximum engagement</a:t>
            </a:r>
          </a:p>
          <a:p>
            <a:pPr lvl="1">
              <a:buFont typeface="Wingdings" pitchFamily="2" charset="2"/>
              <a:buChar char="q"/>
            </a:pPr>
            <a:r>
              <a:rPr lang="en-US" sz="1600" smtClean="0">
                <a:latin typeface="Arial Black" pitchFamily="34" charset="0"/>
              </a:rPr>
              <a:t>Separation</a:t>
            </a:r>
          </a:p>
          <a:p>
            <a:endParaRPr lang="en-US" sz="1600" u="sng" smtClean="0">
              <a:latin typeface="Arial Black" pitchFamily="34" charset="0"/>
            </a:endParaRPr>
          </a:p>
          <a:p>
            <a:r>
              <a:rPr lang="en-US" sz="1600" b="1" u="sng" smtClean="0">
                <a:solidFill>
                  <a:srgbClr val="FF0000"/>
                </a:solidFill>
                <a:latin typeface="Arial Black" pitchFamily="34" charset="0"/>
              </a:rPr>
              <a:t>First contact</a:t>
            </a:r>
            <a:r>
              <a:rPr lang="en-US" sz="1600" b="1" smtClean="0">
                <a:solidFill>
                  <a:srgbClr val="FF0000"/>
                </a:solidFill>
                <a:latin typeface="Arial Black" pitchFamily="34" charset="0"/>
              </a:rPr>
              <a:t>:</a:t>
            </a:r>
            <a:r>
              <a:rPr lang="en-US" sz="1600" smtClean="0">
                <a:latin typeface="Arial Black" pitchFamily="34" charset="0"/>
              </a:rPr>
              <a:t> this is the beginning of a collision. At that instant, force begins to develop between the objects.</a:t>
            </a:r>
          </a:p>
          <a:p>
            <a:endParaRPr lang="en-US" sz="1600" smtClean="0">
              <a:latin typeface="Arial Black" pitchFamily="34" charset="0"/>
            </a:endParaRPr>
          </a:p>
          <a:p>
            <a:r>
              <a:rPr lang="en-US" sz="1600" u="sng" smtClean="0">
                <a:solidFill>
                  <a:srgbClr val="FF0000"/>
                </a:solidFill>
                <a:latin typeface="Arial Black" pitchFamily="34" charset="0"/>
              </a:rPr>
              <a:t>Maximum engagement</a:t>
            </a:r>
            <a:r>
              <a:rPr lang="en-US" sz="1600" smtClean="0">
                <a:solidFill>
                  <a:srgbClr val="FF0000"/>
                </a:solidFill>
                <a:latin typeface="Arial Black" pitchFamily="34" charset="0"/>
              </a:rPr>
              <a:t>: </a:t>
            </a:r>
            <a:r>
              <a:rPr lang="en-US" sz="1600" smtClean="0">
                <a:latin typeface="Arial Black" pitchFamily="34" charset="0"/>
              </a:rPr>
              <a:t>this is the point at which the force between objects in collision is greatest. It is the point of maximum penetration or collapse between objects in collision.</a:t>
            </a:r>
          </a:p>
          <a:p>
            <a:endParaRPr lang="en-US" sz="1600" smtClean="0">
              <a:latin typeface="Arial Black" pitchFamily="34" charset="0"/>
            </a:endParaRPr>
          </a:p>
          <a:p>
            <a:r>
              <a:rPr lang="en-US" sz="1600" u="sng" smtClean="0">
                <a:solidFill>
                  <a:srgbClr val="FF0000"/>
                </a:solidFill>
                <a:latin typeface="Arial Black" pitchFamily="34" charset="0"/>
              </a:rPr>
              <a:t>Separation:</a:t>
            </a:r>
            <a:r>
              <a:rPr lang="en-US" sz="1600" smtClean="0">
                <a:latin typeface="Arial Black" pitchFamily="34" charset="0"/>
              </a:rPr>
              <a:t> this is the point at which the force between objects in collision returns to zero. At this instant virtually all the deformation at maximum engagement remains as vehicle damage.</a:t>
            </a:r>
          </a:p>
          <a:p>
            <a:endParaRPr lang="en-US" sz="1600" smtClean="0"/>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rtlCol="0">
            <a:normAutofit fontScale="90000"/>
          </a:bodyPr>
          <a:lstStyle/>
          <a:p>
            <a:pPr algn="l" fontAlgn="auto">
              <a:spcAft>
                <a:spcPts val="0"/>
              </a:spcAft>
              <a:defRPr/>
            </a:pPr>
            <a:r>
              <a:rPr lang="en-US" b="1" u="sng" dirty="0" smtClean="0">
                <a:solidFill>
                  <a:srgbClr val="FF0000"/>
                </a:solidFill>
                <a:latin typeface="Arial Black" pitchFamily="34" charset="0"/>
              </a:rPr>
              <a:t>2.Contact damage area</a:t>
            </a:r>
            <a:r>
              <a:rPr lang="en-US" dirty="0" smtClean="0">
                <a:solidFill>
                  <a:srgbClr val="FF0000"/>
                </a:solidFill>
                <a:latin typeface="Arial Black" pitchFamily="34" charset="0"/>
              </a:rPr>
              <a:t/>
            </a:r>
            <a:br>
              <a:rPr lang="en-US" dirty="0" smtClean="0">
                <a:solidFill>
                  <a:srgbClr val="FF0000"/>
                </a:solidFill>
                <a:latin typeface="Arial Black" pitchFamily="34" charset="0"/>
              </a:rPr>
            </a:br>
            <a:endParaRPr lang="en-US" dirty="0">
              <a:solidFill>
                <a:srgbClr val="FF0000"/>
              </a:solidFill>
              <a:latin typeface="Arial Black" pitchFamily="34" charset="0"/>
            </a:endParaRPr>
          </a:p>
        </p:txBody>
      </p:sp>
      <p:sp>
        <p:nvSpPr>
          <p:cNvPr id="6147" name="Content Placeholder 2"/>
          <p:cNvSpPr>
            <a:spLocks noGrp="1"/>
          </p:cNvSpPr>
          <p:nvPr>
            <p:ph idx="1"/>
          </p:nvPr>
        </p:nvSpPr>
        <p:spPr/>
        <p:txBody>
          <a:bodyPr>
            <a:normAutofit lnSpcReduction="10000"/>
          </a:bodyPr>
          <a:lstStyle/>
          <a:p>
            <a:r>
              <a:rPr lang="en-US" sz="1800" smtClean="0">
                <a:latin typeface="Arial Black" pitchFamily="34" charset="0"/>
              </a:rPr>
              <a:t>Contact damage is the damage to any part of a motor vehicle by direct contact with some object which is not part of the vehicle</a:t>
            </a:r>
          </a:p>
          <a:p>
            <a:endParaRPr lang="en-US" sz="1800" smtClean="0">
              <a:latin typeface="Arial Black" pitchFamily="34" charset="0"/>
            </a:endParaRPr>
          </a:p>
          <a:p>
            <a:r>
              <a:rPr lang="en-US" sz="1800" smtClean="0">
                <a:latin typeface="Arial Black" pitchFamily="34" charset="0"/>
              </a:rPr>
              <a:t>Contact damage area is characterized by </a:t>
            </a:r>
          </a:p>
          <a:p>
            <a:endParaRPr lang="en-US" sz="1800" smtClean="0">
              <a:latin typeface="Arial Black" pitchFamily="34" charset="0"/>
            </a:endParaRPr>
          </a:p>
          <a:p>
            <a:pPr lvl="1">
              <a:buFont typeface="Wingdings" pitchFamily="2" charset="2"/>
              <a:buChar char="q"/>
            </a:pPr>
            <a:r>
              <a:rPr lang="en-US" sz="1800" smtClean="0">
                <a:latin typeface="Arial Black" pitchFamily="34" charset="0"/>
              </a:rPr>
              <a:t>Closely compacted crumpled body parts</a:t>
            </a:r>
          </a:p>
          <a:p>
            <a:pPr lvl="1">
              <a:buFont typeface="Wingdings" pitchFamily="2" charset="2"/>
              <a:buChar char="q"/>
            </a:pPr>
            <a:r>
              <a:rPr lang="en-US" sz="1800" smtClean="0">
                <a:latin typeface="Arial Black" pitchFamily="34" charset="0"/>
              </a:rPr>
              <a:t>Scratches in the surface of the metal</a:t>
            </a:r>
          </a:p>
          <a:p>
            <a:pPr lvl="1">
              <a:buFont typeface="Wingdings" pitchFamily="2" charset="2"/>
              <a:buChar char="q"/>
            </a:pPr>
            <a:r>
              <a:rPr lang="en-US" sz="1800" smtClean="0">
                <a:latin typeface="Arial Black" pitchFamily="34" charset="0"/>
              </a:rPr>
              <a:t>Smears of paint due to friction heat </a:t>
            </a:r>
          </a:p>
          <a:p>
            <a:pPr lvl="1">
              <a:buFont typeface="Wingdings" pitchFamily="2" charset="2"/>
              <a:buChar char="q"/>
            </a:pPr>
            <a:r>
              <a:rPr lang="en-US" sz="1800" smtClean="0">
                <a:latin typeface="Arial Black" pitchFamily="34" charset="0"/>
              </a:rPr>
              <a:t>Ragged tears in sheet metal</a:t>
            </a:r>
          </a:p>
          <a:p>
            <a:pPr lvl="1">
              <a:buFont typeface="Wingdings" pitchFamily="2" charset="2"/>
              <a:buChar char="q"/>
            </a:pPr>
            <a:r>
              <a:rPr lang="en-US" sz="1800" smtClean="0">
                <a:latin typeface="Arial Black" pitchFamily="34" charset="0"/>
              </a:rPr>
              <a:t>Punctures in sheet metal, fiberglass panels, tyres, plastic lenses &amp; glass.</a:t>
            </a:r>
          </a:p>
          <a:p>
            <a:pPr lvl="1">
              <a:buFont typeface="Arial" charset="0"/>
              <a:buNone/>
            </a:pPr>
            <a:endParaRPr lang="en-US" sz="1800" smtClean="0">
              <a:latin typeface="Arial Black" pitchFamily="34" charset="0"/>
            </a:endParaRPr>
          </a:p>
          <a:p>
            <a:r>
              <a:rPr lang="en-US" sz="1800" smtClean="0">
                <a:latin typeface="Arial Black" pitchFamily="34" charset="0"/>
              </a:rPr>
              <a:t>The matching of contact damage parts of two vehicles often shows how they came together in collision.</a:t>
            </a:r>
          </a:p>
          <a:p>
            <a:endParaRPr lang="en-US" sz="1800" smtClean="0"/>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r Odifono\Desktop\100_1974.JPG"/>
          <p:cNvPicPr>
            <a:picLocks noGrp="1" noChangeAspect="1" noChangeArrowheads="1"/>
          </p:cNvPicPr>
          <p:nvPr>
            <p:ph idx="1"/>
          </p:nvPr>
        </p:nvPicPr>
        <p:blipFill>
          <a:blip r:embed="rId2"/>
          <a:srcRect l="8072" t="14328" r="13454" b="15359"/>
          <a:stretch>
            <a:fillRect/>
          </a:stretch>
        </p:blipFill>
        <p:spPr>
          <a:xfrm>
            <a:off x="685800" y="2819400"/>
            <a:ext cx="2438400" cy="1752600"/>
          </a:xfrm>
        </p:spPr>
      </p:pic>
      <p:pic>
        <p:nvPicPr>
          <p:cNvPr id="7171" name="Picture 3" descr="C:\Users\Mr Odifono\Desktop\100_1972.JPG"/>
          <p:cNvPicPr>
            <a:picLocks noChangeAspect="1" noChangeArrowheads="1"/>
          </p:cNvPicPr>
          <p:nvPr/>
        </p:nvPicPr>
        <p:blipFill>
          <a:blip r:embed="rId3"/>
          <a:srcRect/>
          <a:stretch>
            <a:fillRect/>
          </a:stretch>
        </p:blipFill>
        <p:spPr bwMode="auto">
          <a:xfrm>
            <a:off x="3505200" y="2895600"/>
            <a:ext cx="2438400" cy="1752600"/>
          </a:xfrm>
          <a:prstGeom prst="rect">
            <a:avLst/>
          </a:prstGeom>
          <a:noFill/>
          <a:ln w="9525">
            <a:noFill/>
            <a:miter lim="800000"/>
            <a:headEnd/>
            <a:tailEnd/>
          </a:ln>
        </p:spPr>
      </p:pic>
      <p:pic>
        <p:nvPicPr>
          <p:cNvPr id="7172" name="Picture 4" descr="C:\Users\Mr Odifono\Desktop\100_1959.JPG"/>
          <p:cNvPicPr>
            <a:picLocks noChangeAspect="1" noChangeArrowheads="1"/>
          </p:cNvPicPr>
          <p:nvPr/>
        </p:nvPicPr>
        <p:blipFill>
          <a:blip r:embed="rId4"/>
          <a:srcRect l="3146" t="44142" r="21324" b="16801"/>
          <a:stretch>
            <a:fillRect/>
          </a:stretch>
        </p:blipFill>
        <p:spPr bwMode="auto">
          <a:xfrm>
            <a:off x="6324600" y="2971800"/>
            <a:ext cx="2286000" cy="1676400"/>
          </a:xfrm>
          <a:prstGeom prst="rect">
            <a:avLst/>
          </a:prstGeom>
          <a:noFill/>
          <a:ln w="9525">
            <a:noFill/>
            <a:miter lim="800000"/>
            <a:headEnd/>
            <a:tailEnd/>
          </a:ln>
        </p:spPr>
      </p:pic>
      <p:sp>
        <p:nvSpPr>
          <p:cNvPr id="7173" name="Rectangle 6"/>
          <p:cNvSpPr>
            <a:spLocks noChangeArrowheads="1"/>
          </p:cNvSpPr>
          <p:nvPr/>
        </p:nvSpPr>
        <p:spPr bwMode="auto">
          <a:xfrm>
            <a:off x="457200" y="449263"/>
            <a:ext cx="8382000" cy="2308225"/>
          </a:xfrm>
          <a:prstGeom prst="rect">
            <a:avLst/>
          </a:prstGeom>
          <a:noFill/>
          <a:ln w="9525">
            <a:noFill/>
            <a:miter lim="800000"/>
            <a:headEnd/>
            <a:tailEnd/>
          </a:ln>
        </p:spPr>
        <p:txBody>
          <a:bodyPr>
            <a:spAutoFit/>
          </a:bodyPr>
          <a:lstStyle/>
          <a:p>
            <a:pPr>
              <a:buFont typeface="Wingdings" pitchFamily="2" charset="2"/>
              <a:buChar char="§"/>
            </a:pPr>
            <a:endParaRPr lang="en-US" sz="1600">
              <a:latin typeface="Arial Black" pitchFamily="34" charset="0"/>
            </a:endParaRPr>
          </a:p>
          <a:p>
            <a:pPr>
              <a:buFont typeface="Wingdings" pitchFamily="2" charset="2"/>
              <a:buChar char="§"/>
            </a:pPr>
            <a:r>
              <a:rPr lang="en-US" sz="1600">
                <a:latin typeface="Arial Black" pitchFamily="34" charset="0"/>
              </a:rPr>
              <a:t>The PDOF also called thrust is the summation of these forces over the contact duration expressed as a vector.</a:t>
            </a:r>
          </a:p>
          <a:p>
            <a:pPr>
              <a:buFont typeface="Wingdings" pitchFamily="2" charset="2"/>
              <a:buChar char="§"/>
            </a:pPr>
            <a:r>
              <a:rPr lang="en-US" sz="1600">
                <a:latin typeface="Arial Black" pitchFamily="34" charset="0"/>
              </a:rPr>
              <a:t>During an impact, there are forces that occur between vehicles and these vary in position and time.</a:t>
            </a:r>
          </a:p>
          <a:p>
            <a:pPr>
              <a:buFont typeface="Wingdings" pitchFamily="2" charset="2"/>
              <a:buChar char="§"/>
            </a:pPr>
            <a:r>
              <a:rPr lang="en-US" sz="1600">
                <a:latin typeface="Arial Black" pitchFamily="34" charset="0"/>
              </a:rPr>
              <a:t>PDOF is indicated by contact damage and crush resulting from the impact. It is usually at the mid of the damage area.</a:t>
            </a:r>
          </a:p>
          <a:p>
            <a:pPr>
              <a:buFont typeface="Wingdings" pitchFamily="2" charset="2"/>
              <a:buChar char="§"/>
            </a:pPr>
            <a:r>
              <a:rPr lang="en-US" sz="1600">
                <a:latin typeface="Arial Black" pitchFamily="34" charset="0"/>
              </a:rPr>
              <a:t>PDOF is determined by the direction that specific parts were moved in impact.</a:t>
            </a:r>
          </a:p>
        </p:txBody>
      </p:sp>
      <p:pic>
        <p:nvPicPr>
          <p:cNvPr id="7174" name="Picture 5" descr="C:\Users\Mr Odifono\Desktop\100_1956.JPG"/>
          <p:cNvPicPr>
            <a:picLocks noChangeAspect="1" noChangeArrowheads="1"/>
          </p:cNvPicPr>
          <p:nvPr/>
        </p:nvPicPr>
        <p:blipFill>
          <a:blip r:embed="rId5" cstate="print"/>
          <a:srcRect l="5753" t="48047" r="18719" b="7037"/>
          <a:stretch>
            <a:fillRect/>
          </a:stretch>
        </p:blipFill>
        <p:spPr bwMode="auto">
          <a:xfrm>
            <a:off x="762000" y="4800600"/>
            <a:ext cx="2209800" cy="1752600"/>
          </a:xfrm>
          <a:prstGeom prst="rect">
            <a:avLst/>
          </a:prstGeom>
          <a:noFill/>
          <a:ln w="9525">
            <a:noFill/>
            <a:miter lim="800000"/>
            <a:headEnd/>
            <a:tailEnd/>
          </a:ln>
        </p:spPr>
      </p:pic>
      <p:pic>
        <p:nvPicPr>
          <p:cNvPr id="7175" name="Picture 7" descr="C:\Users\Mr Odifono\Desktop\100_1973.JPG"/>
          <p:cNvPicPr>
            <a:picLocks noChangeAspect="1" noChangeArrowheads="1"/>
          </p:cNvPicPr>
          <p:nvPr/>
        </p:nvPicPr>
        <p:blipFill>
          <a:blip r:embed="rId6"/>
          <a:srcRect l="24612" t="34401" r="22661" b="5698"/>
          <a:stretch>
            <a:fillRect/>
          </a:stretch>
        </p:blipFill>
        <p:spPr bwMode="auto">
          <a:xfrm>
            <a:off x="3505200" y="4876800"/>
            <a:ext cx="2514600" cy="1752600"/>
          </a:xfrm>
          <a:prstGeom prst="rect">
            <a:avLst/>
          </a:prstGeom>
          <a:noFill/>
          <a:ln w="9525">
            <a:noFill/>
            <a:miter lim="800000"/>
            <a:headEnd/>
            <a:tailEnd/>
          </a:ln>
        </p:spPr>
      </p:pic>
      <p:pic>
        <p:nvPicPr>
          <p:cNvPr id="7176" name="Picture 8" descr="C:\Users\Mr Odifono\Desktop\100_1961.JPG"/>
          <p:cNvPicPr>
            <a:picLocks noChangeAspect="1" noChangeArrowheads="1"/>
          </p:cNvPicPr>
          <p:nvPr/>
        </p:nvPicPr>
        <p:blipFill>
          <a:blip r:embed="rId7" cstate="print"/>
          <a:srcRect l="16170" t="44142" r="18719" b="8990"/>
          <a:stretch>
            <a:fillRect/>
          </a:stretch>
        </p:blipFill>
        <p:spPr bwMode="auto">
          <a:xfrm>
            <a:off x="6324600" y="4800600"/>
            <a:ext cx="2362200" cy="1828800"/>
          </a:xfrm>
          <a:prstGeom prst="rect">
            <a:avLst/>
          </a:prstGeom>
          <a:noFill/>
          <a:ln w="9525">
            <a:noFill/>
            <a:miter lim="800000"/>
            <a:headEnd/>
            <a:tailEnd/>
          </a:ln>
        </p:spPr>
      </p:pic>
      <p:sp>
        <p:nvSpPr>
          <p:cNvPr id="7177" name="Title 1"/>
          <p:cNvSpPr>
            <a:spLocks noGrp="1"/>
          </p:cNvSpPr>
          <p:nvPr>
            <p:ph type="title"/>
          </p:nvPr>
        </p:nvSpPr>
        <p:spPr>
          <a:xfrm>
            <a:off x="457200" y="274638"/>
            <a:ext cx="8229600" cy="792162"/>
          </a:xfrm>
        </p:spPr>
        <p:txBody>
          <a:bodyPr>
            <a:normAutofit fontScale="90000"/>
          </a:bodyPr>
          <a:lstStyle/>
          <a:p>
            <a:pPr algn="l"/>
            <a:r>
              <a:rPr lang="en-US" sz="1600" b="1" u="sng" smtClean="0">
                <a:solidFill>
                  <a:srgbClr val="FF0000"/>
                </a:solidFill>
                <a:latin typeface="Arial Black" pitchFamily="34" charset="0"/>
              </a:rPr>
              <a:t>3.Principal direction of force (PDOF)</a:t>
            </a:r>
            <a:r>
              <a:rPr lang="en-US" sz="1600" b="1" smtClean="0">
                <a:solidFill>
                  <a:srgbClr val="FF0000"/>
                </a:solidFill>
                <a:latin typeface="Arial Black" pitchFamily="34" charset="0"/>
              </a:rPr>
              <a:t/>
            </a:r>
            <a:br>
              <a:rPr lang="en-US" sz="1600" b="1" smtClean="0">
                <a:solidFill>
                  <a:srgbClr val="FF0000"/>
                </a:solidFill>
                <a:latin typeface="Arial Black" pitchFamily="34" charset="0"/>
              </a:rPr>
            </a:br>
            <a:r>
              <a:rPr lang="en-US" sz="1600" smtClean="0">
                <a:latin typeface="Arial Black" pitchFamily="34" charset="0"/>
              </a:rPr>
              <a:t>During an impact, there are forces that occur between vehicles and these vary in position and time.</a:t>
            </a:r>
            <a:br>
              <a:rPr lang="en-US" sz="1600" smtClean="0">
                <a:latin typeface="Arial Black" pitchFamily="34" charset="0"/>
              </a:rPr>
            </a:br>
            <a:r>
              <a:rPr lang="en-US" sz="1600" smtClean="0">
                <a:latin typeface="Arial Black" pitchFamily="34" charset="0"/>
              </a:rPr>
              <a:t/>
            </a:r>
            <a:br>
              <a:rPr lang="en-US" sz="1600" smtClean="0">
                <a:latin typeface="Arial Black" pitchFamily="34" charset="0"/>
              </a:rPr>
            </a:br>
            <a:endParaRPr lang="en-US" sz="1600" b="1" smtClean="0">
              <a:solidFill>
                <a:srgbClr val="FF0000"/>
              </a:solidFill>
              <a:latin typeface="Arial Black" pitchFamily="34" charset="0"/>
            </a:endParaRP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l"/>
            <a:r>
              <a:rPr lang="en-US" sz="2400" b="1" u="sng" smtClean="0">
                <a:solidFill>
                  <a:srgbClr val="FF0000"/>
                </a:solidFill>
                <a:latin typeface="Arial Black" pitchFamily="34" charset="0"/>
              </a:rPr>
              <a:t>3.Principal direction of force (PDOF) cont,</a:t>
            </a:r>
            <a:r>
              <a:rPr lang="en-US" sz="2400" b="1" smtClean="0">
                <a:solidFill>
                  <a:srgbClr val="FF0000"/>
                </a:solidFill>
                <a:latin typeface="Arial Black" pitchFamily="34" charset="0"/>
              </a:rPr>
              <a:t/>
            </a:r>
            <a:br>
              <a:rPr lang="en-US" sz="2400" b="1" smtClean="0">
                <a:solidFill>
                  <a:srgbClr val="FF0000"/>
                </a:solidFill>
                <a:latin typeface="Arial Black" pitchFamily="34" charset="0"/>
              </a:rPr>
            </a:br>
            <a:endParaRPr lang="en-US" sz="2400" b="1" smtClean="0">
              <a:solidFill>
                <a:srgbClr val="FF0000"/>
              </a:solidFill>
              <a:latin typeface="Arial Black" pitchFamily="34" charset="0"/>
            </a:endParaRPr>
          </a:p>
        </p:txBody>
      </p:sp>
      <p:pic>
        <p:nvPicPr>
          <p:cNvPr id="8195" name="Picture 2" descr="C:\Users\Mr Odifono\Desktop\100_1970.JPG"/>
          <p:cNvPicPr>
            <a:picLocks noGrp="1" noChangeAspect="1" noChangeArrowheads="1"/>
          </p:cNvPicPr>
          <p:nvPr>
            <p:ph idx="1"/>
          </p:nvPr>
        </p:nvPicPr>
        <p:blipFill>
          <a:blip r:embed="rId2"/>
          <a:srcRect l="22656" t="5855" r="10938" b="23878"/>
          <a:stretch>
            <a:fillRect/>
          </a:stretch>
        </p:blipFill>
        <p:spPr>
          <a:xfrm>
            <a:off x="457200" y="2819400"/>
            <a:ext cx="3505200" cy="3276600"/>
          </a:xfrm>
        </p:spPr>
      </p:pic>
      <p:pic>
        <p:nvPicPr>
          <p:cNvPr id="8196" name="Picture 3" descr="C:\Users\Mr Odifono\Desktop\100_1971.JPG"/>
          <p:cNvPicPr>
            <a:picLocks noChangeAspect="1" noChangeArrowheads="1"/>
          </p:cNvPicPr>
          <p:nvPr/>
        </p:nvPicPr>
        <p:blipFill>
          <a:blip r:embed="rId3"/>
          <a:srcRect l="25388" t="13022" r="16029" b="24471"/>
          <a:stretch>
            <a:fillRect/>
          </a:stretch>
        </p:blipFill>
        <p:spPr bwMode="auto">
          <a:xfrm>
            <a:off x="4648200" y="2819400"/>
            <a:ext cx="3581400" cy="3276600"/>
          </a:xfrm>
          <a:prstGeom prst="rect">
            <a:avLst/>
          </a:prstGeom>
          <a:noFill/>
          <a:ln w="9525">
            <a:noFill/>
            <a:miter lim="800000"/>
            <a:headEnd/>
            <a:tailEnd/>
          </a:ln>
        </p:spPr>
      </p:pic>
      <p:sp>
        <p:nvSpPr>
          <p:cNvPr id="8" name="Rectangle 7"/>
          <p:cNvSpPr/>
          <p:nvPr/>
        </p:nvSpPr>
        <p:spPr>
          <a:xfrm>
            <a:off x="457200" y="990600"/>
            <a:ext cx="8229600" cy="1538288"/>
          </a:xfrm>
          <a:prstGeom prst="rect">
            <a:avLst/>
          </a:prstGeom>
        </p:spPr>
        <p:txBody>
          <a:bodyPr>
            <a:spAutoFit/>
          </a:bodyPr>
          <a:lstStyle/>
          <a:p>
            <a:pPr fontAlgn="auto">
              <a:spcBef>
                <a:spcPts val="0"/>
              </a:spcBef>
              <a:spcAft>
                <a:spcPts val="0"/>
              </a:spcAft>
              <a:defRPr/>
            </a:pPr>
            <a:r>
              <a:rPr lang="en-US" sz="2000" dirty="0">
                <a:latin typeface="Arial Black" pitchFamily="34" charset="0"/>
                <a:cs typeface="+mn-cs"/>
              </a:rPr>
              <a:t>There are two ways to describe PDOF name;</a:t>
            </a:r>
          </a:p>
          <a:p>
            <a:pPr fontAlgn="auto">
              <a:spcBef>
                <a:spcPts val="0"/>
              </a:spcBef>
              <a:spcAft>
                <a:spcPts val="0"/>
              </a:spcAft>
              <a:defRPr/>
            </a:pPr>
            <a:endParaRPr lang="en-US" sz="1050" dirty="0">
              <a:latin typeface="Arial Black" pitchFamily="34" charset="0"/>
              <a:cs typeface="+mn-cs"/>
            </a:endParaRPr>
          </a:p>
          <a:p>
            <a:pPr lvl="1" fontAlgn="auto">
              <a:spcBef>
                <a:spcPts val="0"/>
              </a:spcBef>
              <a:spcAft>
                <a:spcPts val="0"/>
              </a:spcAft>
              <a:buFont typeface="Wingdings" pitchFamily="2" charset="2"/>
              <a:buChar char="q"/>
              <a:defRPr/>
            </a:pPr>
            <a:r>
              <a:rPr lang="en-US" sz="2000" dirty="0">
                <a:latin typeface="Arial Black" pitchFamily="34" charset="0"/>
                <a:cs typeface="+mn-cs"/>
              </a:rPr>
              <a:t>Degrees from the lengthwise axis of the vehicle</a:t>
            </a:r>
          </a:p>
          <a:p>
            <a:pPr lvl="1" fontAlgn="auto">
              <a:spcBef>
                <a:spcPts val="0"/>
              </a:spcBef>
              <a:spcAft>
                <a:spcPts val="0"/>
              </a:spcAft>
              <a:buFont typeface="Wingdings" pitchFamily="2" charset="2"/>
              <a:buChar char="q"/>
              <a:defRPr/>
            </a:pPr>
            <a:r>
              <a:rPr lang="en-US" sz="2000" dirty="0">
                <a:latin typeface="Arial Black" pitchFamily="34" charset="0"/>
                <a:cs typeface="+mn-cs"/>
              </a:rPr>
              <a:t>Hour number from a clock face with 12 ‘O clock at the front and its centre at the application point.</a:t>
            </a:r>
            <a:endParaRPr lang="en-US" sz="2000" dirty="0">
              <a:latin typeface="+mn-lt"/>
              <a:cs typeface="+mn-cs"/>
            </a:endParaRP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52400"/>
            <a:ext cx="8229600" cy="884238"/>
          </a:xfrm>
        </p:spPr>
        <p:txBody>
          <a:bodyPr/>
          <a:lstStyle/>
          <a:p>
            <a:pPr algn="l"/>
            <a:r>
              <a:rPr lang="en-GB" sz="4000" u="sng" smtClean="0">
                <a:solidFill>
                  <a:srgbClr val="FF0000"/>
                </a:solidFill>
                <a:latin typeface="Arial Black" pitchFamily="34" charset="0"/>
              </a:rPr>
              <a:t>4.PDOF AND ROTATION</a:t>
            </a:r>
            <a:endParaRPr lang="en-US" sz="4000" u="sng" smtClean="0">
              <a:solidFill>
                <a:srgbClr val="FF0000"/>
              </a:solidFill>
              <a:latin typeface="Arial Black" pitchFamily="34" charset="0"/>
            </a:endParaRPr>
          </a:p>
        </p:txBody>
      </p:sp>
      <p:pic>
        <p:nvPicPr>
          <p:cNvPr id="9219" name="Picture 2" descr="C:\Users\Mr Odifono\Desktop\100_1968.JPG"/>
          <p:cNvPicPr>
            <a:picLocks noGrp="1" noChangeAspect="1" noChangeArrowheads="1"/>
          </p:cNvPicPr>
          <p:nvPr>
            <p:ph idx="1"/>
          </p:nvPr>
        </p:nvPicPr>
        <p:blipFill>
          <a:blip r:embed="rId2"/>
          <a:srcRect t="16933" b="7547"/>
          <a:stretch>
            <a:fillRect/>
          </a:stretch>
        </p:blipFill>
        <p:spPr>
          <a:xfrm>
            <a:off x="381000" y="914400"/>
            <a:ext cx="8382000" cy="3048000"/>
          </a:xfrm>
        </p:spPr>
      </p:pic>
      <p:pic>
        <p:nvPicPr>
          <p:cNvPr id="9220" name="Picture 3" descr="C:\Users\Mr Odifono\Desktop\100_1969.JPG"/>
          <p:cNvPicPr>
            <a:picLocks noChangeAspect="1" noChangeArrowheads="1"/>
          </p:cNvPicPr>
          <p:nvPr/>
        </p:nvPicPr>
        <p:blipFill>
          <a:blip r:embed="rId3"/>
          <a:srcRect t="10960" b="3093"/>
          <a:stretch>
            <a:fillRect/>
          </a:stretch>
        </p:blipFill>
        <p:spPr bwMode="auto">
          <a:xfrm>
            <a:off x="381000" y="3962400"/>
            <a:ext cx="8382000" cy="28194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838200"/>
          </a:xfrm>
          <a:solidFill>
            <a:schemeClr val="accent5">
              <a:lumMod val="20000"/>
              <a:lumOff val="80000"/>
            </a:schemeClr>
          </a:solidFill>
          <a:ln>
            <a:solidFill>
              <a:schemeClr val="accent3">
                <a:lumMod val="50000"/>
              </a:schemeClr>
            </a:solidFill>
          </a:ln>
        </p:spPr>
        <p:txBody>
          <a:bodyPr rtlCol="0">
            <a:noAutofit/>
          </a:bodyPr>
          <a:lstStyle/>
          <a:p>
            <a:pPr algn="l">
              <a:defRPr/>
            </a:pPr>
            <a:r>
              <a:rPr lang="en-US" sz="2400" b="1" dirty="0" smtClean="0">
                <a:solidFill>
                  <a:srgbClr val="CC0000"/>
                </a:solidFill>
              </a:rPr>
              <a:t/>
            </a:r>
            <a:br>
              <a:rPr lang="en-US" sz="2400" b="1" dirty="0" smtClean="0">
                <a:solidFill>
                  <a:srgbClr val="CC0000"/>
                </a:solidFill>
              </a:rPr>
            </a:br>
            <a:r>
              <a:rPr lang="en-US" sz="2400" b="1" dirty="0" smtClean="0">
                <a:solidFill>
                  <a:srgbClr val="CC0000"/>
                </a:solidFill>
              </a:rPr>
              <a:t/>
            </a:r>
            <a:br>
              <a:rPr lang="en-US" sz="2400" b="1" dirty="0" smtClean="0">
                <a:solidFill>
                  <a:srgbClr val="CC0000"/>
                </a:solidFill>
              </a:rPr>
            </a:br>
            <a:r>
              <a:rPr lang="en-US" sz="2400" b="1" dirty="0" smtClean="0">
                <a:solidFill>
                  <a:srgbClr val="CC0000"/>
                </a:solidFill>
              </a:rPr>
              <a:t/>
            </a:r>
            <a:br>
              <a:rPr lang="en-US" sz="2400" b="1" dirty="0" smtClean="0">
                <a:solidFill>
                  <a:srgbClr val="CC0000"/>
                </a:solidFill>
              </a:rPr>
            </a:br>
            <a:r>
              <a:rPr lang="en-US" sz="2400" b="1" dirty="0" smtClean="0">
                <a:solidFill>
                  <a:srgbClr val="CC0000"/>
                </a:solidFill>
              </a:rPr>
              <a:t>	</a:t>
            </a:r>
            <a:r>
              <a:rPr lang="en-GB" sz="2400" b="1" dirty="0" smtClean="0">
                <a:solidFill>
                  <a:srgbClr val="CC0000"/>
                </a:solidFill>
                <a:latin typeface="Arial Black" pitchFamily="34" charset="0"/>
              </a:rPr>
              <a:t>CRASH </a:t>
            </a:r>
            <a:r>
              <a:rPr lang="en-GB" sz="2400" b="1" dirty="0">
                <a:solidFill>
                  <a:srgbClr val="CC0000"/>
                </a:solidFill>
                <a:latin typeface="Arial Black" pitchFamily="34" charset="0"/>
              </a:rPr>
              <a:t>INVESTIGATIVE </a:t>
            </a:r>
            <a:r>
              <a:rPr lang="en-GB" sz="2400" b="1" dirty="0" smtClean="0">
                <a:solidFill>
                  <a:srgbClr val="CC0000"/>
                </a:solidFill>
                <a:latin typeface="Arial Black" pitchFamily="34" charset="0"/>
              </a:rPr>
              <a:t>ELEMENTS AND 	METHODOLOGY</a:t>
            </a:r>
            <a:r>
              <a:rPr lang="en-GB" sz="2400" b="1" dirty="0">
                <a:solidFill>
                  <a:srgbClr val="CC0000"/>
                </a:solidFill>
                <a:latin typeface="Arial Black" pitchFamily="34" charset="0"/>
              </a:rPr>
              <a:t/>
            </a:r>
            <a:br>
              <a:rPr lang="en-GB" sz="2400" b="1" dirty="0">
                <a:solidFill>
                  <a:srgbClr val="CC0000"/>
                </a:solidFill>
                <a:latin typeface="Arial Black" pitchFamily="34" charset="0"/>
              </a:rPr>
            </a:br>
            <a:r>
              <a:rPr lang="en-US" sz="2400" b="1" dirty="0">
                <a:solidFill>
                  <a:srgbClr val="CC0000"/>
                </a:solidFill>
              </a:rPr>
              <a:t/>
            </a:r>
            <a:br>
              <a:rPr lang="en-US" sz="2400" b="1" dirty="0">
                <a:solidFill>
                  <a:srgbClr val="CC0000"/>
                </a:solidFill>
              </a:rPr>
            </a:br>
            <a:r>
              <a:rPr lang="en-US" sz="2400" b="1" dirty="0">
                <a:solidFill>
                  <a:srgbClr val="CC0000"/>
                </a:solidFill>
              </a:rPr>
              <a:t/>
            </a:r>
            <a:br>
              <a:rPr lang="en-US" sz="2400" b="1" dirty="0">
                <a:solidFill>
                  <a:srgbClr val="CC0000"/>
                </a:solidFill>
              </a:rPr>
            </a:br>
            <a:endParaRPr lang="en-US" sz="2400" b="1" dirty="0" smtClean="0">
              <a:solidFill>
                <a:srgbClr val="CC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32769" name="Rectangle 1"/>
          <p:cNvSpPr>
            <a:spLocks noChangeArrowheads="1"/>
          </p:cNvSpPr>
          <p:nvPr/>
        </p:nvSpPr>
        <p:spPr bwMode="auto">
          <a:xfrm>
            <a:off x="304800" y="990600"/>
            <a:ext cx="8686800" cy="5275290"/>
          </a:xfrm>
          <a:prstGeom prst="rect">
            <a:avLst/>
          </a:prstGeom>
          <a:solidFill>
            <a:schemeClr val="bg2"/>
          </a:solidFill>
          <a:ln w="9525">
            <a:noFill/>
            <a:miter lim="800000"/>
            <a:headEnd/>
            <a:tailEnd/>
          </a:ln>
          <a:effectLst/>
        </p:spPr>
        <p:txBody>
          <a:bodyPr wrap="square" anchor="ctr">
            <a:spAutoFit/>
          </a:bodyPr>
          <a:lstStyle/>
          <a:p>
            <a:pPr lvl="1" algn="just">
              <a:lnSpc>
                <a:spcPct val="80000"/>
              </a:lnSpc>
            </a:pPr>
            <a:r>
              <a:rPr lang="en-GB" sz="2200" b="1" dirty="0" smtClean="0">
                <a:latin typeface="Arial Black" pitchFamily="34" charset="0"/>
              </a:rPr>
              <a:t>There is no fixed step-by-step technique for crash investigation. However, having no procedure at all is the beginning of failure. Often an investigator wishes that he could go back and investigate a crash all over again. He may have neglected to look into an important matter or forgotten a vital activity.</a:t>
            </a:r>
          </a:p>
          <a:p>
            <a:pPr algn="just">
              <a:lnSpc>
                <a:spcPct val="80000"/>
              </a:lnSpc>
              <a:buNone/>
            </a:pPr>
            <a:endParaRPr lang="en-GB" sz="1100" b="1" dirty="0" smtClean="0">
              <a:latin typeface="Arial Black" pitchFamily="34" charset="0"/>
            </a:endParaRPr>
          </a:p>
          <a:p>
            <a:pPr algn="just">
              <a:lnSpc>
                <a:spcPct val="80000"/>
              </a:lnSpc>
              <a:buNone/>
            </a:pPr>
            <a:endParaRPr lang="en-GB" sz="2200" b="1" dirty="0" smtClean="0">
              <a:latin typeface="Arial Black" pitchFamily="34" charset="0"/>
            </a:endParaRPr>
          </a:p>
          <a:p>
            <a:pPr lvl="1" algn="just">
              <a:lnSpc>
                <a:spcPct val="80000"/>
              </a:lnSpc>
            </a:pPr>
            <a:r>
              <a:rPr lang="en-GB" sz="2200" b="1" dirty="0" smtClean="0">
                <a:latin typeface="Arial Black" pitchFamily="34" charset="0"/>
              </a:rPr>
              <a:t>Consequently, a general methodology of all that might be done is indispensable. Such a technique could be easily adjusted to meet the prevailing circumstances at any of the five stages of the collision investigation. These stages are;</a:t>
            </a:r>
          </a:p>
          <a:p>
            <a:pPr algn="just">
              <a:lnSpc>
                <a:spcPct val="80000"/>
              </a:lnSpc>
              <a:buNone/>
            </a:pPr>
            <a:endParaRPr lang="en-GB" sz="2200" b="1" dirty="0" smtClean="0">
              <a:latin typeface="Arial Black" pitchFamily="34" charset="0"/>
            </a:endParaRPr>
          </a:p>
          <a:p>
            <a:pPr algn="just">
              <a:lnSpc>
                <a:spcPct val="80000"/>
              </a:lnSpc>
              <a:buNone/>
            </a:pPr>
            <a:endParaRPr lang="en-GB" sz="1100" b="1" dirty="0" smtClean="0">
              <a:latin typeface="Arial Black" pitchFamily="34" charset="0"/>
            </a:endParaRPr>
          </a:p>
          <a:p>
            <a:pPr lvl="1" algn="just">
              <a:lnSpc>
                <a:spcPct val="80000"/>
              </a:lnSpc>
              <a:buClr>
                <a:schemeClr val="tx1"/>
              </a:buClr>
              <a:buFont typeface="Wingdings" pitchFamily="2" charset="2"/>
              <a:buChar char="v"/>
            </a:pPr>
            <a:r>
              <a:rPr lang="en-GB" sz="2200" b="1" dirty="0" smtClean="0">
                <a:latin typeface="Arial Black" pitchFamily="34" charset="0"/>
              </a:rPr>
              <a:t>Responding to the scene of a crash.</a:t>
            </a:r>
          </a:p>
          <a:p>
            <a:pPr lvl="1" algn="just">
              <a:lnSpc>
                <a:spcPct val="80000"/>
              </a:lnSpc>
              <a:buClr>
                <a:schemeClr val="tx1"/>
              </a:buClr>
              <a:buFont typeface="Wingdings" pitchFamily="2" charset="2"/>
              <a:buChar char="v"/>
            </a:pPr>
            <a:r>
              <a:rPr lang="en-GB" sz="2200" b="1" dirty="0" smtClean="0">
                <a:latin typeface="Arial Black" pitchFamily="34" charset="0"/>
              </a:rPr>
              <a:t>Arriving at the scene of a crash.</a:t>
            </a:r>
          </a:p>
          <a:p>
            <a:pPr lvl="1" algn="just">
              <a:lnSpc>
                <a:spcPct val="80000"/>
              </a:lnSpc>
              <a:buClr>
                <a:schemeClr val="tx1"/>
              </a:buClr>
              <a:buFont typeface="Wingdings" pitchFamily="2" charset="2"/>
              <a:buChar char="v"/>
            </a:pPr>
            <a:r>
              <a:rPr lang="en-GB" sz="2200" b="1" dirty="0" smtClean="0">
                <a:latin typeface="Arial Black" pitchFamily="34" charset="0"/>
              </a:rPr>
              <a:t>When the emergency is under control.</a:t>
            </a:r>
          </a:p>
          <a:p>
            <a:pPr lvl="1" algn="just">
              <a:lnSpc>
                <a:spcPct val="80000"/>
              </a:lnSpc>
              <a:buClr>
                <a:schemeClr val="tx1"/>
              </a:buClr>
              <a:buFont typeface="Wingdings" pitchFamily="2" charset="2"/>
              <a:buChar char="v"/>
            </a:pPr>
            <a:r>
              <a:rPr lang="en-GB" sz="2200" b="1" dirty="0" smtClean="0">
                <a:latin typeface="Arial Black" pitchFamily="34" charset="0"/>
              </a:rPr>
              <a:t>When urgent Data-Collection is complete.</a:t>
            </a:r>
          </a:p>
          <a:p>
            <a:pPr lvl="1" algn="just">
              <a:lnSpc>
                <a:spcPct val="80000"/>
              </a:lnSpc>
              <a:buClr>
                <a:schemeClr val="tx1"/>
              </a:buClr>
              <a:buFont typeface="Wingdings" pitchFamily="2" charset="2"/>
              <a:buChar char="v"/>
            </a:pPr>
            <a:r>
              <a:rPr lang="en-GB" sz="2200" b="1" dirty="0" smtClean="0">
                <a:latin typeface="Arial Black" pitchFamily="34" charset="0"/>
              </a:rPr>
              <a:t>When work at the scene is finished. </a:t>
            </a:r>
            <a:endParaRPr lang="en-US" sz="2200" b="1" dirty="0" smtClean="0">
              <a:latin typeface="Arial Black" pitchFamily="34" charset="0"/>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algn="l" fontAlgn="auto">
              <a:spcAft>
                <a:spcPts val="0"/>
              </a:spcAft>
              <a:defRPr/>
            </a:pPr>
            <a:r>
              <a:rPr lang="en-US" sz="2700" b="1" u="sng" dirty="0" smtClean="0">
                <a:solidFill>
                  <a:srgbClr val="FF0000"/>
                </a:solidFill>
                <a:latin typeface="Arial Black" pitchFamily="34" charset="0"/>
              </a:rPr>
              <a:t>COLLISION RECONSTRUCTION TECHNIQUE (THE SYSTEMATIC PROCEDURE)</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5059363"/>
          </a:xfrm>
        </p:spPr>
        <p:txBody>
          <a:bodyPr rtlCol="0">
            <a:normAutofit fontScale="40000" lnSpcReduction="20000"/>
          </a:bodyPr>
          <a:lstStyle/>
          <a:p>
            <a:pPr marL="514350" indent="-514350" fontAlgn="auto">
              <a:spcAft>
                <a:spcPts val="0"/>
              </a:spcAft>
              <a:buFont typeface="+mj-lt"/>
              <a:buAutoNum type="arabicPeriod"/>
              <a:defRPr/>
            </a:pPr>
            <a:r>
              <a:rPr lang="en-US" sz="3800" dirty="0" smtClean="0">
                <a:latin typeface="Arial Black" pitchFamily="34" charset="0"/>
              </a:rPr>
              <a:t>The processes which have been explained up to this point can be summarized and reviewed as the following steps in a typical collision reconstruction.</a:t>
            </a:r>
          </a:p>
          <a:p>
            <a:pPr marL="514350" indent="-514350" fontAlgn="auto">
              <a:spcAft>
                <a:spcPts val="0"/>
              </a:spcAft>
              <a:buFont typeface="+mj-lt"/>
              <a:buAutoNum type="arabicPeriod"/>
              <a:defRPr/>
            </a:pPr>
            <a:r>
              <a:rPr lang="en-US" sz="3800" dirty="0" smtClean="0">
                <a:latin typeface="Arial Black" pitchFamily="34" charset="0"/>
              </a:rPr>
              <a:t>Draw vehicle outline to scale</a:t>
            </a:r>
          </a:p>
          <a:p>
            <a:pPr marL="514350" indent="-514350" fontAlgn="auto">
              <a:spcAft>
                <a:spcPts val="0"/>
              </a:spcAft>
              <a:buFont typeface="+mj-lt"/>
              <a:buAutoNum type="arabicPeriod"/>
              <a:defRPr/>
            </a:pPr>
            <a:r>
              <a:rPr lang="en-US" sz="3800" dirty="0" smtClean="0">
                <a:latin typeface="Arial Black" pitchFamily="34" charset="0"/>
              </a:rPr>
              <a:t>Show deformation</a:t>
            </a:r>
          </a:p>
          <a:p>
            <a:pPr marL="514350" indent="-514350" fontAlgn="auto">
              <a:spcAft>
                <a:spcPts val="0"/>
              </a:spcAft>
              <a:buFont typeface="+mj-lt"/>
              <a:buAutoNum type="arabicPeriod"/>
              <a:defRPr/>
            </a:pPr>
            <a:r>
              <a:rPr lang="en-US" sz="3800" dirty="0" smtClean="0">
                <a:latin typeface="Arial Black" pitchFamily="34" charset="0"/>
              </a:rPr>
              <a:t>Indicate the contact damage area</a:t>
            </a:r>
          </a:p>
          <a:p>
            <a:pPr marL="514350" indent="-514350" fontAlgn="auto">
              <a:spcAft>
                <a:spcPts val="0"/>
              </a:spcAft>
              <a:buFont typeface="+mj-lt"/>
              <a:buAutoNum type="arabicPeriod"/>
              <a:defRPr/>
            </a:pPr>
            <a:r>
              <a:rPr lang="en-US" sz="3800" dirty="0" smtClean="0">
                <a:latin typeface="Arial Black" pitchFamily="34" charset="0"/>
              </a:rPr>
              <a:t>Locate the greatest penetration and estimate the principal direction of force</a:t>
            </a:r>
          </a:p>
          <a:p>
            <a:pPr marL="514350" indent="-514350" fontAlgn="auto">
              <a:spcAft>
                <a:spcPts val="0"/>
              </a:spcAft>
              <a:buFont typeface="+mj-lt"/>
              <a:buAutoNum type="arabicPeriod"/>
              <a:defRPr/>
            </a:pPr>
            <a:r>
              <a:rPr lang="en-US" sz="3800" dirty="0" smtClean="0">
                <a:latin typeface="Arial Black" pitchFamily="34" charset="0"/>
              </a:rPr>
              <a:t>Determine the eccentricity of the force and rotation direction, if any.</a:t>
            </a:r>
          </a:p>
          <a:p>
            <a:pPr marL="514350" indent="-514350" fontAlgn="auto">
              <a:spcAft>
                <a:spcPts val="0"/>
              </a:spcAft>
              <a:buFont typeface="+mj-lt"/>
              <a:buAutoNum type="arabicPeriod"/>
              <a:defRPr/>
            </a:pPr>
            <a:r>
              <a:rPr lang="en-US" sz="3800" dirty="0" smtClean="0">
                <a:latin typeface="Arial Black" pitchFamily="34" charset="0"/>
              </a:rPr>
              <a:t>Place the vehicles together at maximum engagement</a:t>
            </a:r>
          </a:p>
          <a:p>
            <a:pPr marL="514350" indent="-514350" fontAlgn="auto">
              <a:spcAft>
                <a:spcPts val="0"/>
              </a:spcAft>
              <a:buFont typeface="+mj-lt"/>
              <a:buAutoNum type="arabicPeriod"/>
              <a:defRPr/>
            </a:pPr>
            <a:r>
              <a:rPr lang="en-US" sz="3800" dirty="0" smtClean="0">
                <a:latin typeface="Arial Black" pitchFamily="34" charset="0"/>
              </a:rPr>
              <a:t>Compare the direction of rotation and its rate for each vehicle. Adjust positions of original outlines to represent first contact positions.</a:t>
            </a:r>
          </a:p>
          <a:p>
            <a:pPr marL="514350" indent="-514350" fontAlgn="auto">
              <a:spcAft>
                <a:spcPts val="0"/>
              </a:spcAft>
              <a:buFont typeface="+mj-lt"/>
              <a:buAutoNum type="arabicPeriod"/>
              <a:defRPr/>
            </a:pPr>
            <a:r>
              <a:rPr lang="en-US" sz="3800" dirty="0" smtClean="0">
                <a:latin typeface="Arial Black" pitchFamily="34" charset="0"/>
              </a:rPr>
              <a:t>Show the vehicles at separation.</a:t>
            </a:r>
          </a:p>
          <a:p>
            <a:pPr marL="514350" indent="-514350" fontAlgn="auto">
              <a:spcAft>
                <a:spcPts val="0"/>
              </a:spcAft>
              <a:buFont typeface="+mj-lt"/>
              <a:buAutoNum type="arabicPeriod"/>
              <a:defRPr/>
            </a:pPr>
            <a:r>
              <a:rPr lang="en-US" sz="3800" dirty="0" smtClean="0">
                <a:latin typeface="Arial Black" pitchFamily="34" charset="0"/>
              </a:rPr>
              <a:t>Place the vehicle outlines on a scale map over the corresponding roadway evidence.</a:t>
            </a:r>
          </a:p>
          <a:p>
            <a:pPr marL="514350" indent="-514350" fontAlgn="auto">
              <a:spcAft>
                <a:spcPts val="0"/>
              </a:spcAft>
              <a:buFont typeface="+mj-lt"/>
              <a:buAutoNum type="arabicPeriod"/>
              <a:defRPr/>
            </a:pPr>
            <a:r>
              <a:rPr lang="en-US" sz="3800" dirty="0" smtClean="0">
                <a:latin typeface="Arial Black" pitchFamily="34" charset="0"/>
              </a:rPr>
              <a:t>Determine how each vehicle moved from maximum engagement to final rest.</a:t>
            </a:r>
          </a:p>
          <a:p>
            <a:pPr marL="514350" indent="-514350" fontAlgn="auto">
              <a:spcAft>
                <a:spcPts val="0"/>
              </a:spcAft>
              <a:buFont typeface="+mj-lt"/>
              <a:buAutoNum type="arabicPeriod"/>
              <a:defRPr/>
            </a:pPr>
            <a:r>
              <a:rPr lang="en-US" sz="3800" dirty="0" smtClean="0">
                <a:latin typeface="Arial Black" pitchFamily="34" charset="0"/>
              </a:rPr>
              <a:t>Account for all signs of the collision on the roadway.</a:t>
            </a:r>
          </a:p>
          <a:p>
            <a:pPr fontAlgn="auto">
              <a:spcAft>
                <a:spcPts val="0"/>
              </a:spcAft>
              <a:buFont typeface="Arial" pitchFamily="34" charset="0"/>
              <a:buChar char="•"/>
              <a:defRPr/>
            </a:pPr>
            <a:endParaRPr lang="en-US" dirty="0"/>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accent1">
              <a:lumMod val="40000"/>
              <a:lumOff val="60000"/>
            </a:schemeClr>
          </a:solidFill>
        </p:spPr>
        <p:txBody>
          <a:bodyPr rtlCol="0">
            <a:normAutofit/>
          </a:bodyPr>
          <a:lstStyle/>
          <a:p>
            <a:pPr algn="ctr" fontAlgn="auto">
              <a:spcAft>
                <a:spcPts val="0"/>
              </a:spcAft>
              <a:buFont typeface="Arial" pitchFamily="34" charset="0"/>
              <a:buNone/>
              <a:defRPr/>
            </a:pPr>
            <a:r>
              <a:rPr lang="en-GB" b="1" dirty="0" smtClean="0">
                <a:solidFill>
                  <a:schemeClr val="accent5">
                    <a:lumMod val="50000"/>
                  </a:schemeClr>
                </a:solidFill>
                <a:latin typeface="Arial Black" pitchFamily="34" charset="0"/>
              </a:rPr>
              <a:t>		</a:t>
            </a:r>
          </a:p>
          <a:p>
            <a:pPr algn="ctr" fontAlgn="auto">
              <a:spcAft>
                <a:spcPts val="0"/>
              </a:spcAft>
              <a:buFont typeface="Arial" pitchFamily="34" charset="0"/>
              <a:buNone/>
              <a:defRPr/>
            </a:pPr>
            <a:endParaRPr lang="en-GB" b="1" dirty="0" smtClean="0">
              <a:solidFill>
                <a:schemeClr val="accent5">
                  <a:lumMod val="50000"/>
                </a:schemeClr>
              </a:solidFill>
              <a:latin typeface="Arial Black" pitchFamily="34" charset="0"/>
            </a:endParaRPr>
          </a:p>
          <a:p>
            <a:pPr algn="ctr" fontAlgn="auto">
              <a:spcAft>
                <a:spcPts val="0"/>
              </a:spcAft>
              <a:buFont typeface="Arial" pitchFamily="34" charset="0"/>
              <a:buNone/>
              <a:defRPr/>
            </a:pPr>
            <a:endParaRPr lang="en-GB" b="1" dirty="0" smtClean="0">
              <a:solidFill>
                <a:schemeClr val="accent5">
                  <a:lumMod val="50000"/>
                </a:schemeClr>
              </a:solidFill>
              <a:latin typeface="Arial Black" pitchFamily="34" charset="0"/>
            </a:endParaRPr>
          </a:p>
          <a:p>
            <a:pPr algn="ctr" fontAlgn="auto">
              <a:spcAft>
                <a:spcPts val="0"/>
              </a:spcAft>
              <a:buFont typeface="Arial" pitchFamily="34" charset="0"/>
              <a:buNone/>
              <a:defRPr/>
            </a:pPr>
            <a:r>
              <a:rPr lang="en-GB" b="1" dirty="0" smtClean="0">
                <a:solidFill>
                  <a:schemeClr val="accent5">
                    <a:lumMod val="50000"/>
                  </a:schemeClr>
                </a:solidFill>
                <a:latin typeface="Arial Black" pitchFamily="34" charset="0"/>
              </a:rPr>
              <a:t>	COLLISION INVESTIGATION: 	</a:t>
            </a:r>
            <a:r>
              <a:rPr lang="en-GB" b="1" i="1" dirty="0" smtClean="0">
                <a:solidFill>
                  <a:srgbClr val="00B050"/>
                </a:solidFill>
                <a:latin typeface="Arial Black" pitchFamily="34" charset="0"/>
              </a:rPr>
              <a:t>(REPORT WRITING)</a:t>
            </a:r>
          </a:p>
          <a:p>
            <a:pPr fontAlgn="auto">
              <a:spcAft>
                <a:spcPts val="0"/>
              </a:spcAft>
              <a:buFont typeface="Arial" pitchFamily="34" charset="0"/>
              <a:buNone/>
              <a:defRPr/>
            </a:pPr>
            <a:r>
              <a:rPr lang="en-GB" b="1" dirty="0" smtClean="0">
                <a:solidFill>
                  <a:schemeClr val="accent5">
                    <a:lumMod val="50000"/>
                  </a:schemeClr>
                </a:solidFill>
                <a:latin typeface="Arial Black" pitchFamily="34" charset="0"/>
              </a:rPr>
              <a:t>					</a:t>
            </a:r>
          </a:p>
          <a:p>
            <a:pPr fontAlgn="auto">
              <a:spcAft>
                <a:spcPts val="0"/>
              </a:spcAft>
              <a:buFont typeface="Arial" pitchFamily="34" charset="0"/>
              <a:buNone/>
              <a:defRPr/>
            </a:pPr>
            <a:r>
              <a:rPr lang="en-GB" b="1" dirty="0" smtClean="0">
                <a:solidFill>
                  <a:schemeClr val="accent5">
                    <a:lumMod val="50000"/>
                  </a:schemeClr>
                </a:solidFill>
                <a:latin typeface="Arial Black" pitchFamily="34" charset="0"/>
              </a:rPr>
              <a:t>					</a:t>
            </a:r>
            <a:endParaRPr lang="en-US" b="1" dirty="0" smtClean="0">
              <a:solidFill>
                <a:schemeClr val="accent5">
                  <a:lumMod val="50000"/>
                </a:schemeClr>
              </a:solidFill>
              <a:latin typeface="Arial Black" pitchFamily="34" charset="0"/>
            </a:endParaRPr>
          </a:p>
          <a:p>
            <a:pPr fontAlgn="auto">
              <a:spcAft>
                <a:spcPts val="0"/>
              </a:spcAft>
              <a:buFont typeface="Arial" pitchFamily="34" charset="0"/>
              <a:buChar char="•"/>
              <a:defRPr/>
            </a:pPr>
            <a:endParaRPr lang="en-US" dirty="0"/>
          </a:p>
        </p:txBody>
      </p:sp>
      <p:sp>
        <p:nvSpPr>
          <p:cNvPr id="5" name="TextBox 4"/>
          <p:cNvSpPr txBox="1"/>
          <p:nvPr/>
        </p:nvSpPr>
        <p:spPr>
          <a:xfrm>
            <a:off x="1153478" y="228600"/>
            <a:ext cx="6415538" cy="1569660"/>
          </a:xfrm>
          <a:prstGeom prst="rect">
            <a:avLst/>
          </a:prstGeom>
          <a:noFill/>
        </p:spPr>
        <p:txBody>
          <a:bodyPr wrap="none" rtlCol="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Federal Road Safety Corps</a:t>
            </a:r>
          </a:p>
          <a:p>
            <a:pPr algn="ctr"/>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mic Sans MS" pitchFamily="66" charset="0"/>
              </a:rPr>
              <a:t>Corps Safety Engineering Office</a:t>
            </a: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algn="l"/>
            <a:r>
              <a:rPr lang="en-GB" sz="4000" b="1" u="sng" smtClean="0">
                <a:solidFill>
                  <a:srgbClr val="FF0000"/>
                </a:solidFill>
                <a:latin typeface="Arial Black" pitchFamily="34" charset="0"/>
              </a:rPr>
              <a:t>INTRODUCTION</a:t>
            </a:r>
            <a:endParaRPr lang="en-US" sz="4000" b="1" u="sng" smtClean="0">
              <a:solidFill>
                <a:srgbClr val="FF0000"/>
              </a:solidFill>
              <a:latin typeface="Arial Black" pitchFamily="34" charset="0"/>
            </a:endParaRP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GB" sz="2000" dirty="0" smtClean="0">
                <a:latin typeface="Arial Black" pitchFamily="34" charset="0"/>
              </a:rPr>
              <a:t>A traffic collision investigation is only complete when a report is prepared and submitted to the appropriate authorities.</a:t>
            </a:r>
          </a:p>
          <a:p>
            <a:pPr fontAlgn="auto">
              <a:spcAft>
                <a:spcPts val="0"/>
              </a:spcAft>
              <a:buFont typeface="Arial" pitchFamily="34" charset="0"/>
              <a:buChar char="•"/>
              <a:defRPr/>
            </a:pPr>
            <a:r>
              <a:rPr lang="en-GB" sz="2000" dirty="0" smtClean="0">
                <a:latin typeface="Arial Black" pitchFamily="34" charset="0"/>
              </a:rPr>
              <a:t>Road Collision Investigation Report (RCIR) should include cause analysis to arrive at the conclusions on how collision happened.</a:t>
            </a:r>
          </a:p>
          <a:p>
            <a:pPr fontAlgn="auto">
              <a:spcAft>
                <a:spcPts val="0"/>
              </a:spcAft>
              <a:buFont typeface="Arial" pitchFamily="34" charset="0"/>
              <a:buChar char="•"/>
              <a:defRPr/>
            </a:pPr>
            <a:r>
              <a:rPr lang="en-GB" sz="2000" dirty="0" smtClean="0">
                <a:latin typeface="Arial Black" pitchFamily="34" charset="0"/>
              </a:rPr>
              <a:t>Report should be rendered in both soft and hard copies.</a:t>
            </a:r>
          </a:p>
          <a:p>
            <a:pPr fontAlgn="auto">
              <a:spcAft>
                <a:spcPts val="0"/>
              </a:spcAft>
              <a:buFont typeface="Arial" pitchFamily="34" charset="0"/>
              <a:buChar char="•"/>
              <a:defRPr/>
            </a:pPr>
            <a:r>
              <a:rPr lang="en-GB" sz="2000" dirty="0" smtClean="0">
                <a:latin typeface="Arial Black" pitchFamily="34" charset="0"/>
              </a:rPr>
              <a:t>Report should be sent two days after the conclusion of the investigation through approved e-mail addresses to Safety Engineering Department, RSHQ.</a:t>
            </a:r>
          </a:p>
          <a:p>
            <a:pPr fontAlgn="auto">
              <a:spcAft>
                <a:spcPts val="0"/>
              </a:spcAft>
              <a:buFont typeface="Arial" pitchFamily="34" charset="0"/>
              <a:buChar char="•"/>
              <a:defRPr/>
            </a:pPr>
            <a:r>
              <a:rPr lang="en-GB" sz="2000" dirty="0" smtClean="0">
                <a:latin typeface="Arial Black" pitchFamily="34" charset="0"/>
              </a:rPr>
              <a:t>The hard copy should be sent through the normal approved channel of communication to Corps Marshal and Chief Executive.</a:t>
            </a:r>
            <a:endParaRPr lang="en-US" sz="2000" dirty="0">
              <a:latin typeface="Arial Black" pitchFamily="34" charset="0"/>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76200"/>
            <a:ext cx="8229600" cy="609600"/>
          </a:xfrm>
        </p:spPr>
        <p:txBody>
          <a:bodyPr/>
          <a:lstStyle/>
          <a:p>
            <a:pPr algn="l"/>
            <a:r>
              <a:rPr lang="en-GB" sz="2000" b="1" u="sng" smtClean="0">
                <a:solidFill>
                  <a:srgbClr val="FF0000"/>
                </a:solidFill>
                <a:latin typeface="Arial Black" pitchFamily="34" charset="0"/>
              </a:rPr>
              <a:t>ROAD COLLISION INVESTIGATION REPORT FORMAT</a:t>
            </a:r>
            <a:endParaRPr lang="en-US" sz="2000" b="1" u="sng" smtClean="0">
              <a:solidFill>
                <a:srgbClr val="FF0000"/>
              </a:solidFill>
              <a:latin typeface="Arial Black" pitchFamily="34" charset="0"/>
            </a:endParaRPr>
          </a:p>
        </p:txBody>
      </p:sp>
      <p:sp>
        <p:nvSpPr>
          <p:cNvPr id="3" name="Content Placeholder 2"/>
          <p:cNvSpPr>
            <a:spLocks noGrp="1"/>
          </p:cNvSpPr>
          <p:nvPr>
            <p:ph idx="1"/>
          </p:nvPr>
        </p:nvSpPr>
        <p:spPr>
          <a:xfrm>
            <a:off x="457200" y="609600"/>
            <a:ext cx="8229600" cy="5943600"/>
          </a:xfrm>
        </p:spPr>
        <p:txBody>
          <a:bodyPr rtlCol="0">
            <a:normAutofit fontScale="40000" lnSpcReduction="20000"/>
          </a:bodyPr>
          <a:lstStyle/>
          <a:p>
            <a:pPr marL="514350" indent="-514350" fontAlgn="auto">
              <a:spcAft>
                <a:spcPts val="0"/>
              </a:spcAft>
              <a:buFont typeface="+mj-lt"/>
              <a:buAutoNum type="arabicPeriod"/>
              <a:defRPr/>
            </a:pPr>
            <a:r>
              <a:rPr lang="en-GB" dirty="0" smtClean="0">
                <a:latin typeface="Arial Black" pitchFamily="34" charset="0"/>
              </a:rPr>
              <a:t>Cover page</a:t>
            </a:r>
          </a:p>
          <a:p>
            <a:pPr marL="914400" lvl="1" indent="-514350" fontAlgn="auto">
              <a:spcAft>
                <a:spcPts val="0"/>
              </a:spcAft>
              <a:buFont typeface="+mj-lt"/>
              <a:buAutoNum type="alphaLcPeriod"/>
              <a:defRPr/>
            </a:pPr>
            <a:r>
              <a:rPr lang="en-GB" dirty="0" smtClean="0">
                <a:latin typeface="Arial Black" pitchFamily="34" charset="0"/>
              </a:rPr>
              <a:t>Time &amp; date</a:t>
            </a:r>
          </a:p>
          <a:p>
            <a:pPr marL="914400" lvl="1" indent="-514350" fontAlgn="auto">
              <a:spcAft>
                <a:spcPts val="0"/>
              </a:spcAft>
              <a:buFont typeface="+mj-lt"/>
              <a:buAutoNum type="alphaLcPeriod"/>
              <a:defRPr/>
            </a:pPr>
            <a:r>
              <a:rPr lang="en-GB" dirty="0" smtClean="0">
                <a:latin typeface="Arial Black" pitchFamily="34" charset="0"/>
              </a:rPr>
              <a:t>Command</a:t>
            </a:r>
          </a:p>
          <a:p>
            <a:pPr marL="914400" lvl="1" indent="-514350" fontAlgn="auto">
              <a:spcAft>
                <a:spcPts val="0"/>
              </a:spcAft>
              <a:buFont typeface="+mj-lt"/>
              <a:buAutoNum type="alphaLcPeriod"/>
              <a:defRPr/>
            </a:pPr>
            <a:r>
              <a:rPr lang="en-GB" dirty="0" smtClean="0">
                <a:latin typeface="Arial Black" pitchFamily="34" charset="0"/>
              </a:rPr>
              <a:t>Location</a:t>
            </a:r>
          </a:p>
          <a:p>
            <a:pPr marL="914400" lvl="1" indent="-514350" fontAlgn="auto">
              <a:spcAft>
                <a:spcPts val="0"/>
              </a:spcAft>
              <a:buFont typeface="+mj-lt"/>
              <a:buAutoNum type="alphaLcPeriod"/>
              <a:defRPr/>
            </a:pPr>
            <a:r>
              <a:rPr lang="en-GB" dirty="0" smtClean="0">
                <a:latin typeface="Arial Black" pitchFamily="34" charset="0"/>
              </a:rPr>
              <a:t>Investigator</a:t>
            </a:r>
          </a:p>
          <a:p>
            <a:pPr marL="914400" lvl="1" indent="-514350" fontAlgn="auto">
              <a:spcAft>
                <a:spcPts val="0"/>
              </a:spcAft>
              <a:buFont typeface="+mj-lt"/>
              <a:buAutoNum type="alphaLcPeriod"/>
              <a:defRPr/>
            </a:pPr>
            <a:r>
              <a:rPr lang="en-GB" dirty="0" smtClean="0">
                <a:latin typeface="Arial Black" pitchFamily="34" charset="0"/>
              </a:rPr>
              <a:t>vehicle(s) &amp; driver(s)</a:t>
            </a:r>
          </a:p>
          <a:p>
            <a:pPr marL="914400" lvl="1" indent="-514350" fontAlgn="auto">
              <a:spcAft>
                <a:spcPts val="0"/>
              </a:spcAft>
              <a:buFont typeface="+mj-lt"/>
              <a:buAutoNum type="alphaLcPeriod"/>
              <a:defRPr/>
            </a:pPr>
            <a:r>
              <a:rPr lang="en-GB" dirty="0" smtClean="0">
                <a:latin typeface="Arial Black" pitchFamily="34" charset="0"/>
              </a:rPr>
              <a:t>Abstract</a:t>
            </a:r>
          </a:p>
          <a:p>
            <a:pPr marL="914400" lvl="1" indent="-514350" fontAlgn="auto">
              <a:spcAft>
                <a:spcPts val="0"/>
              </a:spcAft>
              <a:buFont typeface="+mj-lt"/>
              <a:buAutoNum type="alphaLcPeriod"/>
              <a:defRPr/>
            </a:pPr>
            <a:r>
              <a:rPr lang="en-GB" dirty="0" smtClean="0">
                <a:latin typeface="Arial Black" pitchFamily="34" charset="0"/>
              </a:rPr>
              <a:t>No of people involved</a:t>
            </a:r>
          </a:p>
          <a:p>
            <a:pPr marL="914400" lvl="1" indent="-514350" fontAlgn="auto">
              <a:spcAft>
                <a:spcPts val="0"/>
              </a:spcAft>
              <a:buFont typeface="+mj-lt"/>
              <a:buAutoNum type="alphaLcPeriod"/>
              <a:defRPr/>
            </a:pPr>
            <a:r>
              <a:rPr lang="en-GB" dirty="0" smtClean="0">
                <a:latin typeface="Arial Black" pitchFamily="34" charset="0"/>
              </a:rPr>
              <a:t>No injured</a:t>
            </a:r>
          </a:p>
          <a:p>
            <a:pPr marL="914400" lvl="1" indent="-514350" fontAlgn="auto">
              <a:spcAft>
                <a:spcPts val="0"/>
              </a:spcAft>
              <a:buFont typeface="+mj-lt"/>
              <a:buAutoNum type="alphaLcPeriod"/>
              <a:defRPr/>
            </a:pPr>
            <a:r>
              <a:rPr lang="en-GB" dirty="0" smtClean="0">
                <a:latin typeface="Arial Black" pitchFamily="34" charset="0"/>
              </a:rPr>
              <a:t>No killed</a:t>
            </a:r>
          </a:p>
          <a:p>
            <a:pPr marL="914400" lvl="1" indent="-514350" fontAlgn="auto">
              <a:spcAft>
                <a:spcPts val="0"/>
              </a:spcAft>
              <a:buFont typeface="+mj-lt"/>
              <a:buAutoNum type="alphaLcPeriod"/>
              <a:defRPr/>
            </a:pPr>
            <a:r>
              <a:rPr lang="en-GB" dirty="0" smtClean="0">
                <a:latin typeface="Arial Black" pitchFamily="34" charset="0"/>
              </a:rPr>
              <a:t>Causes</a:t>
            </a:r>
          </a:p>
          <a:p>
            <a:pPr marL="914400" lvl="1" indent="-514350" fontAlgn="auto">
              <a:spcAft>
                <a:spcPts val="0"/>
              </a:spcAft>
              <a:buFont typeface="+mj-lt"/>
              <a:buAutoNum type="alphaLcPeriod"/>
              <a:defRPr/>
            </a:pPr>
            <a:r>
              <a:rPr lang="en-GB" dirty="0" smtClean="0">
                <a:latin typeface="Arial Black" pitchFamily="34" charset="0"/>
              </a:rPr>
              <a:t>Date of investigation</a:t>
            </a:r>
          </a:p>
          <a:p>
            <a:pPr marL="514350" indent="-514350" fontAlgn="auto">
              <a:spcAft>
                <a:spcPts val="0"/>
              </a:spcAft>
              <a:buFont typeface="+mj-lt"/>
              <a:buAutoNum type="arabicPeriod"/>
              <a:defRPr/>
            </a:pPr>
            <a:r>
              <a:rPr lang="en-GB" dirty="0" smtClean="0">
                <a:latin typeface="Arial Black" pitchFamily="34" charset="0"/>
              </a:rPr>
              <a:t>General information</a:t>
            </a:r>
          </a:p>
          <a:p>
            <a:pPr marL="514350" indent="-514350" fontAlgn="auto">
              <a:spcAft>
                <a:spcPts val="0"/>
              </a:spcAft>
              <a:buFont typeface="+mj-lt"/>
              <a:buAutoNum type="arabicPeriod"/>
              <a:defRPr/>
            </a:pPr>
            <a:r>
              <a:rPr lang="en-GB" dirty="0" smtClean="0">
                <a:latin typeface="Arial Black" pitchFamily="34" charset="0"/>
              </a:rPr>
              <a:t>Crash scene</a:t>
            </a:r>
          </a:p>
          <a:p>
            <a:pPr marL="514350" indent="-514350" fontAlgn="auto">
              <a:spcAft>
                <a:spcPts val="0"/>
              </a:spcAft>
              <a:buFont typeface="+mj-lt"/>
              <a:buAutoNum type="arabicPeriod"/>
              <a:defRPr/>
            </a:pPr>
            <a:r>
              <a:rPr lang="en-GB" dirty="0" smtClean="0">
                <a:latin typeface="Arial Black" pitchFamily="34" charset="0"/>
              </a:rPr>
              <a:t>Environmental factors</a:t>
            </a:r>
          </a:p>
          <a:p>
            <a:pPr marL="514350" indent="-514350" fontAlgn="auto">
              <a:spcAft>
                <a:spcPts val="0"/>
              </a:spcAft>
              <a:buFont typeface="+mj-lt"/>
              <a:buAutoNum type="arabicPeriod"/>
              <a:defRPr/>
            </a:pPr>
            <a:r>
              <a:rPr lang="en-GB" dirty="0" smtClean="0">
                <a:latin typeface="Arial Black" pitchFamily="34" charset="0"/>
              </a:rPr>
              <a:t>Vehicle involved and occupants</a:t>
            </a:r>
          </a:p>
          <a:p>
            <a:pPr marL="514350" indent="-514350" fontAlgn="auto">
              <a:spcAft>
                <a:spcPts val="0"/>
              </a:spcAft>
              <a:buFont typeface="+mj-lt"/>
              <a:buAutoNum type="arabicPeriod"/>
              <a:defRPr/>
            </a:pPr>
            <a:r>
              <a:rPr lang="en-GB" dirty="0" smtClean="0">
                <a:latin typeface="Arial Black" pitchFamily="34" charset="0"/>
              </a:rPr>
              <a:t>Seatbelt availability and use</a:t>
            </a:r>
          </a:p>
          <a:p>
            <a:pPr marL="514350" indent="-514350" fontAlgn="auto">
              <a:spcAft>
                <a:spcPts val="0"/>
              </a:spcAft>
              <a:buFont typeface="+mj-lt"/>
              <a:buAutoNum type="arabicPeriod"/>
              <a:defRPr/>
            </a:pPr>
            <a:r>
              <a:rPr lang="en-GB" dirty="0" smtClean="0">
                <a:latin typeface="Arial Black" pitchFamily="34" charset="0"/>
              </a:rPr>
              <a:t>Tyre examination</a:t>
            </a:r>
          </a:p>
          <a:p>
            <a:pPr marL="514350" indent="-514350" fontAlgn="auto">
              <a:spcAft>
                <a:spcPts val="0"/>
              </a:spcAft>
              <a:buFont typeface="+mj-lt"/>
              <a:buAutoNum type="arabicPeriod"/>
              <a:defRPr/>
            </a:pPr>
            <a:r>
              <a:rPr lang="en-GB" dirty="0" smtClean="0">
                <a:latin typeface="Arial Black" pitchFamily="34" charset="0"/>
              </a:rPr>
              <a:t>Lamb examination</a:t>
            </a:r>
          </a:p>
          <a:p>
            <a:pPr marL="514350" indent="-514350" fontAlgn="auto">
              <a:spcAft>
                <a:spcPts val="0"/>
              </a:spcAft>
              <a:buFont typeface="+mj-lt"/>
              <a:buAutoNum type="arabicPeriod"/>
              <a:defRPr/>
            </a:pPr>
            <a:r>
              <a:rPr lang="en-GB" dirty="0" smtClean="0">
                <a:latin typeface="Arial Black" pitchFamily="34" charset="0"/>
              </a:rPr>
              <a:t>Vehicle damage analysis</a:t>
            </a:r>
          </a:p>
          <a:p>
            <a:pPr marL="514350" indent="-514350" fontAlgn="auto">
              <a:spcAft>
                <a:spcPts val="0"/>
              </a:spcAft>
              <a:buFont typeface="+mj-lt"/>
              <a:buAutoNum type="arabicPeriod"/>
              <a:defRPr/>
            </a:pPr>
            <a:r>
              <a:rPr lang="en-GB" dirty="0" smtClean="0">
                <a:latin typeface="Arial Black" pitchFamily="34" charset="0"/>
              </a:rPr>
              <a:t>At-scene physical evidence</a:t>
            </a:r>
          </a:p>
          <a:p>
            <a:pPr marL="514350" indent="-514350" fontAlgn="auto">
              <a:spcAft>
                <a:spcPts val="0"/>
              </a:spcAft>
              <a:buFont typeface="+mj-lt"/>
              <a:buAutoNum type="arabicPeriod"/>
              <a:defRPr/>
            </a:pPr>
            <a:r>
              <a:rPr lang="en-GB" dirty="0" smtClean="0">
                <a:latin typeface="Arial Black" pitchFamily="34" charset="0"/>
              </a:rPr>
              <a:t>Accident scenario</a:t>
            </a:r>
          </a:p>
          <a:p>
            <a:pPr marL="514350" indent="-514350" fontAlgn="auto">
              <a:spcAft>
                <a:spcPts val="0"/>
              </a:spcAft>
              <a:buFont typeface="+mj-lt"/>
              <a:buAutoNum type="arabicPeriod"/>
              <a:defRPr/>
            </a:pPr>
            <a:r>
              <a:rPr lang="en-GB" dirty="0" smtClean="0">
                <a:latin typeface="Arial Black" pitchFamily="34" charset="0"/>
              </a:rPr>
              <a:t>Measurement</a:t>
            </a:r>
          </a:p>
          <a:p>
            <a:pPr marL="914400" lvl="1" indent="-514350" fontAlgn="auto">
              <a:spcAft>
                <a:spcPts val="0"/>
              </a:spcAft>
              <a:buFont typeface="+mj-lt"/>
              <a:buAutoNum type="alphaLcPeriod"/>
              <a:defRPr/>
            </a:pPr>
            <a:r>
              <a:rPr lang="en-GB" dirty="0" smtClean="0">
                <a:latin typeface="Arial Black" pitchFamily="34" charset="0"/>
              </a:rPr>
              <a:t>General scene measurement</a:t>
            </a:r>
          </a:p>
          <a:p>
            <a:pPr marL="914400" lvl="1" indent="-514350" fontAlgn="auto">
              <a:spcAft>
                <a:spcPts val="0"/>
              </a:spcAft>
              <a:buFont typeface="+mj-lt"/>
              <a:buAutoNum type="alphaLcPeriod"/>
              <a:defRPr/>
            </a:pPr>
            <a:r>
              <a:rPr lang="en-GB" dirty="0" smtClean="0">
                <a:latin typeface="Arial Black" pitchFamily="34" charset="0"/>
              </a:rPr>
              <a:t>Non-fixed objects </a:t>
            </a:r>
          </a:p>
          <a:p>
            <a:pPr marL="914400" lvl="1" indent="-514350" fontAlgn="auto">
              <a:spcAft>
                <a:spcPts val="0"/>
              </a:spcAft>
              <a:buFont typeface="+mj-lt"/>
              <a:buAutoNum type="alphaLcPeriod"/>
              <a:defRPr/>
            </a:pPr>
            <a:r>
              <a:rPr lang="en-GB" dirty="0" smtClean="0">
                <a:latin typeface="Arial Black" pitchFamily="34" charset="0"/>
              </a:rPr>
              <a:t>Evidence from the road</a:t>
            </a:r>
          </a:p>
          <a:p>
            <a:pPr marL="914400" lvl="1" indent="-514350" fontAlgn="auto">
              <a:spcAft>
                <a:spcPts val="0"/>
              </a:spcAft>
              <a:buFont typeface="+mj-lt"/>
              <a:buAutoNum type="alphaLcPeriod"/>
              <a:defRPr/>
            </a:pPr>
            <a:r>
              <a:rPr lang="en-GB" dirty="0" smtClean="0">
                <a:latin typeface="Arial Black" pitchFamily="34" charset="0"/>
              </a:rPr>
              <a:t>Vehicle dimensions</a:t>
            </a:r>
          </a:p>
          <a:p>
            <a:pPr marL="514350" indent="-514350" fontAlgn="auto">
              <a:spcAft>
                <a:spcPts val="0"/>
              </a:spcAft>
              <a:buFont typeface="+mj-lt"/>
              <a:buAutoNum type="arabicPeriod"/>
              <a:defRPr/>
            </a:pPr>
            <a:r>
              <a:rPr lang="en-GB" dirty="0" smtClean="0">
                <a:latin typeface="Arial Black" pitchFamily="34" charset="0"/>
              </a:rPr>
              <a:t>Summary &amp; conclusion</a:t>
            </a:r>
          </a:p>
          <a:p>
            <a:pPr marL="514350" indent="-514350" fontAlgn="auto">
              <a:spcAft>
                <a:spcPts val="0"/>
              </a:spcAft>
              <a:buFont typeface="+mj-lt"/>
              <a:buAutoNum type="arabicPeriod"/>
              <a:defRPr/>
            </a:pPr>
            <a:r>
              <a:rPr lang="en-GB" dirty="0" smtClean="0">
                <a:latin typeface="Arial Black" pitchFamily="34" charset="0"/>
              </a:rPr>
              <a:t>Recommendations</a:t>
            </a:r>
          </a:p>
          <a:p>
            <a:pPr marL="514350" indent="-514350" fontAlgn="auto">
              <a:spcAft>
                <a:spcPts val="0"/>
              </a:spcAft>
              <a:buFont typeface="+mj-lt"/>
              <a:buAutoNum type="arabicPeriod"/>
              <a:defRPr/>
            </a:pPr>
            <a:r>
              <a:rPr lang="en-GB" dirty="0" smtClean="0">
                <a:latin typeface="Arial Black" pitchFamily="34" charset="0"/>
              </a:rPr>
              <a:t>Attachments.</a:t>
            </a:r>
            <a:endParaRPr lang="en-US" dirty="0">
              <a:latin typeface="Arial Black" pitchFamily="34" charset="0"/>
            </a:endParaRP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l"/>
            <a:r>
              <a:rPr lang="en-GB" sz="3600" u="sng" smtClean="0">
                <a:solidFill>
                  <a:srgbClr val="FF0000"/>
                </a:solidFill>
                <a:latin typeface="Arial Black" pitchFamily="34" charset="0"/>
              </a:rPr>
              <a:t>ATTACHMENT</a:t>
            </a:r>
            <a:endParaRPr lang="en-US" sz="3600" u="sng" smtClean="0">
              <a:solidFill>
                <a:srgbClr val="FF0000"/>
              </a:solidFill>
              <a:latin typeface="Arial Black" pitchFamily="34" charset="0"/>
            </a:endParaRP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GB" dirty="0" smtClean="0">
                <a:latin typeface="Arial Black" pitchFamily="34" charset="0"/>
              </a:rPr>
              <a:t>Attachments to RCIR include all necessary materials and forms used in the investigation such as;</a:t>
            </a:r>
          </a:p>
          <a:p>
            <a:pPr fontAlgn="auto">
              <a:spcAft>
                <a:spcPts val="0"/>
              </a:spcAft>
              <a:buFont typeface="Arial" pitchFamily="34" charset="0"/>
              <a:buChar char="•"/>
              <a:defRPr/>
            </a:pPr>
            <a:endParaRPr lang="en-GB" sz="1700" dirty="0" smtClean="0">
              <a:latin typeface="Arial Black" pitchFamily="34" charset="0"/>
            </a:endParaRPr>
          </a:p>
          <a:p>
            <a:pPr lvl="2" fontAlgn="auto">
              <a:spcAft>
                <a:spcPts val="0"/>
              </a:spcAft>
              <a:buFont typeface="Wingdings" pitchFamily="2" charset="2"/>
              <a:buChar char="q"/>
              <a:defRPr/>
            </a:pPr>
            <a:r>
              <a:rPr lang="en-GB" dirty="0" smtClean="0">
                <a:latin typeface="Arial Black" pitchFamily="34" charset="0"/>
              </a:rPr>
              <a:t>Photographs</a:t>
            </a:r>
          </a:p>
          <a:p>
            <a:pPr lvl="2" fontAlgn="auto">
              <a:spcAft>
                <a:spcPts val="0"/>
              </a:spcAft>
              <a:buFont typeface="Wingdings" pitchFamily="2" charset="2"/>
              <a:buChar char="q"/>
              <a:defRPr/>
            </a:pPr>
            <a:r>
              <a:rPr lang="en-GB" dirty="0" smtClean="0">
                <a:latin typeface="Arial Black" pitchFamily="34" charset="0"/>
              </a:rPr>
              <a:t>After-collision situation map</a:t>
            </a:r>
          </a:p>
          <a:p>
            <a:pPr lvl="2" fontAlgn="auto">
              <a:spcAft>
                <a:spcPts val="0"/>
              </a:spcAft>
              <a:buFont typeface="Wingdings" pitchFamily="2" charset="2"/>
              <a:buChar char="q"/>
              <a:defRPr/>
            </a:pPr>
            <a:r>
              <a:rPr lang="en-GB" dirty="0" smtClean="0">
                <a:latin typeface="Arial Black" pitchFamily="34" charset="0"/>
              </a:rPr>
              <a:t>Road Traffic Collision Report Form </a:t>
            </a:r>
          </a:p>
          <a:p>
            <a:pPr lvl="2" fontAlgn="auto">
              <a:spcAft>
                <a:spcPts val="0"/>
              </a:spcAft>
              <a:buFont typeface="Wingdings" pitchFamily="2" charset="2"/>
              <a:buChar char="q"/>
              <a:defRPr/>
            </a:pPr>
            <a:r>
              <a:rPr lang="en-GB" dirty="0" smtClean="0">
                <a:latin typeface="Arial Black" pitchFamily="34" charset="0"/>
              </a:rPr>
              <a:t> Interview notes</a:t>
            </a:r>
          </a:p>
          <a:p>
            <a:pPr lvl="2" fontAlgn="auto">
              <a:spcAft>
                <a:spcPts val="0"/>
              </a:spcAft>
              <a:buFont typeface="Wingdings" pitchFamily="2" charset="2"/>
              <a:buChar char="q"/>
              <a:defRPr/>
            </a:pPr>
            <a:r>
              <a:rPr lang="en-GB" dirty="0" smtClean="0">
                <a:latin typeface="Arial Black" pitchFamily="34" charset="0"/>
              </a:rPr>
              <a:t>General vehicle examination forms</a:t>
            </a:r>
          </a:p>
          <a:p>
            <a:pPr lvl="2" fontAlgn="auto">
              <a:spcAft>
                <a:spcPts val="0"/>
              </a:spcAft>
              <a:buFont typeface="Wingdings" pitchFamily="2" charset="2"/>
              <a:buChar char="q"/>
              <a:defRPr/>
            </a:pPr>
            <a:r>
              <a:rPr lang="en-GB" dirty="0" smtClean="0">
                <a:latin typeface="Arial Black" pitchFamily="34" charset="0"/>
              </a:rPr>
              <a:t>Vehicle collision damage record</a:t>
            </a:r>
          </a:p>
          <a:p>
            <a:pPr lvl="2" fontAlgn="auto">
              <a:spcAft>
                <a:spcPts val="0"/>
              </a:spcAft>
              <a:buFont typeface="Wingdings" pitchFamily="2" charset="2"/>
              <a:buChar char="q"/>
              <a:defRPr/>
            </a:pPr>
            <a:r>
              <a:rPr lang="en-GB" dirty="0" smtClean="0">
                <a:latin typeface="Arial Black" pitchFamily="34" charset="0"/>
              </a:rPr>
              <a:t>Tyre and wheel examination record</a:t>
            </a:r>
          </a:p>
          <a:p>
            <a:pPr lvl="2" fontAlgn="auto">
              <a:spcAft>
                <a:spcPts val="0"/>
              </a:spcAft>
              <a:buFont typeface="Wingdings" pitchFamily="2" charset="2"/>
              <a:buChar char="q"/>
              <a:defRPr/>
            </a:pPr>
            <a:r>
              <a:rPr lang="en-GB" dirty="0" smtClean="0">
                <a:latin typeface="Arial Black" pitchFamily="34" charset="0"/>
              </a:rPr>
              <a:t>Lamb examination record</a:t>
            </a:r>
          </a:p>
          <a:p>
            <a:pPr fontAlgn="auto">
              <a:spcAft>
                <a:spcPts val="0"/>
              </a:spcAft>
              <a:buFont typeface="Arial" pitchFamily="34" charset="0"/>
              <a:buChar char="•"/>
              <a:defRPr/>
            </a:pPr>
            <a:endParaRPr lang="en-GB" dirty="0" smtClean="0"/>
          </a:p>
          <a:p>
            <a:pPr fontAlgn="auto">
              <a:spcAft>
                <a:spcPts val="0"/>
              </a:spcAft>
              <a:buFont typeface="Arial" pitchFamily="34" charset="0"/>
              <a:buChar char="•"/>
              <a:defRPr/>
            </a:pPr>
            <a:endParaRPr lang="en-US" dirty="0"/>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077200" cy="4525963"/>
          </a:xfrm>
          <a:solidFill>
            <a:schemeClr val="accent1">
              <a:lumMod val="40000"/>
              <a:lumOff val="60000"/>
            </a:schemeClr>
          </a:solidFill>
        </p:spPr>
        <p:txBody>
          <a:bodyPr rtlCol="0">
            <a:normAutofit/>
          </a:bodyPr>
          <a:lstStyle/>
          <a:p>
            <a:pPr algn="ctr">
              <a:buNone/>
              <a:defRPr/>
            </a:pPr>
            <a:r>
              <a:rPr lang="en-GB" b="1" dirty="0" smtClean="0">
                <a:solidFill>
                  <a:schemeClr val="accent5">
                    <a:lumMod val="50000"/>
                  </a:schemeClr>
                </a:solidFill>
                <a:latin typeface="Arial Black" pitchFamily="34" charset="0"/>
              </a:rPr>
              <a:t>									</a:t>
            </a:r>
            <a:endParaRPr lang="en-GB" sz="2800" b="1" dirty="0" smtClean="0">
              <a:solidFill>
                <a:srgbClr val="C00000"/>
              </a:solidFill>
              <a:latin typeface="Arial Black" pitchFamily="34" charset="0"/>
            </a:endParaRPr>
          </a:p>
          <a:p>
            <a:pPr algn="ctr">
              <a:buNone/>
              <a:defRPr/>
            </a:pPr>
            <a:endParaRPr lang="en-GB" sz="2800" b="1" dirty="0" smtClean="0">
              <a:solidFill>
                <a:srgbClr val="C00000"/>
              </a:solidFill>
              <a:latin typeface="Arial Black" pitchFamily="34" charset="0"/>
            </a:endParaRPr>
          </a:p>
          <a:p>
            <a:pPr algn="ctr">
              <a:buNone/>
              <a:defRPr/>
            </a:pPr>
            <a:endParaRPr lang="en-GB" sz="2800" b="1" dirty="0" smtClean="0">
              <a:solidFill>
                <a:srgbClr val="C00000"/>
              </a:solidFill>
              <a:latin typeface="Arial Black" pitchFamily="34" charset="0"/>
            </a:endParaRPr>
          </a:p>
          <a:p>
            <a:pPr algn="ctr">
              <a:buNone/>
              <a:defRPr/>
            </a:pPr>
            <a:r>
              <a:rPr lang="en-GB" sz="2800" b="1" dirty="0" smtClean="0">
                <a:solidFill>
                  <a:srgbClr val="C00000"/>
                </a:solidFill>
                <a:latin typeface="Arial Black" pitchFamily="34" charset="0"/>
              </a:rPr>
              <a:t>ROAD TRAFFIC CRASH DATA RECORD KEEPING AND  MANAGEMENT </a:t>
            </a:r>
          </a:p>
          <a:p>
            <a:pPr algn="ctr">
              <a:buNone/>
              <a:defRPr/>
            </a:pPr>
            <a:r>
              <a:rPr lang="en-GB" b="1" dirty="0" smtClean="0">
                <a:solidFill>
                  <a:schemeClr val="accent5">
                    <a:lumMod val="50000"/>
                  </a:schemeClr>
                </a:solidFill>
                <a:latin typeface="Arial Black" pitchFamily="34" charset="0"/>
              </a:rPr>
              <a:t>		</a:t>
            </a:r>
          </a:p>
          <a:p>
            <a:pPr fontAlgn="auto">
              <a:spcAft>
                <a:spcPts val="0"/>
              </a:spcAft>
              <a:buFont typeface="Arial" pitchFamily="34" charset="0"/>
              <a:buNone/>
              <a:defRPr/>
            </a:pPr>
            <a:r>
              <a:rPr lang="en-GB" b="1" dirty="0" smtClean="0">
                <a:solidFill>
                  <a:schemeClr val="accent5">
                    <a:lumMod val="50000"/>
                  </a:schemeClr>
                </a:solidFill>
                <a:latin typeface="Arial Black" pitchFamily="34" charset="0"/>
              </a:rPr>
              <a:t>				</a:t>
            </a:r>
            <a:endParaRPr lang="en-US" b="1" dirty="0" smtClean="0">
              <a:solidFill>
                <a:schemeClr val="accent5">
                  <a:lumMod val="50000"/>
                </a:schemeClr>
              </a:solidFill>
              <a:latin typeface="Arial Black" pitchFamily="34" charset="0"/>
            </a:endParaRPr>
          </a:p>
          <a:p>
            <a:pPr fontAlgn="auto">
              <a:spcAft>
                <a:spcPts val="0"/>
              </a:spcAft>
              <a:buFont typeface="Arial" pitchFamily="34" charset="0"/>
              <a:buChar char="•"/>
              <a:defRPr/>
            </a:pPr>
            <a:endParaRPr lang="en-US" dirty="0"/>
          </a:p>
        </p:txBody>
      </p:sp>
      <p:sp>
        <p:nvSpPr>
          <p:cNvPr id="4" name="TextBox 3"/>
          <p:cNvSpPr txBox="1"/>
          <p:nvPr/>
        </p:nvSpPr>
        <p:spPr>
          <a:xfrm>
            <a:off x="1153478" y="228600"/>
            <a:ext cx="6415538" cy="1569660"/>
          </a:xfrm>
          <a:prstGeom prst="rect">
            <a:avLst/>
          </a:prstGeom>
          <a:noFill/>
        </p:spPr>
        <p:txBody>
          <a:bodyPr wrap="none" rtlCol="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rPr>
              <a:t>Federal Road Safety Corps</a:t>
            </a:r>
          </a:p>
          <a:p>
            <a:pPr algn="ctr"/>
            <a:r>
              <a:rPr lang="en-US"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mic Sans MS" pitchFamily="66" charset="0"/>
              </a:rPr>
              <a:t>Corps Safety Engineering Office</a:t>
            </a: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mic Sans MS" pitchFamily="66" charset="0"/>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6096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dirty="0">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sp>
        <p:nvSpPr>
          <p:cNvPr id="43" name="Content Placeholder 42"/>
          <p:cNvSpPr>
            <a:spLocks noGrp="1"/>
          </p:cNvSpPr>
          <p:nvPr>
            <p:ph idx="1"/>
          </p:nvPr>
        </p:nvSpPr>
        <p:spPr>
          <a:xfrm>
            <a:off x="609600" y="76200"/>
            <a:ext cx="7239000" cy="457200"/>
          </a:xfrm>
        </p:spPr>
        <p:txBody>
          <a:bodyPr>
            <a:noAutofit/>
          </a:bodyPr>
          <a:lstStyle/>
          <a:p>
            <a:pPr>
              <a:buNone/>
            </a:pPr>
            <a:r>
              <a:rPr lang="en-US" sz="2000" b="1" dirty="0" smtClean="0">
                <a:solidFill>
                  <a:srgbClr val="FF0000"/>
                </a:solidFill>
                <a:latin typeface="Comic Sans MS" pitchFamily="66" charset="0"/>
              </a:rPr>
              <a:t>INTRODUCTION</a:t>
            </a:r>
            <a:r>
              <a:rPr lang="en-US" sz="2000" b="1" dirty="0" smtClean="0">
                <a:latin typeface="Comic Sans MS" pitchFamily="66" charset="0"/>
              </a:rPr>
              <a:t> </a:t>
            </a:r>
            <a:endParaRPr lang="en-US" sz="2000" b="1" dirty="0">
              <a:latin typeface="Comic Sans MS" pitchFamily="66" charset="0"/>
            </a:endParaRPr>
          </a:p>
          <a:p>
            <a:endParaRPr lang="en-US" sz="2000" b="1" dirty="0">
              <a:latin typeface="Comic Sans MS" pitchFamily="66" charset="0"/>
            </a:endParaRPr>
          </a:p>
        </p:txBody>
      </p:sp>
      <p:sp>
        <p:nvSpPr>
          <p:cNvPr id="8194" name="Rectangle 2"/>
          <p:cNvSpPr>
            <a:spLocks noChangeArrowheads="1"/>
          </p:cNvSpPr>
          <p:nvPr/>
        </p:nvSpPr>
        <p:spPr bwMode="auto">
          <a:xfrm>
            <a:off x="457200" y="348526"/>
            <a:ext cx="8686800" cy="65094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sz="1500" b="1" i="0" u="none" strike="noStrike" cap="none" normalizeH="0" baseline="0" dirty="0" smtClean="0">
                <a:ln>
                  <a:noFill/>
                </a:ln>
                <a:solidFill>
                  <a:srgbClr val="424242"/>
                </a:solidFill>
                <a:effectLst/>
                <a:latin typeface="Comic Sans MS" pitchFamily="66" charset="0"/>
                <a:ea typeface="Times New Roman" pitchFamily="18" charset="0"/>
                <a:cs typeface="Arial" pitchFamily="34" charset="0"/>
              </a:rPr>
              <a:t>One of the fulcrums of road safety administration is data management. This is due to the fact that </a:t>
            </a:r>
            <a:r>
              <a:rPr kumimoji="0" lang="en-US" sz="1500"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data are the basis for all scientific </a:t>
            </a:r>
            <a:r>
              <a:rPr kumimoji="0" lang="en-US" sz="1500" b="1" i="0" u="none" strike="noStrike" cap="none" normalizeH="0" baseline="0" dirty="0" err="1" smtClean="0">
                <a:ln>
                  <a:noFill/>
                </a:ln>
                <a:solidFill>
                  <a:schemeClr val="tx1"/>
                </a:solidFill>
                <a:effectLst/>
                <a:latin typeface="Comic Sans MS" pitchFamily="66" charset="0"/>
                <a:ea typeface="Times New Roman" pitchFamily="18" charset="0"/>
                <a:cs typeface="Arial" pitchFamily="34" charset="0"/>
              </a:rPr>
              <a:t>endeavours</a:t>
            </a:r>
            <a:r>
              <a:rPr kumimoji="0" lang="en-US" sz="1500"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including</a:t>
            </a:r>
            <a:r>
              <a:rPr lang="en-US" sz="1500" b="1" dirty="0" smtClean="0">
                <a:latin typeface="Comic Sans MS" pitchFamily="66" charset="0"/>
              </a:rPr>
              <a:t> road safety planning and decision-making</a:t>
            </a:r>
            <a:r>
              <a:rPr kumimoji="0" lang="en-US" sz="1500"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Collecting good quality  crash data plays a vital role in supplying objective information  on issues associated with road traff</a:t>
            </a:r>
            <a:r>
              <a:rPr lang="en-US" sz="1500" b="1" dirty="0" smtClean="0">
                <a:latin typeface="Comic Sans MS" pitchFamily="66" charset="0"/>
                <a:ea typeface="Times New Roman" pitchFamily="18" charset="0"/>
                <a:cs typeface="Arial" pitchFamily="34" charset="0"/>
              </a:rPr>
              <a:t>ic crashes </a:t>
            </a:r>
            <a:r>
              <a:rPr kumimoji="0" lang="en-US" sz="1500"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rPr>
              <a:t> so that some analytical understanding of the problems and hence solutions can be obtained. Making decision on the basis of poor quality crash data is risky and may lead to disastrous results, as the situation may be distorted and hence all subsequent analyses and decision making will rest on a shaky ground.</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smtClean="0">
              <a:ln>
                <a:noFill/>
              </a:ln>
              <a:solidFill>
                <a:schemeClr val="tx1"/>
              </a:solidFill>
              <a:effectLst/>
              <a:latin typeface="Comic Sans MS" pitchFamily="66" charset="0"/>
              <a:ea typeface="Times New Roman" pitchFamily="18" charset="0"/>
              <a:cs typeface="Arial" pitchFamily="34" charset="0"/>
            </a:endParaRPr>
          </a:p>
          <a:p>
            <a:pPr algn="just"/>
            <a:r>
              <a:rPr lang="en-US" sz="1500" b="1" dirty="0">
                <a:latin typeface="Comic Sans MS" pitchFamily="66" charset="0"/>
              </a:rPr>
              <a:t>T</a:t>
            </a:r>
            <a:r>
              <a:rPr lang="en-US" sz="1500" b="1" dirty="0" smtClean="0">
                <a:latin typeface="Comic Sans MS" pitchFamily="66" charset="0"/>
              </a:rPr>
              <a:t>he Corps had invested heavily on information technology and standardization of crash data report formats to aid intelligence based decisions in line with global best practices. The approved crash data report formats in the Corps as at today include the following:</a:t>
            </a:r>
          </a:p>
          <a:p>
            <a:pPr algn="just"/>
            <a:endParaRPr lang="en-US" sz="1500" b="1" dirty="0" smtClean="0">
              <a:latin typeface="Comic Sans MS" pitchFamily="66" charset="0"/>
            </a:endParaRPr>
          </a:p>
          <a:p>
            <a:pPr algn="just">
              <a:buFont typeface="Wingdings" pitchFamily="2" charset="2"/>
              <a:buChar char="v"/>
            </a:pPr>
            <a:r>
              <a:rPr lang="en-US" sz="1500" b="1" dirty="0" smtClean="0">
                <a:latin typeface="Comic Sans MS" pitchFamily="66" charset="0"/>
              </a:rPr>
              <a:t>First Information Report (FIR)</a:t>
            </a:r>
          </a:p>
          <a:p>
            <a:pPr algn="just">
              <a:buFont typeface="Wingdings" pitchFamily="2" charset="2"/>
              <a:buChar char="v"/>
            </a:pPr>
            <a:r>
              <a:rPr lang="en-US" sz="1500" b="1" dirty="0" smtClean="0">
                <a:latin typeface="Comic Sans MS" pitchFamily="66" charset="0"/>
              </a:rPr>
              <a:t>Weekly </a:t>
            </a:r>
            <a:r>
              <a:rPr lang="en-US" sz="1500" b="1" dirty="0" err="1" smtClean="0">
                <a:latin typeface="Comic Sans MS" pitchFamily="66" charset="0"/>
              </a:rPr>
              <a:t>Sitrep</a:t>
            </a:r>
            <a:r>
              <a:rPr lang="en-US" sz="1500" b="1" dirty="0" smtClean="0">
                <a:latin typeface="Comic Sans MS" pitchFamily="66" charset="0"/>
              </a:rPr>
              <a:t> (For CMO)</a:t>
            </a:r>
          </a:p>
          <a:p>
            <a:pPr algn="just">
              <a:buFont typeface="Wingdings" pitchFamily="2" charset="2"/>
              <a:buChar char="v"/>
            </a:pPr>
            <a:r>
              <a:rPr lang="en-US" sz="1500" b="1" dirty="0" smtClean="0">
                <a:latin typeface="Comic Sans MS" pitchFamily="66" charset="0"/>
              </a:rPr>
              <a:t>Weekly </a:t>
            </a:r>
            <a:r>
              <a:rPr lang="en-US" sz="1500" b="1" dirty="0" err="1" smtClean="0">
                <a:latin typeface="Comic Sans MS" pitchFamily="66" charset="0"/>
              </a:rPr>
              <a:t>Sitrep</a:t>
            </a:r>
            <a:r>
              <a:rPr lang="en-US" sz="1500" b="1" dirty="0" smtClean="0">
                <a:latin typeface="Comic Sans MS" pitchFamily="66" charset="0"/>
              </a:rPr>
              <a:t> (For HOD SED)</a:t>
            </a:r>
          </a:p>
          <a:p>
            <a:pPr algn="just">
              <a:buFont typeface="Wingdings" pitchFamily="2" charset="2"/>
              <a:buChar char="v"/>
            </a:pPr>
            <a:r>
              <a:rPr lang="en-US" sz="1500" b="1" dirty="0" smtClean="0">
                <a:latin typeface="Comic Sans MS" pitchFamily="66" charset="0"/>
              </a:rPr>
              <a:t>Monthly Report (For CMO)</a:t>
            </a:r>
          </a:p>
          <a:p>
            <a:pPr algn="just">
              <a:buFont typeface="Wingdings" pitchFamily="2" charset="2"/>
              <a:buChar char="v"/>
            </a:pPr>
            <a:r>
              <a:rPr lang="en-US" sz="1500" b="1" dirty="0" smtClean="0">
                <a:latin typeface="Comic Sans MS" pitchFamily="66" charset="0"/>
              </a:rPr>
              <a:t>Monthly Report (For HOD SED)</a:t>
            </a:r>
          </a:p>
          <a:p>
            <a:pPr algn="just">
              <a:buFont typeface="Wingdings" pitchFamily="2" charset="2"/>
              <a:buChar char="v"/>
            </a:pPr>
            <a:r>
              <a:rPr lang="en-US" sz="1500" b="1" dirty="0" smtClean="0">
                <a:latin typeface="Comic Sans MS" pitchFamily="66" charset="0"/>
              </a:rPr>
              <a:t>Crash Investigation Report format </a:t>
            </a:r>
          </a:p>
          <a:p>
            <a:pPr algn="just">
              <a:buNone/>
            </a:pPr>
            <a:endParaRPr lang="en-US" sz="1050" b="1" dirty="0" smtClean="0">
              <a:latin typeface="Comic Sans MS" pitchFamily="66" charset="0"/>
            </a:endParaRPr>
          </a:p>
          <a:p>
            <a:pPr algn="just"/>
            <a:r>
              <a:rPr lang="en-US" sz="1500" b="1" dirty="0" smtClean="0">
                <a:latin typeface="Comic Sans MS" pitchFamily="66" charset="0"/>
              </a:rPr>
              <a:t>The FRSC Management has taken note of partial compliance to these formats, filling of non-factual information as well as discrepancies in data being sent to the zonal headquarters and RSHQ on daily, weekly and monthly basis. Management consequently has warned that any further non-compliance to the approved report formats and discrepancies in crash data would be viewed seriously.</a:t>
            </a:r>
          </a:p>
          <a:p>
            <a:pPr algn="just"/>
            <a:endParaRPr lang="en-US" sz="400" b="1" dirty="0" smtClean="0">
              <a:latin typeface="Comic Sans MS" pitchFamily="66" charset="0"/>
            </a:endParaRPr>
          </a:p>
          <a:p>
            <a:pPr algn="just"/>
            <a:r>
              <a:rPr lang="en-US" sz="1500" b="1" dirty="0" smtClean="0">
                <a:latin typeface="Comic Sans MS" pitchFamily="66" charset="0"/>
              </a:rPr>
              <a:t>Against this background, this paper is to update our knowledge of the aforementioned report formats, how to use  and keep them for future purposes.</a:t>
            </a:r>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6096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sp>
        <p:nvSpPr>
          <p:cNvPr id="39" name="Rectangle 38"/>
          <p:cNvSpPr/>
          <p:nvPr/>
        </p:nvSpPr>
        <p:spPr>
          <a:xfrm>
            <a:off x="635000" y="76200"/>
            <a:ext cx="8128000" cy="4572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solidFill>
                  <a:srgbClr val="CC0000"/>
                </a:solidFill>
                <a:latin typeface="Comic Sans MS" pitchFamily="66" charset="0"/>
              </a:rPr>
              <a:t>FIRST INFORMATION REPORT</a:t>
            </a:r>
            <a:endParaRPr lang="en-US" sz="2000" b="1" dirty="0">
              <a:solidFill>
                <a:schemeClr val="tx1"/>
              </a:solidFill>
              <a:latin typeface="Comic Sans MS" pitchFamily="66" charset="0"/>
            </a:endParaRPr>
          </a:p>
        </p:txBody>
      </p:sp>
      <p:sp>
        <p:nvSpPr>
          <p:cNvPr id="46" name="TextBox 45"/>
          <p:cNvSpPr txBox="1"/>
          <p:nvPr/>
        </p:nvSpPr>
        <p:spPr>
          <a:xfrm>
            <a:off x="533400" y="609600"/>
            <a:ext cx="8610600" cy="6494085"/>
          </a:xfrm>
          <a:prstGeom prst="rect">
            <a:avLst/>
          </a:prstGeom>
          <a:noFill/>
        </p:spPr>
        <p:txBody>
          <a:bodyPr wrap="square" rtlCol="0">
            <a:spAutoFit/>
          </a:bodyPr>
          <a:lstStyle/>
          <a:p>
            <a:pPr>
              <a:buNone/>
            </a:pPr>
            <a:r>
              <a:rPr lang="en-US" sz="1400" b="1" dirty="0" smtClean="0">
                <a:latin typeface="Comic Sans MS" pitchFamily="66" charset="0"/>
              </a:rPr>
              <a:t>The FIR is a daily report of crash (whether minor, serious or fatal) to the CMRO, DCM Ops, and CMO via text messages. The report is forwarded within one hour  of the occurrence  a crash or at most one hour after completion of the rescue operation. The report contains all necessary details of the crash in the following order:</a:t>
            </a:r>
          </a:p>
          <a:p>
            <a:pPr>
              <a:buNone/>
            </a:pPr>
            <a:endParaRPr lang="en-US" sz="400" b="1" dirty="0" smtClean="0">
              <a:latin typeface="Comic Sans MS" pitchFamily="66" charset="0"/>
            </a:endParaRPr>
          </a:p>
          <a:p>
            <a:pPr lvl="1">
              <a:buFont typeface="Wingdings" pitchFamily="2" charset="2"/>
              <a:buChar char="q"/>
            </a:pPr>
            <a:r>
              <a:rPr lang="en-GB" sz="1400" b="1" dirty="0" smtClean="0">
                <a:latin typeface="Comic Sans MS" pitchFamily="66" charset="0"/>
              </a:rPr>
              <a:t> Command</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Date</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Time A (Time of the Crash)</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Time B (Time of Report of the Crash)</a:t>
            </a:r>
          </a:p>
          <a:p>
            <a:pPr lvl="1">
              <a:buFont typeface="Wingdings" pitchFamily="2" charset="2"/>
              <a:buChar char="q"/>
            </a:pPr>
            <a:r>
              <a:rPr lang="en-GB" sz="1400" b="1" dirty="0" smtClean="0">
                <a:latin typeface="Comic Sans MS" pitchFamily="66" charset="0"/>
              </a:rPr>
              <a:t> Time C (Time the rescue team arrived the scene)</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Route/location (Specific location in km)</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Vehicle involved (number, make, model and registration number)</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Name of Company</a:t>
            </a:r>
          </a:p>
          <a:p>
            <a:pPr lvl="1">
              <a:buFont typeface="Wingdings" pitchFamily="2" charset="2"/>
              <a:buChar char="q"/>
            </a:pPr>
            <a:r>
              <a:rPr lang="en-GB" sz="1400" b="1" dirty="0">
                <a:latin typeface="Comic Sans MS" pitchFamily="66" charset="0"/>
              </a:rPr>
              <a:t> </a:t>
            </a:r>
            <a:r>
              <a:rPr lang="en-GB" sz="1400" b="1" dirty="0" smtClean="0">
                <a:latin typeface="Comic Sans MS" pitchFamily="66" charset="0"/>
              </a:rPr>
              <a:t>Nature of Collision</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People involved (number, gender and age)</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Cause of crash</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No injured (number, gender and age)</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No killed (number, gender and age)</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Driver’s Name/licence number</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Victim’s Name</a:t>
            </a:r>
            <a:endParaRPr lang="en-US" sz="1400" b="1" dirty="0" smtClean="0">
              <a:latin typeface="Comic Sans MS" pitchFamily="66" charset="0"/>
            </a:endParaRPr>
          </a:p>
          <a:p>
            <a:pPr lvl="1">
              <a:buFont typeface="Wingdings" pitchFamily="2" charset="2"/>
              <a:buChar char="q"/>
            </a:pPr>
            <a:r>
              <a:rPr lang="en-GB" sz="1400" b="1" dirty="0" smtClean="0">
                <a:latin typeface="Comic Sans MS" pitchFamily="66" charset="0"/>
              </a:rPr>
              <a:t> Remarks  </a:t>
            </a:r>
          </a:p>
          <a:p>
            <a:pPr lvl="1"/>
            <a:endParaRPr lang="en-GB" sz="600" b="1" dirty="0">
              <a:latin typeface="Comic Sans MS" pitchFamily="66" charset="0"/>
            </a:endParaRPr>
          </a:p>
          <a:p>
            <a:pPr lvl="1"/>
            <a:r>
              <a:rPr lang="en-US" sz="1400" b="1" dirty="0" err="1" smtClean="0">
                <a:latin typeface="Comic Sans MS" pitchFamily="66" charset="0"/>
              </a:rPr>
              <a:t>E.g</a:t>
            </a:r>
            <a:endParaRPr lang="en-US" sz="1400" b="1" dirty="0" smtClean="0">
              <a:latin typeface="Comic Sans MS" pitchFamily="66" charset="0"/>
            </a:endParaRPr>
          </a:p>
          <a:p>
            <a:pPr>
              <a:buNone/>
            </a:pPr>
            <a:r>
              <a:rPr lang="en-US" sz="1400" b="1" dirty="0" smtClean="0">
                <a:latin typeface="Comic Sans MS" pitchFamily="66" charset="0"/>
              </a:rPr>
              <a:t>FIR.Cmd:Rs11.1,Date:19/01/13,Time A:0640hrs,Time B:0645hrs, Time C: 0653hrs, Rt:0sogbo-Ikirun,Ltn:Powerline (2km 4rm Osogbo),Veh:2 (</a:t>
            </a:r>
            <a:r>
              <a:rPr lang="en-US" sz="1400" b="1" dirty="0" err="1" smtClean="0">
                <a:latin typeface="Comic Sans MS" pitchFamily="66" charset="0"/>
              </a:rPr>
              <a:t>Tyt</a:t>
            </a:r>
            <a:r>
              <a:rPr lang="en-US" sz="1400" b="1" dirty="0" smtClean="0">
                <a:latin typeface="Comic Sans MS" pitchFamily="66" charset="0"/>
              </a:rPr>
              <a:t> </a:t>
            </a:r>
            <a:r>
              <a:rPr lang="en-US" sz="1400" b="1" dirty="0" err="1" smtClean="0">
                <a:latin typeface="Comic Sans MS" pitchFamily="66" charset="0"/>
              </a:rPr>
              <a:t>Hiace</a:t>
            </a:r>
            <a:r>
              <a:rPr lang="en-US" sz="1400" b="1" dirty="0" smtClean="0">
                <a:latin typeface="Comic Sans MS" pitchFamily="66" charset="0"/>
              </a:rPr>
              <a:t> XB903YRE &amp; Honda Accord CQ719AAA),NOC: Osun line &amp; </a:t>
            </a:r>
            <a:r>
              <a:rPr lang="en-US" sz="1400" b="1" dirty="0" err="1" smtClean="0">
                <a:latin typeface="Comic Sans MS" pitchFamily="66" charset="0"/>
              </a:rPr>
              <a:t>Pvt</a:t>
            </a:r>
            <a:r>
              <a:rPr lang="en-US" sz="1400" b="1" dirty="0" smtClean="0">
                <a:latin typeface="Comic Sans MS" pitchFamily="66" charset="0"/>
              </a:rPr>
              <a:t>, Nature: Head-on Collision, </a:t>
            </a:r>
            <a:r>
              <a:rPr lang="en-US" sz="1400" b="1" dirty="0" err="1" smtClean="0">
                <a:latin typeface="Comic Sans MS" pitchFamily="66" charset="0"/>
              </a:rPr>
              <a:t>Ppl</a:t>
            </a:r>
            <a:r>
              <a:rPr lang="en-US" sz="1400" b="1" dirty="0" smtClean="0">
                <a:latin typeface="Comic Sans MS" pitchFamily="66" charset="0"/>
              </a:rPr>
              <a:t> inv:6 (2MA, 2FAd &amp; 2FC),Cause: </a:t>
            </a:r>
            <a:r>
              <a:rPr lang="en-US" sz="1400" b="1" dirty="0" err="1" smtClean="0">
                <a:latin typeface="Comic Sans MS" pitchFamily="66" charset="0"/>
              </a:rPr>
              <a:t>Wov,No</a:t>
            </a:r>
            <a:r>
              <a:rPr lang="en-US" sz="1400" b="1" dirty="0" smtClean="0">
                <a:latin typeface="Comic Sans MS" pitchFamily="66" charset="0"/>
              </a:rPr>
              <a:t> inj:3 (1MA, 1FA &amp; 1FC) ,No </a:t>
            </a:r>
            <a:r>
              <a:rPr lang="en-US" sz="1400" b="1" dirty="0" err="1" smtClean="0">
                <a:latin typeface="Comic Sans MS" pitchFamily="66" charset="0"/>
              </a:rPr>
              <a:t>kil</a:t>
            </a:r>
            <a:r>
              <a:rPr lang="en-US" sz="1400" b="1" dirty="0" smtClean="0">
                <a:latin typeface="Comic Sans MS" pitchFamily="66" charset="0"/>
              </a:rPr>
              <a:t> :3 (1FA, 1M C &amp; 1FC),Drivers: Adebayo  </a:t>
            </a:r>
            <a:r>
              <a:rPr lang="en-US" sz="1400" b="1" dirty="0" err="1" smtClean="0">
                <a:latin typeface="Comic Sans MS" pitchFamily="66" charset="0"/>
              </a:rPr>
              <a:t>Tunde</a:t>
            </a:r>
            <a:r>
              <a:rPr lang="en-US" sz="1400" b="1" dirty="0" smtClean="0">
                <a:latin typeface="Comic Sans MS" pitchFamily="66" charset="0"/>
              </a:rPr>
              <a:t> (NdL-nrk16563ab1) &amp; Ahmed Yusuf (NDL-N/A),</a:t>
            </a:r>
            <a:r>
              <a:rPr lang="en-US" sz="1400" b="1" dirty="0" err="1" smtClean="0">
                <a:latin typeface="Comic Sans MS" pitchFamily="66" charset="0"/>
              </a:rPr>
              <a:t>Victims:Inj</a:t>
            </a:r>
            <a:r>
              <a:rPr lang="en-US" sz="1400" b="1" dirty="0" smtClean="0">
                <a:latin typeface="Comic Sans MS" pitchFamily="66" charset="0"/>
              </a:rPr>
              <a:t> (Ajani </a:t>
            </a:r>
            <a:r>
              <a:rPr lang="en-US" sz="1400" b="1" dirty="0" err="1" smtClean="0">
                <a:latin typeface="Comic Sans MS" pitchFamily="66" charset="0"/>
              </a:rPr>
              <a:t>Alabi,Bunmi</a:t>
            </a:r>
            <a:r>
              <a:rPr lang="en-US" sz="1400" b="1" dirty="0" smtClean="0">
                <a:latin typeface="Comic Sans MS" pitchFamily="66" charset="0"/>
              </a:rPr>
              <a:t> </a:t>
            </a:r>
            <a:r>
              <a:rPr lang="en-US" sz="1400" b="1" dirty="0" err="1" smtClean="0">
                <a:latin typeface="Comic Sans MS" pitchFamily="66" charset="0"/>
              </a:rPr>
              <a:t>Oni,Lola</a:t>
            </a:r>
            <a:r>
              <a:rPr lang="en-US" sz="1400" b="1" dirty="0" smtClean="0">
                <a:latin typeface="Comic Sans MS" pitchFamily="66" charset="0"/>
              </a:rPr>
              <a:t> </a:t>
            </a:r>
            <a:r>
              <a:rPr lang="en-US" sz="1400" b="1" dirty="0" err="1" smtClean="0">
                <a:latin typeface="Comic Sans MS" pitchFamily="66" charset="0"/>
              </a:rPr>
              <a:t>Ajayi</a:t>
            </a:r>
            <a:r>
              <a:rPr lang="en-US" sz="1400" b="1" dirty="0" smtClean="0">
                <a:latin typeface="Comic Sans MS" pitchFamily="66" charset="0"/>
              </a:rPr>
              <a:t>) </a:t>
            </a:r>
            <a:r>
              <a:rPr lang="en-US" sz="1400" b="1" dirty="0" err="1" smtClean="0">
                <a:latin typeface="Comic Sans MS" pitchFamily="66" charset="0"/>
              </a:rPr>
              <a:t>Kil</a:t>
            </a:r>
            <a:r>
              <a:rPr lang="en-US" sz="1400" b="1" dirty="0" smtClean="0">
                <a:latin typeface="Comic Sans MS" pitchFamily="66" charset="0"/>
              </a:rPr>
              <a:t> (</a:t>
            </a:r>
            <a:r>
              <a:rPr lang="en-US" sz="1400" b="1" dirty="0" err="1" smtClean="0">
                <a:latin typeface="Comic Sans MS" pitchFamily="66" charset="0"/>
              </a:rPr>
              <a:t>Iyabo</a:t>
            </a:r>
            <a:r>
              <a:rPr lang="en-US" sz="1400" b="1" dirty="0" smtClean="0">
                <a:latin typeface="Comic Sans MS" pitchFamily="66" charset="0"/>
              </a:rPr>
              <a:t> </a:t>
            </a:r>
            <a:r>
              <a:rPr lang="en-US" sz="1400" b="1" dirty="0" err="1" smtClean="0">
                <a:latin typeface="Comic Sans MS" pitchFamily="66" charset="0"/>
              </a:rPr>
              <a:t>Olayinka,Segun</a:t>
            </a:r>
            <a:r>
              <a:rPr lang="en-US" sz="1400" b="1" dirty="0" smtClean="0">
                <a:latin typeface="Comic Sans MS" pitchFamily="66" charset="0"/>
              </a:rPr>
              <a:t> </a:t>
            </a:r>
            <a:r>
              <a:rPr lang="en-US" sz="1400" b="1" dirty="0" err="1" smtClean="0">
                <a:latin typeface="Comic Sans MS" pitchFamily="66" charset="0"/>
              </a:rPr>
              <a:t>Oyinloye</a:t>
            </a:r>
            <a:r>
              <a:rPr lang="en-US" sz="1400" b="1" dirty="0" smtClean="0">
                <a:latin typeface="Comic Sans MS" pitchFamily="66" charset="0"/>
              </a:rPr>
              <a:t> &amp; </a:t>
            </a:r>
            <a:r>
              <a:rPr lang="en-US" sz="1400" b="1" dirty="0" err="1" smtClean="0">
                <a:latin typeface="Comic Sans MS" pitchFamily="66" charset="0"/>
              </a:rPr>
              <a:t>Taiye</a:t>
            </a:r>
            <a:r>
              <a:rPr lang="en-US" sz="1400" b="1" dirty="0" smtClean="0">
                <a:latin typeface="Comic Sans MS" pitchFamily="66" charset="0"/>
              </a:rPr>
              <a:t> </a:t>
            </a:r>
            <a:r>
              <a:rPr lang="en-US" sz="1400" b="1" dirty="0" err="1" smtClean="0">
                <a:latin typeface="Comic Sans MS" pitchFamily="66" charset="0"/>
              </a:rPr>
              <a:t>Ojo</a:t>
            </a:r>
            <a:r>
              <a:rPr lang="en-US" sz="1400" b="1" dirty="0" smtClean="0">
                <a:latin typeface="Comic Sans MS" pitchFamily="66" charset="0"/>
              </a:rPr>
              <a:t>), Remarks: </a:t>
            </a:r>
            <a:r>
              <a:rPr lang="en-US" sz="1400" b="1" dirty="0" err="1" smtClean="0">
                <a:latin typeface="Comic Sans MS" pitchFamily="66" charset="0"/>
              </a:rPr>
              <a:t>victms</a:t>
            </a:r>
            <a:r>
              <a:rPr lang="en-US" sz="1400" b="1" dirty="0" smtClean="0">
                <a:latin typeface="Comic Sans MS" pitchFamily="66" charset="0"/>
              </a:rPr>
              <a:t> taken 2 LAUTECH hosp &amp; </a:t>
            </a:r>
            <a:r>
              <a:rPr lang="en-US" sz="1400" b="1" dirty="0" err="1" smtClean="0">
                <a:latin typeface="Comic Sans MS" pitchFamily="66" charset="0"/>
              </a:rPr>
              <a:t>mor</a:t>
            </a:r>
            <a:r>
              <a:rPr lang="en-US" sz="1400" b="1" dirty="0" smtClean="0">
                <a:latin typeface="Comic Sans MS" pitchFamily="66" charset="0"/>
              </a:rPr>
              <a:t>.)</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4572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5"/>
          <p:cNvGrpSpPr/>
          <p:nvPr/>
        </p:nvGrpSpPr>
        <p:grpSpPr>
          <a:xfrm>
            <a:off x="609607" y="57151"/>
            <a:ext cx="6807199" cy="171450"/>
            <a:chOff x="457202" y="228598"/>
            <a:chExt cx="5105399" cy="533401"/>
          </a:xfrm>
        </p:grpSpPr>
        <p:sp>
          <p:nvSpPr>
            <p:cNvPr id="20" name="AutoShape 5"/>
            <p:cNvSpPr>
              <a:spLocks noChangeArrowheads="1"/>
            </p:cNvSpPr>
            <p:nvPr/>
          </p:nvSpPr>
          <p:spPr bwMode="auto">
            <a:xfrm>
              <a:off x="513930"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AutoShape 6"/>
            <p:cNvSpPr>
              <a:spLocks noChangeArrowheads="1"/>
            </p:cNvSpPr>
            <p:nvPr/>
          </p:nvSpPr>
          <p:spPr bwMode="auto">
            <a:xfrm>
              <a:off x="96774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2" name="AutoShape 7"/>
            <p:cNvSpPr>
              <a:spLocks noChangeArrowheads="1"/>
            </p:cNvSpPr>
            <p:nvPr/>
          </p:nvSpPr>
          <p:spPr bwMode="auto">
            <a:xfrm>
              <a:off x="142155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3" name="AutoShape 8"/>
            <p:cNvSpPr>
              <a:spLocks noChangeArrowheads="1"/>
            </p:cNvSpPr>
            <p:nvPr/>
          </p:nvSpPr>
          <p:spPr bwMode="auto">
            <a:xfrm>
              <a:off x="187536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4" name="AutoShape 9"/>
            <p:cNvSpPr>
              <a:spLocks noChangeArrowheads="1"/>
            </p:cNvSpPr>
            <p:nvPr/>
          </p:nvSpPr>
          <p:spPr bwMode="auto">
            <a:xfrm>
              <a:off x="232918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5" name="AutoShape 10"/>
            <p:cNvSpPr>
              <a:spLocks noChangeArrowheads="1"/>
            </p:cNvSpPr>
            <p:nvPr/>
          </p:nvSpPr>
          <p:spPr bwMode="auto">
            <a:xfrm>
              <a:off x="278299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6" name="AutoShape 11"/>
            <p:cNvSpPr>
              <a:spLocks noChangeArrowheads="1"/>
            </p:cNvSpPr>
            <p:nvPr/>
          </p:nvSpPr>
          <p:spPr bwMode="auto">
            <a:xfrm>
              <a:off x="323680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7" name="AutoShape 12"/>
            <p:cNvSpPr>
              <a:spLocks noChangeArrowheads="1"/>
            </p:cNvSpPr>
            <p:nvPr/>
          </p:nvSpPr>
          <p:spPr bwMode="auto">
            <a:xfrm>
              <a:off x="369062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8" name="AutoShape 13"/>
            <p:cNvSpPr>
              <a:spLocks noChangeArrowheads="1"/>
            </p:cNvSpPr>
            <p:nvPr/>
          </p:nvSpPr>
          <p:spPr bwMode="auto">
            <a:xfrm>
              <a:off x="414443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9" name="AutoShape 14"/>
            <p:cNvSpPr>
              <a:spLocks noChangeArrowheads="1"/>
            </p:cNvSpPr>
            <p:nvPr/>
          </p:nvSpPr>
          <p:spPr bwMode="auto">
            <a:xfrm>
              <a:off x="459824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0" name="AutoShape 15"/>
            <p:cNvSpPr>
              <a:spLocks noChangeArrowheads="1"/>
            </p:cNvSpPr>
            <p:nvPr/>
          </p:nvSpPr>
          <p:spPr bwMode="auto">
            <a:xfrm>
              <a:off x="505206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1" name="Rectangle 16"/>
            <p:cNvSpPr>
              <a:spLocks noChangeArrowheads="1"/>
            </p:cNvSpPr>
            <p:nvPr/>
          </p:nvSpPr>
          <p:spPr bwMode="auto">
            <a:xfrm rot="16200000">
              <a:off x="2903222" y="-1897381"/>
              <a:ext cx="213360" cy="5105399"/>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2" name="Content Placeholder 8" descr="decade of action.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7518405" y="0"/>
            <a:ext cx="1212849" cy="285750"/>
          </a:xfrm>
          <a:prstGeom prst="rect">
            <a:avLst/>
          </a:prstGeom>
        </p:spPr>
      </p:pic>
      <p:sp>
        <p:nvSpPr>
          <p:cNvPr id="33" name="Rectangle 32"/>
          <p:cNvSpPr/>
          <p:nvPr/>
        </p:nvSpPr>
        <p:spPr>
          <a:xfrm>
            <a:off x="508000" y="228600"/>
            <a:ext cx="8128000" cy="6096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Comic Sans MS" pitchFamily="66" charset="0"/>
              </a:rPr>
              <a:t> </a:t>
            </a:r>
            <a:r>
              <a:rPr lang="en-GB" sz="2400" b="1" dirty="0" smtClean="0">
                <a:solidFill>
                  <a:srgbClr val="CC0000"/>
                </a:solidFill>
                <a:latin typeface="Comic Sans MS" pitchFamily="66" charset="0"/>
              </a:rPr>
              <a:t>WEEKLY SITREP (FOR CMO)</a:t>
            </a:r>
            <a:endParaRPr lang="en-US" sz="2400" b="1" dirty="0">
              <a:solidFill>
                <a:schemeClr val="tx1"/>
              </a:solidFill>
              <a:latin typeface="Comic Sans MS" pitchFamily="66" charset="0"/>
            </a:endParaRPr>
          </a:p>
        </p:txBody>
      </p:sp>
      <p:sp>
        <p:nvSpPr>
          <p:cNvPr id="50" name="Rectangle 49"/>
          <p:cNvSpPr/>
          <p:nvPr/>
        </p:nvSpPr>
        <p:spPr>
          <a:xfrm>
            <a:off x="457200" y="990600"/>
            <a:ext cx="8229600" cy="1477328"/>
          </a:xfrm>
          <a:prstGeom prst="rect">
            <a:avLst/>
          </a:prstGeom>
        </p:spPr>
        <p:txBody>
          <a:bodyPr wrap="square">
            <a:spAutoFit/>
          </a:bodyPr>
          <a:lstStyle/>
          <a:p>
            <a:pPr algn="just">
              <a:buFont typeface="Wingdings" pitchFamily="2" charset="2"/>
              <a:buChar char="Ø"/>
            </a:pPr>
            <a:r>
              <a:rPr lang="en-US" b="1" dirty="0" smtClean="0">
                <a:latin typeface="Comic Sans MS" pitchFamily="66" charset="0"/>
              </a:rPr>
              <a:t>The weekly Sitrep is a record of all road traffic crashes reported within the week in hard copy and Soft Copy. </a:t>
            </a:r>
          </a:p>
          <a:p>
            <a:pPr algn="just">
              <a:buFont typeface="Wingdings" pitchFamily="2" charset="2"/>
              <a:buChar char="Ø"/>
            </a:pPr>
            <a:endParaRPr lang="en-US" b="1" dirty="0" smtClean="0">
              <a:latin typeface="Comic Sans MS" pitchFamily="66" charset="0"/>
            </a:endParaRPr>
          </a:p>
          <a:p>
            <a:pPr algn="just">
              <a:buFont typeface="Wingdings" pitchFamily="2" charset="2"/>
              <a:buChar char="Ø"/>
            </a:pPr>
            <a:r>
              <a:rPr lang="en-GB" b="1" dirty="0" smtClean="0">
                <a:latin typeface="Comic Sans MS" pitchFamily="66" charset="0"/>
              </a:rPr>
              <a:t>The approved format for the Rescue weekly Sitrep is as follows:</a:t>
            </a:r>
          </a:p>
          <a:p>
            <a:pPr algn="just">
              <a:buFont typeface="Wingdings" pitchFamily="2" charset="2"/>
              <a:buChar char="Ø"/>
            </a:pPr>
            <a:endParaRPr lang="en-GB" b="1" dirty="0" smtClean="0">
              <a:latin typeface="Comic Sans MS" pitchFamily="66" charset="0"/>
            </a:endParaRPr>
          </a:p>
        </p:txBody>
      </p:sp>
      <p:graphicFrame>
        <p:nvGraphicFramePr>
          <p:cNvPr id="51" name="Table 50"/>
          <p:cNvGraphicFramePr>
            <a:graphicFrameLocks noGrp="1"/>
          </p:cNvGraphicFramePr>
          <p:nvPr/>
        </p:nvGraphicFramePr>
        <p:xfrm>
          <a:off x="381000" y="2621292"/>
          <a:ext cx="8686800" cy="2343900"/>
        </p:xfrm>
        <a:graphic>
          <a:graphicData uri="http://schemas.openxmlformats.org/drawingml/2006/table">
            <a:tbl>
              <a:tblPr/>
              <a:tblGrid>
                <a:gridCol w="360405"/>
                <a:gridCol w="360405"/>
                <a:gridCol w="432486"/>
                <a:gridCol w="432486"/>
                <a:gridCol w="432486"/>
                <a:gridCol w="801132"/>
                <a:gridCol w="762000"/>
                <a:gridCol w="685800"/>
                <a:gridCol w="533400"/>
                <a:gridCol w="609600"/>
                <a:gridCol w="457200"/>
                <a:gridCol w="533400"/>
                <a:gridCol w="914400"/>
                <a:gridCol w="685800"/>
                <a:gridCol w="685800"/>
              </a:tblGrid>
              <a:tr h="122564">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A</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Comic Sans MS" pitchFamily="66" charset="0"/>
                          <a:ea typeface="Calibri"/>
                          <a:cs typeface="Times New Roman"/>
                        </a:rPr>
                        <a:t>B</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C</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D</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smtClean="0">
                          <a:latin typeface="Comic Sans MS" pitchFamily="66" charset="0"/>
                          <a:ea typeface="Calibri"/>
                          <a:cs typeface="Times New Roman"/>
                        </a:rPr>
                        <a:t>E</a:t>
                      </a:r>
                      <a:endParaRPr lang="en-US" sz="900" b="1"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F</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G</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H</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I</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J</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K</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L</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M</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N</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O</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455">
                <a:tc>
                  <a:txBody>
                    <a:bodyPr/>
                    <a:lstStyle/>
                    <a:p>
                      <a:pPr marL="0" marR="0">
                        <a:lnSpc>
                          <a:spcPct val="115000"/>
                        </a:lnSpc>
                        <a:spcBef>
                          <a:spcPts val="0"/>
                        </a:spcBef>
                        <a:spcAft>
                          <a:spcPts val="0"/>
                        </a:spcAft>
                      </a:pPr>
                      <a:r>
                        <a:rPr lang="en-US" sz="900" b="1">
                          <a:latin typeface="Comic Sans MS" pitchFamily="66" charset="0"/>
                          <a:ea typeface="Calibri"/>
                          <a:cs typeface="Times New Roman"/>
                        </a:rPr>
                        <a:t>S/N</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smtClean="0">
                          <a:latin typeface="Comic Sans MS" pitchFamily="66" charset="0"/>
                          <a:ea typeface="Calibri"/>
                          <a:cs typeface="Times New Roman"/>
                        </a:rPr>
                        <a:t>CMD</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Comic Sans MS" pitchFamily="66" charset="0"/>
                          <a:ea typeface="Calibri"/>
                          <a:cs typeface="Times New Roman"/>
                        </a:rPr>
                        <a:t>TIME A </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TIME B </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smtClean="0">
                          <a:latin typeface="Comic Sans MS" pitchFamily="66" charset="0"/>
                          <a:ea typeface="Calibri"/>
                          <a:cs typeface="Times New Roman"/>
                        </a:rPr>
                        <a:t>TIME C</a:t>
                      </a:r>
                      <a:endParaRPr lang="en-US" sz="900" b="1"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Comic Sans MS" pitchFamily="66" charset="0"/>
                          <a:ea typeface="Calibri"/>
                          <a:cs typeface="Times New Roman"/>
                        </a:rPr>
                        <a:t>ROUTE/</a:t>
                      </a:r>
                      <a:endParaRPr lang="en-US" sz="900">
                        <a:latin typeface="Comic Sans MS" pitchFamily="66" charset="0"/>
                        <a:ea typeface="Calibri"/>
                        <a:cs typeface="Times New Roman"/>
                      </a:endParaRPr>
                    </a:p>
                    <a:p>
                      <a:pPr marL="0" marR="0">
                        <a:lnSpc>
                          <a:spcPct val="115000"/>
                        </a:lnSpc>
                        <a:spcBef>
                          <a:spcPts val="0"/>
                        </a:spcBef>
                        <a:spcAft>
                          <a:spcPts val="0"/>
                        </a:spcAft>
                      </a:pPr>
                      <a:r>
                        <a:rPr lang="en-US" sz="900" b="1">
                          <a:latin typeface="Comic Sans MS" pitchFamily="66" charset="0"/>
                          <a:ea typeface="Calibri"/>
                          <a:cs typeface="Times New Roman"/>
                        </a:rPr>
                        <a:t>LOCATION</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Comic Sans MS" pitchFamily="66" charset="0"/>
                          <a:ea typeface="Calibri"/>
                          <a:cs typeface="Times New Roman"/>
                        </a:rPr>
                        <a:t>VEHICLES INVOLVED NO/MAKE</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NAME OF COMPANY</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PEOPLE </a:t>
                      </a:r>
                      <a:r>
                        <a:rPr lang="en-US" sz="900" b="1" dirty="0" smtClean="0">
                          <a:latin typeface="Comic Sans MS" pitchFamily="66" charset="0"/>
                          <a:ea typeface="Calibri"/>
                          <a:cs typeface="Times New Roman"/>
                        </a:rPr>
                        <a:t>INV</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Comic Sans MS" pitchFamily="66" charset="0"/>
                          <a:ea typeface="Calibri"/>
                          <a:cs typeface="Times New Roman"/>
                        </a:rPr>
                        <a:t>CAUSES</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NO </a:t>
                      </a:r>
                      <a:r>
                        <a:rPr lang="en-US" sz="900" b="1" dirty="0" smtClean="0">
                          <a:latin typeface="Comic Sans MS" pitchFamily="66" charset="0"/>
                          <a:ea typeface="Calibri"/>
                          <a:cs typeface="Times New Roman"/>
                        </a:rPr>
                        <a:t>INJ.</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NO </a:t>
                      </a:r>
                      <a:endParaRPr lang="en-US" sz="900" b="1" dirty="0" smtClean="0">
                        <a:latin typeface="Comic Sans MS" pitchFamily="66" charset="0"/>
                        <a:ea typeface="Calibri"/>
                        <a:cs typeface="Times New Roman"/>
                      </a:endParaRPr>
                    </a:p>
                    <a:p>
                      <a:pPr marL="0" marR="0">
                        <a:lnSpc>
                          <a:spcPct val="115000"/>
                        </a:lnSpc>
                        <a:spcBef>
                          <a:spcPts val="0"/>
                        </a:spcBef>
                        <a:spcAft>
                          <a:spcPts val="0"/>
                        </a:spcAft>
                      </a:pPr>
                      <a:r>
                        <a:rPr lang="en-US" sz="900" b="1" dirty="0" smtClean="0">
                          <a:latin typeface="Comic Sans MS" pitchFamily="66" charset="0"/>
                          <a:ea typeface="Calibri"/>
                          <a:cs typeface="Times New Roman"/>
                        </a:rPr>
                        <a:t>KILLED</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DRIVER’S NAME</a:t>
                      </a:r>
                      <a:r>
                        <a:rPr lang="en-US" sz="900" b="1" dirty="0" smtClean="0">
                          <a:latin typeface="Comic Sans MS" pitchFamily="66" charset="0"/>
                          <a:ea typeface="Calibri"/>
                          <a:cs typeface="Times New Roman"/>
                        </a:rPr>
                        <a:t>/</a:t>
                      </a:r>
                    </a:p>
                    <a:p>
                      <a:pPr marL="0" marR="0">
                        <a:lnSpc>
                          <a:spcPct val="115000"/>
                        </a:lnSpc>
                        <a:spcBef>
                          <a:spcPts val="0"/>
                        </a:spcBef>
                        <a:spcAft>
                          <a:spcPts val="0"/>
                        </a:spcAft>
                      </a:pPr>
                      <a:r>
                        <a:rPr lang="en-US" sz="900" b="1" dirty="0" smtClean="0">
                          <a:latin typeface="Comic Sans MS" pitchFamily="66" charset="0"/>
                          <a:ea typeface="Calibri"/>
                          <a:cs typeface="Times New Roman"/>
                        </a:rPr>
                        <a:t>LICENCE </a:t>
                      </a:r>
                      <a:r>
                        <a:rPr lang="en-US" sz="900" b="1" dirty="0">
                          <a:latin typeface="Comic Sans MS" pitchFamily="66" charset="0"/>
                          <a:ea typeface="Calibri"/>
                          <a:cs typeface="Times New Roman"/>
                        </a:rPr>
                        <a:t>NO.</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Comic Sans MS" pitchFamily="66" charset="0"/>
                          <a:ea typeface="Calibri"/>
                          <a:cs typeface="Times New Roman"/>
                        </a:rPr>
                        <a:t>VICTIM’S</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REMARKS</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529">
                <a:tc>
                  <a:txBody>
                    <a:bodyPr/>
                    <a:lstStyle/>
                    <a:p>
                      <a:pPr marL="0" marR="0">
                        <a:lnSpc>
                          <a:spcPct val="115000"/>
                        </a:lnSpc>
                        <a:spcBef>
                          <a:spcPts val="0"/>
                        </a:spcBef>
                        <a:spcAft>
                          <a:spcPts val="0"/>
                        </a:spcAft>
                      </a:pPr>
                      <a:r>
                        <a:rPr lang="en-US" sz="900" b="1" dirty="0">
                          <a:latin typeface="Comic Sans MS" pitchFamily="66" charset="0"/>
                          <a:ea typeface="Calibri"/>
                          <a:cs typeface="Times New Roman"/>
                        </a:rPr>
                        <a:t>1</a:t>
                      </a: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87">
                <a:tc>
                  <a:txBody>
                    <a:bodyPr/>
                    <a:lstStyle/>
                    <a:p>
                      <a:pPr marL="0" marR="0">
                        <a:lnSpc>
                          <a:spcPct val="115000"/>
                        </a:lnSpc>
                        <a:spcBef>
                          <a:spcPts val="0"/>
                        </a:spcBef>
                        <a:spcAft>
                          <a:spcPts val="0"/>
                        </a:spcAft>
                      </a:pPr>
                      <a:r>
                        <a:rPr lang="en-US" sz="900" b="1">
                          <a:latin typeface="Comic Sans MS" pitchFamily="66" charset="0"/>
                          <a:ea typeface="Calibri"/>
                          <a:cs typeface="Times New Roman"/>
                        </a:rPr>
                        <a:t>2</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87">
                <a:tc>
                  <a:txBody>
                    <a:bodyPr/>
                    <a:lstStyle/>
                    <a:p>
                      <a:pPr marL="0" marR="0">
                        <a:lnSpc>
                          <a:spcPct val="115000"/>
                        </a:lnSpc>
                        <a:spcBef>
                          <a:spcPts val="0"/>
                        </a:spcBef>
                        <a:spcAft>
                          <a:spcPts val="0"/>
                        </a:spcAft>
                      </a:pPr>
                      <a:r>
                        <a:rPr lang="en-US" sz="900" b="1">
                          <a:latin typeface="Comic Sans MS" pitchFamily="66" charset="0"/>
                          <a:ea typeface="Calibri"/>
                          <a:cs typeface="Times New Roman"/>
                        </a:rPr>
                        <a:t>3</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87">
                <a:tc>
                  <a:txBody>
                    <a:bodyPr/>
                    <a:lstStyle/>
                    <a:p>
                      <a:pPr marL="0" marR="0">
                        <a:lnSpc>
                          <a:spcPct val="115000"/>
                        </a:lnSpc>
                        <a:spcBef>
                          <a:spcPts val="0"/>
                        </a:spcBef>
                        <a:spcAft>
                          <a:spcPts val="0"/>
                        </a:spcAft>
                      </a:pPr>
                      <a:r>
                        <a:rPr lang="en-US" sz="900" b="1">
                          <a:latin typeface="Comic Sans MS" pitchFamily="66" charset="0"/>
                          <a:ea typeface="Calibri"/>
                          <a:cs typeface="Times New Roman"/>
                        </a:rPr>
                        <a:t>4</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87">
                <a:tc>
                  <a:txBody>
                    <a:bodyPr/>
                    <a:lstStyle/>
                    <a:p>
                      <a:pPr marL="0" marR="0">
                        <a:lnSpc>
                          <a:spcPct val="115000"/>
                        </a:lnSpc>
                        <a:spcBef>
                          <a:spcPts val="0"/>
                        </a:spcBef>
                        <a:spcAft>
                          <a:spcPts val="0"/>
                        </a:spcAft>
                      </a:pPr>
                      <a:r>
                        <a:rPr lang="en-US" sz="900" b="1">
                          <a:latin typeface="Comic Sans MS" pitchFamily="66" charset="0"/>
                          <a:ea typeface="Calibri"/>
                          <a:cs typeface="Times New Roman"/>
                        </a:rPr>
                        <a:t>5</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3887">
                <a:tc>
                  <a:txBody>
                    <a:bodyPr/>
                    <a:lstStyle/>
                    <a:p>
                      <a:pPr marL="0" marR="0">
                        <a:lnSpc>
                          <a:spcPct val="115000"/>
                        </a:lnSpc>
                        <a:spcBef>
                          <a:spcPts val="0"/>
                        </a:spcBef>
                        <a:spcAft>
                          <a:spcPts val="0"/>
                        </a:spcAft>
                      </a:pPr>
                      <a:r>
                        <a:rPr lang="en-US" sz="900" b="1">
                          <a:latin typeface="Comic Sans MS" pitchFamily="66" charset="0"/>
                          <a:ea typeface="Calibri"/>
                          <a:cs typeface="Times New Roman"/>
                        </a:rPr>
                        <a:t>6</a:t>
                      </a: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omic Sans MS" pitchFamily="66" charset="0"/>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2" name="Rectangle 51"/>
          <p:cNvSpPr/>
          <p:nvPr/>
        </p:nvSpPr>
        <p:spPr>
          <a:xfrm>
            <a:off x="457200" y="5105400"/>
            <a:ext cx="8458200" cy="1477328"/>
          </a:xfrm>
          <a:prstGeom prst="rect">
            <a:avLst/>
          </a:prstGeom>
        </p:spPr>
        <p:txBody>
          <a:bodyPr wrap="square">
            <a:spAutoFit/>
          </a:bodyPr>
          <a:lstStyle/>
          <a:p>
            <a:pPr algn="just">
              <a:buFont typeface="Wingdings" pitchFamily="2" charset="2"/>
              <a:buChar char="Ø"/>
            </a:pPr>
            <a:r>
              <a:rPr lang="en-US" b="1" dirty="0" smtClean="0">
                <a:latin typeface="Comic Sans MS" pitchFamily="66" charset="0"/>
              </a:rPr>
              <a:t>The period covered in the report is from 0000hrs of Friday to 2359hrs of the next Thursday. </a:t>
            </a:r>
          </a:p>
          <a:p>
            <a:pPr algn="just">
              <a:buFont typeface="Wingdings" pitchFamily="2" charset="2"/>
              <a:buChar char="Ø"/>
            </a:pPr>
            <a:endParaRPr lang="en-US" b="1" dirty="0" smtClean="0">
              <a:latin typeface="Comic Sans MS" pitchFamily="66" charset="0"/>
            </a:endParaRPr>
          </a:p>
          <a:p>
            <a:pPr algn="just">
              <a:buFont typeface="Wingdings" pitchFamily="2" charset="2"/>
              <a:buChar char="Ø"/>
            </a:pPr>
            <a:r>
              <a:rPr lang="en-US" b="1" dirty="0" smtClean="0">
                <a:latin typeface="Comic Sans MS" pitchFamily="66" charset="0"/>
              </a:rPr>
              <a:t>The deadline for submission of the weekly Sitrep to the Zonal Headquarters is Fridays by 0900hrs.</a:t>
            </a:r>
            <a:endParaRPr lang="en-US" b="1" dirty="0">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checkerboard(across)">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checkerboard(across)">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checkerboard(across)">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2">
                                            <p:txEl>
                                              <p:pRg st="0" end="0"/>
                                            </p:txEl>
                                          </p:spTgt>
                                        </p:tgtEl>
                                        <p:attrNameLst>
                                          <p:attrName>style.visibility</p:attrName>
                                        </p:attrNameLst>
                                      </p:cBhvr>
                                      <p:to>
                                        <p:strVal val="visible"/>
                                      </p:to>
                                    </p:set>
                                    <p:animEffect transition="in" filter="checkerboard(across)">
                                      <p:cBhvr>
                                        <p:cTn id="22" dur="500"/>
                                        <p:tgtEl>
                                          <p:spTgt spid="5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2">
                                            <p:txEl>
                                              <p:pRg st="2" end="2"/>
                                            </p:txEl>
                                          </p:spTgt>
                                        </p:tgtEl>
                                        <p:attrNameLst>
                                          <p:attrName>style.visibility</p:attrName>
                                        </p:attrNameLst>
                                      </p:cBhvr>
                                      <p:to>
                                        <p:strVal val="visible"/>
                                      </p:to>
                                    </p:set>
                                    <p:animEffect transition="in" filter="checkerboard(across)">
                                      <p:cBhvr>
                                        <p:cTn id="27" dur="500"/>
                                        <p:tgtEl>
                                          <p:spTgt spid="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4572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5"/>
          <p:cNvGrpSpPr/>
          <p:nvPr/>
        </p:nvGrpSpPr>
        <p:grpSpPr>
          <a:xfrm>
            <a:off x="609607" y="57151"/>
            <a:ext cx="6807199" cy="171450"/>
            <a:chOff x="457202" y="228598"/>
            <a:chExt cx="5105399" cy="533401"/>
          </a:xfrm>
        </p:grpSpPr>
        <p:sp>
          <p:nvSpPr>
            <p:cNvPr id="20" name="AutoShape 5"/>
            <p:cNvSpPr>
              <a:spLocks noChangeArrowheads="1"/>
            </p:cNvSpPr>
            <p:nvPr/>
          </p:nvSpPr>
          <p:spPr bwMode="auto">
            <a:xfrm>
              <a:off x="513930"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AutoShape 6"/>
            <p:cNvSpPr>
              <a:spLocks noChangeArrowheads="1"/>
            </p:cNvSpPr>
            <p:nvPr/>
          </p:nvSpPr>
          <p:spPr bwMode="auto">
            <a:xfrm>
              <a:off x="96774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2" name="AutoShape 7"/>
            <p:cNvSpPr>
              <a:spLocks noChangeArrowheads="1"/>
            </p:cNvSpPr>
            <p:nvPr/>
          </p:nvSpPr>
          <p:spPr bwMode="auto">
            <a:xfrm>
              <a:off x="142155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3" name="AutoShape 8"/>
            <p:cNvSpPr>
              <a:spLocks noChangeArrowheads="1"/>
            </p:cNvSpPr>
            <p:nvPr/>
          </p:nvSpPr>
          <p:spPr bwMode="auto">
            <a:xfrm>
              <a:off x="187536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4" name="AutoShape 9"/>
            <p:cNvSpPr>
              <a:spLocks noChangeArrowheads="1"/>
            </p:cNvSpPr>
            <p:nvPr/>
          </p:nvSpPr>
          <p:spPr bwMode="auto">
            <a:xfrm>
              <a:off x="232918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5" name="AutoShape 10"/>
            <p:cNvSpPr>
              <a:spLocks noChangeArrowheads="1"/>
            </p:cNvSpPr>
            <p:nvPr/>
          </p:nvSpPr>
          <p:spPr bwMode="auto">
            <a:xfrm>
              <a:off x="278299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6" name="AutoShape 11"/>
            <p:cNvSpPr>
              <a:spLocks noChangeArrowheads="1"/>
            </p:cNvSpPr>
            <p:nvPr/>
          </p:nvSpPr>
          <p:spPr bwMode="auto">
            <a:xfrm>
              <a:off x="323680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7" name="AutoShape 12"/>
            <p:cNvSpPr>
              <a:spLocks noChangeArrowheads="1"/>
            </p:cNvSpPr>
            <p:nvPr/>
          </p:nvSpPr>
          <p:spPr bwMode="auto">
            <a:xfrm>
              <a:off x="369062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8" name="AutoShape 13"/>
            <p:cNvSpPr>
              <a:spLocks noChangeArrowheads="1"/>
            </p:cNvSpPr>
            <p:nvPr/>
          </p:nvSpPr>
          <p:spPr bwMode="auto">
            <a:xfrm>
              <a:off x="414443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9" name="AutoShape 14"/>
            <p:cNvSpPr>
              <a:spLocks noChangeArrowheads="1"/>
            </p:cNvSpPr>
            <p:nvPr/>
          </p:nvSpPr>
          <p:spPr bwMode="auto">
            <a:xfrm>
              <a:off x="459824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0" name="AutoShape 15"/>
            <p:cNvSpPr>
              <a:spLocks noChangeArrowheads="1"/>
            </p:cNvSpPr>
            <p:nvPr/>
          </p:nvSpPr>
          <p:spPr bwMode="auto">
            <a:xfrm>
              <a:off x="505206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1" name="Rectangle 16"/>
            <p:cNvSpPr>
              <a:spLocks noChangeArrowheads="1"/>
            </p:cNvSpPr>
            <p:nvPr/>
          </p:nvSpPr>
          <p:spPr bwMode="auto">
            <a:xfrm rot="16200000">
              <a:off x="2903222" y="-1897381"/>
              <a:ext cx="213360" cy="5105399"/>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2" name="Content Placeholder 8" descr="decade of action.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7518405" y="0"/>
            <a:ext cx="1212849" cy="285750"/>
          </a:xfrm>
          <a:prstGeom prst="rect">
            <a:avLst/>
          </a:prstGeom>
        </p:spPr>
      </p:pic>
      <p:sp>
        <p:nvSpPr>
          <p:cNvPr id="33" name="Rectangle 32"/>
          <p:cNvSpPr/>
          <p:nvPr/>
        </p:nvSpPr>
        <p:spPr>
          <a:xfrm>
            <a:off x="508000" y="228600"/>
            <a:ext cx="8128000" cy="6096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Comic Sans MS" pitchFamily="66" charset="0"/>
              </a:rPr>
              <a:t> </a:t>
            </a:r>
            <a:r>
              <a:rPr lang="en-GB" sz="2400" b="1" dirty="0" smtClean="0">
                <a:solidFill>
                  <a:srgbClr val="CC0000"/>
                </a:solidFill>
                <a:latin typeface="Comic Sans MS" pitchFamily="66" charset="0"/>
              </a:rPr>
              <a:t>WEEKLY SITREP (FOR COSEN)</a:t>
            </a:r>
            <a:endParaRPr lang="en-US" sz="2400" b="1" dirty="0">
              <a:solidFill>
                <a:schemeClr val="tx1"/>
              </a:solidFill>
              <a:latin typeface="Comic Sans MS" pitchFamily="66" charset="0"/>
            </a:endParaRPr>
          </a:p>
        </p:txBody>
      </p:sp>
      <p:sp>
        <p:nvSpPr>
          <p:cNvPr id="50" name="Rectangle 49"/>
          <p:cNvSpPr/>
          <p:nvPr/>
        </p:nvSpPr>
        <p:spPr>
          <a:xfrm>
            <a:off x="457200" y="990600"/>
            <a:ext cx="8229600" cy="1477328"/>
          </a:xfrm>
          <a:prstGeom prst="rect">
            <a:avLst/>
          </a:prstGeom>
        </p:spPr>
        <p:txBody>
          <a:bodyPr wrap="square">
            <a:spAutoFit/>
          </a:bodyPr>
          <a:lstStyle/>
          <a:p>
            <a:pPr algn="just">
              <a:buFont typeface="Wingdings" pitchFamily="2" charset="2"/>
              <a:buChar char="Ø"/>
            </a:pPr>
            <a:r>
              <a:rPr lang="en-US" b="1" dirty="0" smtClean="0">
                <a:latin typeface="Comic Sans MS" pitchFamily="66" charset="0"/>
              </a:rPr>
              <a:t>The SED RTC Weekly Sitrep is a record of all road traffic crashes reported within the week in Softcopy. </a:t>
            </a:r>
          </a:p>
          <a:p>
            <a:pPr algn="just">
              <a:buFont typeface="Wingdings" pitchFamily="2" charset="2"/>
              <a:buChar char="Ø"/>
            </a:pPr>
            <a:endParaRPr lang="en-US" b="1" dirty="0" smtClean="0">
              <a:latin typeface="Comic Sans MS" pitchFamily="66" charset="0"/>
            </a:endParaRPr>
          </a:p>
          <a:p>
            <a:pPr algn="just">
              <a:buFont typeface="Wingdings" pitchFamily="2" charset="2"/>
              <a:buChar char="Ø"/>
            </a:pPr>
            <a:r>
              <a:rPr lang="en-GB" b="1" dirty="0" smtClean="0">
                <a:latin typeface="Comic Sans MS" pitchFamily="66" charset="0"/>
              </a:rPr>
              <a:t>The approved format for the SED weekly Sitrep is as follows:</a:t>
            </a:r>
          </a:p>
          <a:p>
            <a:pPr algn="just">
              <a:buFont typeface="Wingdings" pitchFamily="2" charset="2"/>
              <a:buChar char="Ø"/>
            </a:pPr>
            <a:endParaRPr lang="en-GB" b="1" dirty="0" smtClean="0">
              <a:latin typeface="Comic Sans MS" pitchFamily="66" charset="0"/>
            </a:endParaRPr>
          </a:p>
        </p:txBody>
      </p:sp>
      <p:sp>
        <p:nvSpPr>
          <p:cNvPr id="52" name="Rectangle 51"/>
          <p:cNvSpPr/>
          <p:nvPr/>
        </p:nvSpPr>
        <p:spPr>
          <a:xfrm>
            <a:off x="457200" y="5105400"/>
            <a:ext cx="8458200" cy="1477328"/>
          </a:xfrm>
          <a:prstGeom prst="rect">
            <a:avLst/>
          </a:prstGeom>
        </p:spPr>
        <p:txBody>
          <a:bodyPr wrap="square">
            <a:spAutoFit/>
          </a:bodyPr>
          <a:lstStyle/>
          <a:p>
            <a:pPr algn="just">
              <a:buFont typeface="Wingdings" pitchFamily="2" charset="2"/>
              <a:buChar char="Ø"/>
            </a:pPr>
            <a:r>
              <a:rPr lang="en-US" b="1" dirty="0" smtClean="0">
                <a:latin typeface="Comic Sans MS" pitchFamily="66" charset="0"/>
              </a:rPr>
              <a:t>The period covered in the report is from 0000hrs of Friday to 2359hrs of the next Thursday. </a:t>
            </a:r>
          </a:p>
          <a:p>
            <a:pPr algn="just">
              <a:buFont typeface="Wingdings" pitchFamily="2" charset="2"/>
              <a:buChar char="Ø"/>
            </a:pPr>
            <a:endParaRPr lang="en-US" b="1" dirty="0" smtClean="0">
              <a:latin typeface="Comic Sans MS" pitchFamily="66" charset="0"/>
            </a:endParaRPr>
          </a:p>
          <a:p>
            <a:pPr algn="just">
              <a:buFont typeface="Wingdings" pitchFamily="2" charset="2"/>
              <a:buChar char="Ø"/>
            </a:pPr>
            <a:r>
              <a:rPr lang="en-US" b="1" dirty="0" smtClean="0">
                <a:latin typeface="Comic Sans MS" pitchFamily="66" charset="0"/>
              </a:rPr>
              <a:t>The deadline for submission of the weekly Sitrep to the Zonal Headquarters is Fridays by 0900hrs.</a:t>
            </a:r>
            <a:endParaRPr lang="en-US" b="1" dirty="0">
              <a:latin typeface="Comic Sans MS" pitchFamily="66" charset="0"/>
            </a:endParaRPr>
          </a:p>
        </p:txBody>
      </p:sp>
      <p:graphicFrame>
        <p:nvGraphicFramePr>
          <p:cNvPr id="36" name="Table 35"/>
          <p:cNvGraphicFramePr>
            <a:graphicFrameLocks noGrp="1"/>
          </p:cNvGraphicFramePr>
          <p:nvPr/>
        </p:nvGraphicFramePr>
        <p:xfrm>
          <a:off x="381000" y="2286000"/>
          <a:ext cx="8686800" cy="2824713"/>
        </p:xfrm>
        <a:graphic>
          <a:graphicData uri="http://schemas.openxmlformats.org/drawingml/2006/table">
            <a:tbl>
              <a:tblPr/>
              <a:tblGrid>
                <a:gridCol w="381000"/>
                <a:gridCol w="381000"/>
                <a:gridCol w="304800"/>
                <a:gridCol w="381000"/>
                <a:gridCol w="304800"/>
                <a:gridCol w="533400"/>
                <a:gridCol w="873447"/>
                <a:gridCol w="498153"/>
                <a:gridCol w="228600"/>
                <a:gridCol w="1668104"/>
                <a:gridCol w="147734"/>
                <a:gridCol w="145142"/>
                <a:gridCol w="134776"/>
                <a:gridCol w="238448"/>
                <a:gridCol w="241041"/>
                <a:gridCol w="178836"/>
                <a:gridCol w="217715"/>
                <a:gridCol w="217715"/>
                <a:gridCol w="217715"/>
                <a:gridCol w="326574"/>
                <a:gridCol w="228600"/>
                <a:gridCol w="228600"/>
                <a:gridCol w="304800"/>
                <a:gridCol w="304800"/>
              </a:tblGrid>
              <a:tr h="248253">
                <a:tc gridSpan="24">
                  <a:txBody>
                    <a:bodyPr/>
                    <a:lstStyle/>
                    <a:p>
                      <a:pPr algn="ctr" fontAlgn="t"/>
                      <a:r>
                        <a:rPr lang="en-US" sz="1400" b="1" i="0" u="none" strike="noStrike" dirty="0">
                          <a:solidFill>
                            <a:srgbClr val="000000"/>
                          </a:solidFill>
                          <a:latin typeface="Arial"/>
                        </a:rPr>
                        <a:t>WEEK </a:t>
                      </a:r>
                      <a:r>
                        <a:rPr lang="en-US" sz="1400" b="1" i="0" u="none" strike="noStrike" dirty="0" smtClean="0">
                          <a:solidFill>
                            <a:srgbClr val="000000"/>
                          </a:solidFill>
                          <a:latin typeface="Arial"/>
                        </a:rPr>
                        <a:t>.. (……….) </a:t>
                      </a:r>
                      <a:r>
                        <a:rPr lang="en-US" sz="1400" b="1" i="0" u="none" strike="noStrike" dirty="0">
                          <a:solidFill>
                            <a:srgbClr val="000000"/>
                          </a:solidFill>
                          <a:latin typeface="Arial"/>
                        </a:rPr>
                        <a:t>RTC SITREP</a:t>
                      </a:r>
                    </a:p>
                  </a:txBody>
                  <a:tcPr marL="5658" marR="5658" marT="5658"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0667">
                <a:tc rowSpan="2">
                  <a:txBody>
                    <a:bodyPr/>
                    <a:lstStyle/>
                    <a:p>
                      <a:pPr algn="ctr" fontAlgn="t"/>
                      <a:r>
                        <a:rPr lang="en-US" sz="1000" b="0" i="0" u="sng" strike="noStrike" dirty="0">
                          <a:solidFill>
                            <a:srgbClr val="000000"/>
                          </a:solidFill>
                          <a:latin typeface="Arial"/>
                        </a:rPr>
                        <a:t> </a:t>
                      </a:r>
                    </a:p>
                  </a:txBody>
                  <a:tcPr marL="5658" marR="5658" marT="565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a:txBody>
                    <a:bodyPr/>
                    <a:lstStyle/>
                    <a:p>
                      <a:pPr algn="ctr" fontAlgn="t"/>
                      <a:r>
                        <a:rPr lang="en-US" sz="10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a:txBody>
                    <a:bodyPr/>
                    <a:lstStyle/>
                    <a:p>
                      <a:pPr algn="ctr" fontAlgn="t"/>
                      <a:r>
                        <a:rPr lang="en-US" sz="10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a:txBody>
                    <a:bodyPr/>
                    <a:lstStyle/>
                    <a:p>
                      <a:pPr algn="ctr" fontAlgn="t"/>
                      <a:r>
                        <a:rPr lang="en-US" sz="1000" b="0" i="0" u="none" strike="noStrike" dirty="0">
                          <a:solidFill>
                            <a:srgbClr val="000000"/>
                          </a:solidFill>
                          <a:latin typeface="Arial"/>
                        </a:rPr>
                        <a:t> </a:t>
                      </a:r>
                    </a:p>
                  </a:txBody>
                  <a:tcPr marL="5658" marR="5658" marT="56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1000" b="0" i="0" u="none" strike="noStrike">
                          <a:solidFill>
                            <a:srgbClr val="000000"/>
                          </a:solidFill>
                          <a:latin typeface="Arial"/>
                        </a:rPr>
                        <a:t> </a:t>
                      </a:r>
                    </a:p>
                  </a:txBody>
                  <a:tcPr marL="5658" marR="5658" marT="565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CFFFF"/>
                    </a:solidFill>
                  </a:tcPr>
                </a:tc>
                <a:tc rowSpan="2">
                  <a:txBody>
                    <a:bodyPr/>
                    <a:lstStyle/>
                    <a:p>
                      <a:pPr algn="ctr" fontAlgn="t"/>
                      <a:r>
                        <a:rPr lang="en-US" sz="10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a:txBody>
                    <a:bodyPr/>
                    <a:lstStyle/>
                    <a:p>
                      <a:pPr algn="l" fontAlgn="t"/>
                      <a:r>
                        <a:rPr lang="en-US" sz="10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a:txBody>
                    <a:bodyPr/>
                    <a:lstStyle/>
                    <a:p>
                      <a:pPr algn="l" fontAlgn="t"/>
                      <a:r>
                        <a:rPr lang="en-US" sz="10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gridSpan="2">
                  <a:txBody>
                    <a:bodyPr/>
                    <a:lstStyle/>
                    <a:p>
                      <a:pPr algn="ctr" fontAlgn="t"/>
                      <a:r>
                        <a:rPr lang="en-US" sz="1000" b="1" i="0" u="none" strike="noStrike">
                          <a:solidFill>
                            <a:srgbClr val="000000"/>
                          </a:solidFill>
                          <a:latin typeface="Arial"/>
                        </a:rPr>
                        <a:t>VEHICLE INFORMATION</a:t>
                      </a:r>
                    </a:p>
                  </a:txBody>
                  <a:tcPr marL="5658" marR="5658" marT="565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hMerge="1">
                  <a:txBody>
                    <a:bodyPr/>
                    <a:lstStyle/>
                    <a:p>
                      <a:endParaRPr lang="en-US"/>
                    </a:p>
                  </a:txBody>
                  <a:tcPr/>
                </a:tc>
                <a:tc rowSpan="2" gridSpan="3">
                  <a:txBody>
                    <a:bodyPr/>
                    <a:lstStyle/>
                    <a:p>
                      <a:pPr algn="ctr" fontAlgn="t"/>
                      <a:r>
                        <a:rPr lang="en-US" sz="1000" b="1" i="0" u="none" strike="noStrike" dirty="0">
                          <a:solidFill>
                            <a:srgbClr val="000000"/>
                          </a:solidFill>
                          <a:latin typeface="Arial"/>
                        </a:rPr>
                        <a:t>RTC TYPE </a:t>
                      </a:r>
                    </a:p>
                  </a:txBody>
                  <a:tcPr marL="5658" marR="5658" marT="565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hMerge="1">
                  <a:txBody>
                    <a:bodyPr/>
                    <a:lstStyle/>
                    <a:p>
                      <a:endParaRPr lang="en-US"/>
                    </a:p>
                  </a:txBody>
                  <a:tcPr/>
                </a:tc>
                <a:tc rowSpan="2" hMerge="1">
                  <a:txBody>
                    <a:bodyPr/>
                    <a:lstStyle/>
                    <a:p>
                      <a:endParaRPr lang="en-US"/>
                    </a:p>
                  </a:txBody>
                  <a:tcPr/>
                </a:tc>
                <a:tc rowSpan="2" gridSpan="3">
                  <a:txBody>
                    <a:bodyPr/>
                    <a:lstStyle/>
                    <a:p>
                      <a:pPr algn="ctr" fontAlgn="t"/>
                      <a:r>
                        <a:rPr lang="en-US" sz="1000" b="1" i="0" u="none" strike="noStrike" dirty="0">
                          <a:solidFill>
                            <a:srgbClr val="000000"/>
                          </a:solidFill>
                          <a:latin typeface="Arial"/>
                        </a:rPr>
                        <a:t>CASUALTY DETAILS</a:t>
                      </a:r>
                    </a:p>
                  </a:txBody>
                  <a:tcPr marL="5658" marR="5658" marT="56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rowSpan="2" hMerge="1">
                  <a:txBody>
                    <a:bodyPr/>
                    <a:lstStyle/>
                    <a:p>
                      <a:endParaRPr lang="en-US"/>
                    </a:p>
                  </a:txBody>
                  <a:tcPr/>
                </a:tc>
                <a:tc rowSpan="2" hMerge="1">
                  <a:txBody>
                    <a:bodyPr/>
                    <a:lstStyle/>
                    <a:p>
                      <a:endParaRPr lang="en-US"/>
                    </a:p>
                  </a:txBody>
                  <a:tcPr/>
                </a:tc>
                <a:tc gridSpan="4">
                  <a:txBody>
                    <a:bodyPr/>
                    <a:lstStyle/>
                    <a:p>
                      <a:pPr algn="ctr" fontAlgn="t"/>
                      <a:r>
                        <a:rPr lang="en-US" sz="1000" b="1" i="0" u="none" strike="noStrike" dirty="0">
                          <a:solidFill>
                            <a:srgbClr val="000000"/>
                          </a:solidFill>
                          <a:latin typeface="Arial"/>
                        </a:rPr>
                        <a:t>MORBIDITY PROFILE</a:t>
                      </a:r>
                    </a:p>
                  </a:txBody>
                  <a:tcPr marL="5658" marR="5658" marT="565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t"/>
                      <a:r>
                        <a:rPr lang="en-US" sz="1000" b="1" i="0" u="none" strike="noStrike">
                          <a:solidFill>
                            <a:srgbClr val="000000"/>
                          </a:solidFill>
                          <a:latin typeface="Arial"/>
                        </a:rPr>
                        <a:t>FATALITY PROFILE</a:t>
                      </a:r>
                    </a:p>
                  </a:txBody>
                  <a:tcPr marL="5658" marR="5658" marT="565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4825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t"/>
                      <a:r>
                        <a:rPr lang="en-US" sz="1000" b="0" i="0" u="none" strike="noStrike" dirty="0">
                          <a:solidFill>
                            <a:srgbClr val="000000"/>
                          </a:solidFill>
                          <a:latin typeface="Arial"/>
                        </a:rPr>
                        <a:t> </a:t>
                      </a:r>
                    </a:p>
                  </a:txBody>
                  <a:tcPr marL="5658" marR="5658" marT="565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CFFFF"/>
                    </a:solidFill>
                  </a:tcPr>
                </a:tc>
                <a:tc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gn="ctr" fontAlgn="t"/>
                      <a:r>
                        <a:rPr lang="en-US" sz="1000" b="1" i="0" u="none" strike="noStrike">
                          <a:solidFill>
                            <a:srgbClr val="000000"/>
                          </a:solidFill>
                          <a:latin typeface="Arial"/>
                        </a:rPr>
                        <a:t>MALE</a:t>
                      </a:r>
                    </a:p>
                  </a:txBody>
                  <a:tcPr marL="5658" marR="5658" marT="56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gridSpan="2">
                  <a:txBody>
                    <a:bodyPr/>
                    <a:lstStyle/>
                    <a:p>
                      <a:pPr algn="ctr" fontAlgn="t"/>
                      <a:r>
                        <a:rPr lang="en-US" sz="1000" b="1" i="0" u="none" strike="noStrike" dirty="0">
                          <a:solidFill>
                            <a:srgbClr val="000000"/>
                          </a:solidFill>
                          <a:latin typeface="Arial"/>
                        </a:rPr>
                        <a:t>FEMALE</a:t>
                      </a:r>
                    </a:p>
                  </a:txBody>
                  <a:tcPr marL="5658" marR="5658" marT="56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gridSpan="2">
                  <a:txBody>
                    <a:bodyPr/>
                    <a:lstStyle/>
                    <a:p>
                      <a:pPr algn="ctr" fontAlgn="t"/>
                      <a:r>
                        <a:rPr lang="en-US" sz="1000" b="1" i="0" u="none" strike="noStrike" dirty="0">
                          <a:solidFill>
                            <a:srgbClr val="000000"/>
                          </a:solidFill>
                          <a:latin typeface="Arial"/>
                        </a:rPr>
                        <a:t>MALE</a:t>
                      </a:r>
                    </a:p>
                  </a:txBody>
                  <a:tcPr marL="5658" marR="5658" marT="565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c gridSpan="2">
                  <a:txBody>
                    <a:bodyPr/>
                    <a:lstStyle/>
                    <a:p>
                      <a:pPr algn="ctr" fontAlgn="t"/>
                      <a:r>
                        <a:rPr lang="en-US" sz="1000" b="1" i="0" u="none" strike="noStrike">
                          <a:solidFill>
                            <a:srgbClr val="000000"/>
                          </a:solidFill>
                          <a:latin typeface="Arial"/>
                        </a:rPr>
                        <a:t>FEMALE</a:t>
                      </a:r>
                    </a:p>
                  </a:txBody>
                  <a:tcPr marL="5658" marR="5658" marT="565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en-US"/>
                    </a:p>
                  </a:txBody>
                  <a:tcPr/>
                </a:tc>
              </a:tr>
              <a:tr h="248253">
                <a:tc>
                  <a:txBody>
                    <a:bodyPr/>
                    <a:lstStyle/>
                    <a:p>
                      <a:pPr algn="ctr" fontAlgn="t"/>
                      <a:r>
                        <a:rPr lang="en-US" sz="900" b="1" i="0" u="none" strike="noStrike" dirty="0">
                          <a:solidFill>
                            <a:srgbClr val="000000"/>
                          </a:solidFill>
                          <a:latin typeface="Arial"/>
                        </a:rPr>
                        <a:t>DATE</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CMD</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TIME A</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TIME B</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TIME C</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a:solidFill>
                            <a:srgbClr val="000000"/>
                          </a:solidFill>
                          <a:latin typeface="Arial"/>
                        </a:rPr>
                        <a:t>ROUTE</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900" b="1" i="0" u="none" strike="noStrike" dirty="0">
                          <a:solidFill>
                            <a:srgbClr val="000000"/>
                          </a:solidFill>
                          <a:latin typeface="Arial"/>
                        </a:rPr>
                        <a:t>LOCATION</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900" b="1" i="0" u="none" strike="noStrike" dirty="0">
                          <a:solidFill>
                            <a:srgbClr val="000000"/>
                          </a:solidFill>
                          <a:latin typeface="Arial"/>
                        </a:rPr>
                        <a:t>CAUSES</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a:solidFill>
                            <a:srgbClr val="000000"/>
                          </a:solidFill>
                          <a:latin typeface="Arial"/>
                        </a:rPr>
                        <a:t>No.</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900" b="1" i="0" u="none" strike="noStrike" dirty="0">
                          <a:solidFill>
                            <a:srgbClr val="000000"/>
                          </a:solidFill>
                          <a:latin typeface="Arial"/>
                        </a:rPr>
                        <a:t>MAKE, MODEL &amp; REGISTRATION NUMBER</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a:solidFill>
                            <a:srgbClr val="000000"/>
                          </a:solidFill>
                          <a:latin typeface="Arial"/>
                        </a:rPr>
                        <a:t>F</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t"/>
                      <a:r>
                        <a:rPr lang="en-US" sz="900" b="1" i="0" u="none" strike="noStrike">
                          <a:solidFill>
                            <a:srgbClr val="000000"/>
                          </a:solidFill>
                          <a:latin typeface="Arial"/>
                        </a:rPr>
                        <a:t>S</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ctr" fontAlgn="t"/>
                      <a:r>
                        <a:rPr lang="en-US" sz="900" b="1" i="0" u="none" strike="noStrike">
                          <a:solidFill>
                            <a:srgbClr val="000000"/>
                          </a:solidFill>
                          <a:latin typeface="Arial"/>
                        </a:rPr>
                        <a:t>M</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00"/>
                    </a:solidFill>
                  </a:tcPr>
                </a:tc>
                <a:tc>
                  <a:txBody>
                    <a:bodyPr/>
                    <a:lstStyle/>
                    <a:p>
                      <a:pPr algn="ctr" fontAlgn="t"/>
                      <a:r>
                        <a:rPr lang="en-US" sz="900" b="1" i="0" u="none" strike="noStrike">
                          <a:solidFill>
                            <a:srgbClr val="000000"/>
                          </a:solidFill>
                          <a:latin typeface="Arial"/>
                        </a:rPr>
                        <a:t>CAS</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a:solidFill>
                            <a:srgbClr val="000000"/>
                          </a:solidFill>
                          <a:latin typeface="Arial"/>
                        </a:rPr>
                        <a:t>KILL</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a:solidFill>
                            <a:srgbClr val="000000"/>
                          </a:solidFill>
                          <a:latin typeface="Arial"/>
                        </a:rPr>
                        <a:t>INJ</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a:solidFill>
                            <a:srgbClr val="000000"/>
                          </a:solidFill>
                          <a:latin typeface="Arial"/>
                        </a:rPr>
                        <a:t>&lt;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&gt;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a:solidFill>
                            <a:srgbClr val="000000"/>
                          </a:solidFill>
                          <a:latin typeface="Arial"/>
                        </a:rPr>
                        <a:t>&lt;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&gt;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&lt;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&gt;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&lt;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900" b="1" i="0" u="none" strike="noStrike" dirty="0">
                          <a:solidFill>
                            <a:srgbClr val="000000"/>
                          </a:solidFill>
                          <a:latin typeface="Arial"/>
                        </a:rPr>
                        <a:t>&gt; 18</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48253">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48253">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48253">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48253">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48253">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48253">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48253">
                <a:tc>
                  <a:txBody>
                    <a:bodyPr/>
                    <a:lstStyle/>
                    <a:p>
                      <a:pPr algn="ctr" fontAlgn="t"/>
                      <a:r>
                        <a:rPr lang="en-US" sz="1000" b="0" i="0" u="none" strike="noStrike" dirty="0" smtClean="0">
                          <a:solidFill>
                            <a:srgbClr val="000000"/>
                          </a:solidFill>
                          <a:latin typeface="Arial"/>
                        </a:rPr>
                        <a:t>Total</a:t>
                      </a:r>
                      <a:endParaRPr lang="en-US" sz="1000" b="0" i="0" u="none" strike="noStrike" dirty="0">
                        <a:solidFill>
                          <a:srgbClr val="000000"/>
                        </a:solidFill>
                        <a:latin typeface="Arial"/>
                      </a:endParaRP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US" sz="500" b="0" i="0" u="none" strike="noStrike" dirty="0">
                          <a:solidFill>
                            <a:srgbClr val="000000"/>
                          </a:solidFill>
                          <a:latin typeface="Arial"/>
                        </a:rPr>
                        <a:t> </a:t>
                      </a:r>
                    </a:p>
                  </a:txBody>
                  <a:tcPr marL="5658" marR="5658" marT="565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checkerboard(across)">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checkerboard(across)">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2">
                                            <p:txEl>
                                              <p:pRg st="0" end="0"/>
                                            </p:txEl>
                                          </p:spTgt>
                                        </p:tgtEl>
                                        <p:attrNameLst>
                                          <p:attrName>style.visibility</p:attrName>
                                        </p:attrNameLst>
                                      </p:cBhvr>
                                      <p:to>
                                        <p:strVal val="visible"/>
                                      </p:to>
                                    </p:set>
                                    <p:animEffect transition="in" filter="checkerboard(across)">
                                      <p:cBhvr>
                                        <p:cTn id="17" dur="500"/>
                                        <p:tgtEl>
                                          <p:spTgt spid="5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2">
                                            <p:txEl>
                                              <p:pRg st="2" end="2"/>
                                            </p:txEl>
                                          </p:spTgt>
                                        </p:tgtEl>
                                        <p:attrNameLst>
                                          <p:attrName>style.visibility</p:attrName>
                                        </p:attrNameLst>
                                      </p:cBhvr>
                                      <p:to>
                                        <p:strVal val="visible"/>
                                      </p:to>
                                    </p:set>
                                    <p:animEffect transition="in" filter="checkerboard(across)">
                                      <p:cBhvr>
                                        <p:cTn id="22" dur="500"/>
                                        <p:tgtEl>
                                          <p:spTgt spid="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6858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2400" b="1" dirty="0" smtClean="0">
                <a:solidFill>
                  <a:srgbClr val="CC0000"/>
                </a:solidFill>
                <a:latin typeface="Comic Sans MS" pitchFamily="66" charset="0"/>
              </a:rPr>
              <a:t/>
            </a:r>
            <a:br>
              <a:rPr lang="en-US" sz="2400" b="1" dirty="0" smtClean="0">
                <a:solidFill>
                  <a:srgbClr val="CC0000"/>
                </a:solidFill>
                <a:latin typeface="Comic Sans MS" pitchFamily="66" charset="0"/>
              </a:rPr>
            </a:br>
            <a:r>
              <a:rPr lang="en-US" sz="2400" b="1" dirty="0">
                <a:solidFill>
                  <a:srgbClr val="CC0000"/>
                </a:solidFill>
                <a:latin typeface="Comic Sans MS" pitchFamily="66" charset="0"/>
              </a:rPr>
              <a:t> </a:t>
            </a:r>
            <a:r>
              <a:rPr lang="en-US" sz="2400" b="1" dirty="0" smtClean="0">
                <a:solidFill>
                  <a:srgbClr val="CC0000"/>
                </a:solidFill>
                <a:latin typeface="Comic Sans MS" pitchFamily="66" charset="0"/>
              </a:rPr>
              <a:t>    </a:t>
            </a:r>
            <a:br>
              <a:rPr lang="en-US" sz="2400" b="1" dirty="0" smtClean="0">
                <a:solidFill>
                  <a:srgbClr val="CC0000"/>
                </a:solidFill>
                <a:latin typeface="Comic Sans MS" pitchFamily="66" charset="0"/>
              </a:rPr>
            </a:br>
            <a:r>
              <a:rPr lang="en-US" sz="2400" b="1" dirty="0" smtClean="0">
                <a:solidFill>
                  <a:srgbClr val="CC0000"/>
                </a:solidFill>
                <a:latin typeface="Comic Sans MS" pitchFamily="66" charset="0"/>
              </a:rPr>
              <a:t>	</a:t>
            </a:r>
            <a:br>
              <a:rPr lang="en-US" sz="2400" b="1" dirty="0" smtClean="0">
                <a:solidFill>
                  <a:srgbClr val="CC0000"/>
                </a:solidFill>
                <a:latin typeface="Comic Sans MS" pitchFamily="66" charset="0"/>
              </a:rPr>
            </a:br>
            <a:r>
              <a:rPr lang="en-US" sz="2400" b="1" dirty="0">
                <a:solidFill>
                  <a:srgbClr val="CC0000"/>
                </a:solidFill>
                <a:latin typeface="Comic Sans MS" pitchFamily="66" charset="0"/>
              </a:rPr>
              <a:t>	</a:t>
            </a:r>
            <a:r>
              <a:rPr lang="en-GB" sz="2400" b="1" dirty="0" smtClean="0">
                <a:solidFill>
                  <a:srgbClr val="CC0000"/>
                </a:solidFill>
                <a:latin typeface="Comic Sans MS" pitchFamily="66" charset="0"/>
              </a:rPr>
              <a:t>RESPONDING </a:t>
            </a:r>
            <a:r>
              <a:rPr lang="en-GB" sz="2400" b="1" dirty="0">
                <a:solidFill>
                  <a:srgbClr val="CC0000"/>
                </a:solidFill>
                <a:latin typeface="Comic Sans MS" pitchFamily="66" charset="0"/>
              </a:rPr>
              <a:t>TO THE SCENE OF A CRASH</a:t>
            </a:r>
            <a:r>
              <a:rPr lang="en-US" sz="2400" b="1" dirty="0">
                <a:solidFill>
                  <a:srgbClr val="CC0000"/>
                </a:solidFill>
                <a:latin typeface="Comic Sans MS" pitchFamily="66" charset="0"/>
              </a:rPr>
              <a:t/>
            </a:r>
            <a:br>
              <a:rPr lang="en-US" sz="2400" b="1" dirty="0">
                <a:solidFill>
                  <a:srgbClr val="CC0000"/>
                </a:solidFill>
                <a:latin typeface="Comic Sans MS" pitchFamily="66" charset="0"/>
              </a:rPr>
            </a:br>
            <a:r>
              <a:rPr lang="en-US" sz="2400" b="1" dirty="0" smtClean="0">
                <a:solidFill>
                  <a:srgbClr val="CC0000"/>
                </a:solidFill>
              </a:rPr>
              <a:t/>
            </a:r>
            <a:br>
              <a:rPr lang="en-US" sz="2400" b="1" dirty="0" smtClean="0">
                <a:solidFill>
                  <a:srgbClr val="CC0000"/>
                </a:solidFill>
              </a:rPr>
            </a:br>
            <a:r>
              <a:rPr lang="en-US" sz="2400" b="1" dirty="0" smtClean="0">
                <a:solidFill>
                  <a:srgbClr val="CC0000"/>
                </a:solidFill>
                <a:latin typeface="Comic Sans MS" pitchFamily="66" charset="0"/>
              </a:rPr>
              <a:t/>
            </a:r>
            <a:br>
              <a:rPr lang="en-US" sz="2400" b="1" dirty="0" smtClean="0">
                <a:solidFill>
                  <a:srgbClr val="CC0000"/>
                </a:solidFill>
                <a:latin typeface="Comic Sans MS" pitchFamily="66" charset="0"/>
              </a:rPr>
            </a:br>
            <a:endParaRPr lang="en-US" sz="2400" b="1" dirty="0" smtClean="0">
              <a:solidFill>
                <a:srgbClr val="CC0000"/>
              </a:solidFill>
              <a:latin typeface="Comic Sans MS" pitchFamily="66" charset="0"/>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8196" name="Rectangle 1"/>
          <p:cNvSpPr>
            <a:spLocks noChangeArrowheads="1"/>
          </p:cNvSpPr>
          <p:nvPr/>
        </p:nvSpPr>
        <p:spPr bwMode="auto">
          <a:xfrm>
            <a:off x="304800" y="762000"/>
            <a:ext cx="8610600" cy="5743111"/>
          </a:xfrm>
          <a:prstGeom prst="rect">
            <a:avLst/>
          </a:prstGeom>
          <a:solidFill>
            <a:schemeClr val="bg2"/>
          </a:solidFill>
          <a:ln w="9525">
            <a:noFill/>
            <a:miter lim="800000"/>
            <a:headEnd/>
            <a:tailEnd/>
          </a:ln>
        </p:spPr>
        <p:txBody>
          <a:bodyPr wrap="square" anchor="ctr">
            <a:spAutoFit/>
          </a:bodyPr>
          <a:lstStyle/>
          <a:p>
            <a:pPr marL="533400" indent="-533400">
              <a:lnSpc>
                <a:spcPct val="80000"/>
              </a:lnSpc>
              <a:buFontTx/>
              <a:buAutoNum type="arabicPeriod"/>
            </a:pPr>
            <a:endParaRPr lang="en-GB" sz="2000" b="1" dirty="0" smtClean="0">
              <a:latin typeface="Comic Sans MS" pitchFamily="66" charset="0"/>
            </a:endParaRPr>
          </a:p>
          <a:p>
            <a:pPr marL="533400" indent="-533400">
              <a:lnSpc>
                <a:spcPct val="80000"/>
              </a:lnSpc>
              <a:buFontTx/>
              <a:buAutoNum type="arabicPeriod"/>
            </a:pPr>
            <a:r>
              <a:rPr lang="en-GB" sz="2000" b="1" dirty="0" smtClean="0">
                <a:latin typeface="Comic Sans MS" pitchFamily="66" charset="0"/>
              </a:rPr>
              <a:t>Obtain as much information as possible about the crash including the following:</a:t>
            </a:r>
          </a:p>
          <a:p>
            <a:pPr marL="533400" indent="-533400">
              <a:lnSpc>
                <a:spcPct val="80000"/>
              </a:lnSpc>
              <a:buFontTx/>
              <a:buAutoNum type="arabicPeriod"/>
            </a:pPr>
            <a:endParaRPr lang="en-GB" sz="1400" b="1" dirty="0" smtClean="0">
              <a:latin typeface="Comic Sans MS" pitchFamily="66" charset="0"/>
            </a:endParaRPr>
          </a:p>
          <a:p>
            <a:pPr lvl="1">
              <a:buFont typeface="Wingdings" pitchFamily="2" charset="2"/>
              <a:buChar char="v"/>
            </a:pPr>
            <a:r>
              <a:rPr lang="en-GB" sz="2000" b="1" dirty="0" smtClean="0">
                <a:latin typeface="Comic Sans MS" pitchFamily="66" charset="0"/>
              </a:rPr>
              <a:t>The exact location and time of the crash.</a:t>
            </a:r>
            <a:endParaRPr lang="en-US" sz="2000" b="1" dirty="0" smtClean="0">
              <a:latin typeface="Comic Sans MS" pitchFamily="66" charset="0"/>
            </a:endParaRPr>
          </a:p>
          <a:p>
            <a:pPr lvl="1">
              <a:buFont typeface="Wingdings" pitchFamily="2" charset="2"/>
              <a:buChar char="v"/>
            </a:pPr>
            <a:r>
              <a:rPr lang="en-GB" sz="2000" b="1" dirty="0" smtClean="0">
                <a:latin typeface="Comic Sans MS" pitchFamily="66" charset="0"/>
              </a:rPr>
              <a:t>What is involved and type of crash</a:t>
            </a:r>
            <a:endParaRPr lang="en-US" sz="2000" b="1" dirty="0" smtClean="0">
              <a:latin typeface="Comic Sans MS" pitchFamily="66" charset="0"/>
            </a:endParaRPr>
          </a:p>
          <a:p>
            <a:pPr lvl="1">
              <a:buFont typeface="Wingdings" pitchFamily="2" charset="2"/>
              <a:buChar char="v"/>
            </a:pPr>
            <a:r>
              <a:rPr lang="en-GB" sz="2000" b="1" dirty="0" smtClean="0">
                <a:latin typeface="Comic Sans MS" pitchFamily="66" charset="0"/>
              </a:rPr>
              <a:t>The extent of injury/damage involved.</a:t>
            </a:r>
            <a:endParaRPr lang="en-US" sz="2000" b="1" dirty="0" smtClean="0">
              <a:latin typeface="Comic Sans MS" pitchFamily="66" charset="0"/>
            </a:endParaRPr>
          </a:p>
          <a:p>
            <a:pPr lvl="1">
              <a:buFont typeface="Wingdings" pitchFamily="2" charset="2"/>
              <a:buChar char="v"/>
            </a:pPr>
            <a:r>
              <a:rPr lang="en-GB" sz="2000" b="1" dirty="0" smtClean="0">
                <a:latin typeface="Comic Sans MS" pitchFamily="66" charset="0"/>
              </a:rPr>
              <a:t>Whether the traffic is obstructed/traffic condition. </a:t>
            </a:r>
            <a:endParaRPr lang="en-US" sz="2000" b="1" dirty="0" smtClean="0">
              <a:latin typeface="Comic Sans MS" pitchFamily="66" charset="0"/>
            </a:endParaRPr>
          </a:p>
          <a:p>
            <a:pPr lvl="1">
              <a:buFont typeface="Wingdings" pitchFamily="2" charset="2"/>
              <a:buChar char="v"/>
            </a:pPr>
            <a:r>
              <a:rPr lang="en-GB" sz="2000" b="1" dirty="0" smtClean="0">
                <a:latin typeface="Comic Sans MS" pitchFamily="66" charset="0"/>
              </a:rPr>
              <a:t>Whether fire is involved.</a:t>
            </a:r>
            <a:endParaRPr lang="en-US" sz="2000" b="1" dirty="0" smtClean="0">
              <a:latin typeface="Comic Sans MS" pitchFamily="66" charset="0"/>
            </a:endParaRPr>
          </a:p>
          <a:p>
            <a:pPr lvl="1">
              <a:buFont typeface="Wingdings" pitchFamily="2" charset="2"/>
              <a:buChar char="v"/>
            </a:pPr>
            <a:r>
              <a:rPr lang="en-GB" sz="2000" b="1" dirty="0" smtClean="0">
                <a:latin typeface="Comic Sans MS" pitchFamily="66" charset="0"/>
              </a:rPr>
              <a:t>Whether a rescue team have been mobilized.</a:t>
            </a:r>
          </a:p>
          <a:p>
            <a:pPr lvl="1"/>
            <a:endParaRPr lang="en-GB" sz="2000" b="1" dirty="0" smtClean="0">
              <a:latin typeface="Comic Sans MS" pitchFamily="66" charset="0"/>
            </a:endParaRPr>
          </a:p>
          <a:p>
            <a:pPr marL="533400" indent="-533400">
              <a:lnSpc>
                <a:spcPct val="80000"/>
              </a:lnSpc>
              <a:buFontTx/>
              <a:buAutoNum type="arabicPeriod"/>
            </a:pPr>
            <a:r>
              <a:rPr lang="en-GB" sz="2000" b="1" dirty="0" smtClean="0">
                <a:latin typeface="Comic Sans MS" pitchFamily="66" charset="0"/>
              </a:rPr>
              <a:t>Based on the information received arrange for any needed help.</a:t>
            </a:r>
          </a:p>
          <a:p>
            <a:pPr marL="533400" indent="-533400">
              <a:lnSpc>
                <a:spcPct val="80000"/>
              </a:lnSpc>
              <a:buFontTx/>
              <a:buAutoNum type="arabicPeriod"/>
            </a:pPr>
            <a:endParaRPr lang="en-GB" sz="1600" b="1" dirty="0" smtClean="0">
              <a:latin typeface="Comic Sans MS" pitchFamily="66" charset="0"/>
            </a:endParaRPr>
          </a:p>
          <a:p>
            <a:pPr marL="533400" indent="-533400">
              <a:lnSpc>
                <a:spcPct val="80000"/>
              </a:lnSpc>
              <a:buFontTx/>
              <a:buAutoNum type="arabicPeriod"/>
            </a:pPr>
            <a:r>
              <a:rPr lang="en-GB" sz="2000" b="1" dirty="0" smtClean="0">
                <a:latin typeface="Comic Sans MS" pitchFamily="66" charset="0"/>
              </a:rPr>
              <a:t>Assemble the rescue and investigation materials including causality forms (RTC field report forms), statement forms, vehicle examination forms, markers, measuring devices, tape recorders, cameras, GPS and writing materials.</a:t>
            </a:r>
          </a:p>
          <a:p>
            <a:pPr marL="533400" indent="-533400">
              <a:lnSpc>
                <a:spcPct val="80000"/>
              </a:lnSpc>
              <a:buFontTx/>
              <a:buAutoNum type="arabicPeriod"/>
            </a:pPr>
            <a:endParaRPr lang="en-GB" sz="1400" b="1" dirty="0" smtClean="0">
              <a:latin typeface="Comic Sans MS" pitchFamily="66" charset="0"/>
            </a:endParaRPr>
          </a:p>
          <a:p>
            <a:pPr marL="533400" indent="-533400">
              <a:lnSpc>
                <a:spcPct val="80000"/>
              </a:lnSpc>
              <a:buFontTx/>
              <a:buAutoNum type="arabicPeriod"/>
            </a:pPr>
            <a:r>
              <a:rPr lang="en-GB" sz="2000" b="1" dirty="0" smtClean="0">
                <a:latin typeface="Comic Sans MS" pitchFamily="66" charset="0"/>
              </a:rPr>
              <a:t>On approaching the scene, be alert for vehicles leaving the scene as possibly carrying witnesses or hit and run drivers. Record registration numbers of any likely vehicles.</a:t>
            </a:r>
            <a:endParaRPr lang="en-US" sz="2000" b="1" dirty="0" smtClean="0">
              <a:latin typeface="Comic Sans MS" pitchFamily="66" charset="0"/>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4572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5"/>
          <p:cNvGrpSpPr/>
          <p:nvPr/>
        </p:nvGrpSpPr>
        <p:grpSpPr>
          <a:xfrm>
            <a:off x="609607" y="57151"/>
            <a:ext cx="6807199" cy="171450"/>
            <a:chOff x="457202" y="228598"/>
            <a:chExt cx="5105399" cy="533401"/>
          </a:xfrm>
        </p:grpSpPr>
        <p:sp>
          <p:nvSpPr>
            <p:cNvPr id="20" name="AutoShape 5"/>
            <p:cNvSpPr>
              <a:spLocks noChangeArrowheads="1"/>
            </p:cNvSpPr>
            <p:nvPr/>
          </p:nvSpPr>
          <p:spPr bwMode="auto">
            <a:xfrm>
              <a:off x="513930"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AutoShape 6"/>
            <p:cNvSpPr>
              <a:spLocks noChangeArrowheads="1"/>
            </p:cNvSpPr>
            <p:nvPr/>
          </p:nvSpPr>
          <p:spPr bwMode="auto">
            <a:xfrm>
              <a:off x="96774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2" name="AutoShape 7"/>
            <p:cNvSpPr>
              <a:spLocks noChangeArrowheads="1"/>
            </p:cNvSpPr>
            <p:nvPr/>
          </p:nvSpPr>
          <p:spPr bwMode="auto">
            <a:xfrm>
              <a:off x="142155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3" name="AutoShape 8"/>
            <p:cNvSpPr>
              <a:spLocks noChangeArrowheads="1"/>
            </p:cNvSpPr>
            <p:nvPr/>
          </p:nvSpPr>
          <p:spPr bwMode="auto">
            <a:xfrm>
              <a:off x="187536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4" name="AutoShape 9"/>
            <p:cNvSpPr>
              <a:spLocks noChangeArrowheads="1"/>
            </p:cNvSpPr>
            <p:nvPr/>
          </p:nvSpPr>
          <p:spPr bwMode="auto">
            <a:xfrm>
              <a:off x="232918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5" name="AutoShape 10"/>
            <p:cNvSpPr>
              <a:spLocks noChangeArrowheads="1"/>
            </p:cNvSpPr>
            <p:nvPr/>
          </p:nvSpPr>
          <p:spPr bwMode="auto">
            <a:xfrm>
              <a:off x="278299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6" name="AutoShape 11"/>
            <p:cNvSpPr>
              <a:spLocks noChangeArrowheads="1"/>
            </p:cNvSpPr>
            <p:nvPr/>
          </p:nvSpPr>
          <p:spPr bwMode="auto">
            <a:xfrm>
              <a:off x="323680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7" name="AutoShape 12"/>
            <p:cNvSpPr>
              <a:spLocks noChangeArrowheads="1"/>
            </p:cNvSpPr>
            <p:nvPr/>
          </p:nvSpPr>
          <p:spPr bwMode="auto">
            <a:xfrm>
              <a:off x="369062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8" name="AutoShape 13"/>
            <p:cNvSpPr>
              <a:spLocks noChangeArrowheads="1"/>
            </p:cNvSpPr>
            <p:nvPr/>
          </p:nvSpPr>
          <p:spPr bwMode="auto">
            <a:xfrm>
              <a:off x="414443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9" name="AutoShape 14"/>
            <p:cNvSpPr>
              <a:spLocks noChangeArrowheads="1"/>
            </p:cNvSpPr>
            <p:nvPr/>
          </p:nvSpPr>
          <p:spPr bwMode="auto">
            <a:xfrm>
              <a:off x="459824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0" name="AutoShape 15"/>
            <p:cNvSpPr>
              <a:spLocks noChangeArrowheads="1"/>
            </p:cNvSpPr>
            <p:nvPr/>
          </p:nvSpPr>
          <p:spPr bwMode="auto">
            <a:xfrm>
              <a:off x="505206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1" name="Rectangle 16"/>
            <p:cNvSpPr>
              <a:spLocks noChangeArrowheads="1"/>
            </p:cNvSpPr>
            <p:nvPr/>
          </p:nvSpPr>
          <p:spPr bwMode="auto">
            <a:xfrm rot="16200000">
              <a:off x="2903222" y="-1897381"/>
              <a:ext cx="213360" cy="5105399"/>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2" name="Content Placeholder 8" descr="decade of action.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7518405" y="0"/>
            <a:ext cx="1212849" cy="285750"/>
          </a:xfrm>
          <a:prstGeom prst="rect">
            <a:avLst/>
          </a:prstGeom>
        </p:spPr>
      </p:pic>
      <p:sp>
        <p:nvSpPr>
          <p:cNvPr id="33" name="Rectangle 32"/>
          <p:cNvSpPr/>
          <p:nvPr/>
        </p:nvSpPr>
        <p:spPr>
          <a:xfrm>
            <a:off x="508000" y="228600"/>
            <a:ext cx="8128000" cy="9144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solidFill>
                  <a:srgbClr val="CC0000"/>
                </a:solidFill>
                <a:latin typeface="Comic Sans MS" pitchFamily="66" charset="0"/>
              </a:rPr>
              <a:t>MONTHLY REPORT (FOR CMO)</a:t>
            </a:r>
            <a:endParaRPr lang="en-US" sz="2400" b="1" dirty="0">
              <a:solidFill>
                <a:schemeClr val="tx1"/>
              </a:solidFill>
              <a:latin typeface="Comic Sans MS" pitchFamily="66" charset="0"/>
            </a:endParaRPr>
          </a:p>
        </p:txBody>
      </p:sp>
      <p:sp>
        <p:nvSpPr>
          <p:cNvPr id="35" name="Content Placeholder 2"/>
          <p:cNvSpPr txBox="1">
            <a:spLocks/>
          </p:cNvSpPr>
          <p:nvPr/>
        </p:nvSpPr>
        <p:spPr>
          <a:xfrm>
            <a:off x="533400" y="1447800"/>
            <a:ext cx="8229600" cy="4800600"/>
          </a:xfrm>
          <a:prstGeom prst="rect">
            <a:avLst/>
          </a:prstGeom>
        </p:spPr>
        <p:txBody>
          <a:bodyPr vert="horz" lIns="91440" tIns="45720" rIns="91440" bIns="45720" rtlCol="0">
            <a:normAutofit fontScale="775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rPr>
              <a:t>The rescue monthly report is a record of all road traffic crashes reported within the month in hard copy. This is done by proper filling of the RTI Casualty Information Form Summary.</a:t>
            </a: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Ø"/>
              <a:tabLst/>
              <a:defRPr/>
            </a:pPr>
            <a:endParaRPr kumimoji="0" lang="en-US" sz="2600" b="1"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indent="-342900" algn="just">
              <a:spcBef>
                <a:spcPct val="20000"/>
              </a:spcBef>
              <a:buFont typeface="Wingdings" pitchFamily="2" charset="2"/>
              <a:buChar char="Ø"/>
            </a:pPr>
            <a:r>
              <a:rPr lang="en-US" sz="2800" b="1" dirty="0">
                <a:latin typeface="Comic Sans MS" pitchFamily="66" charset="0"/>
              </a:rPr>
              <a:t>The deadline for the submission of the rescue Monthly report by Unit Commands to the Sector Commands is the 3</a:t>
            </a:r>
            <a:r>
              <a:rPr lang="en-US" sz="2800" b="1" baseline="30000" dirty="0">
                <a:latin typeface="Comic Sans MS" pitchFamily="66" charset="0"/>
              </a:rPr>
              <a:t>rd</a:t>
            </a:r>
            <a:r>
              <a:rPr lang="en-US" sz="2800" b="1" dirty="0">
                <a:latin typeface="Comic Sans MS" pitchFamily="66" charset="0"/>
              </a:rPr>
              <a:t> day of the succeeding month while that of Sector Commands to the Zonal Headquarters is the 5</a:t>
            </a:r>
            <a:r>
              <a:rPr lang="en-US" sz="2800" b="1" baseline="30000" dirty="0">
                <a:latin typeface="Comic Sans MS" pitchFamily="66" charset="0"/>
              </a:rPr>
              <a:t>th</a:t>
            </a:r>
            <a:r>
              <a:rPr lang="en-US" sz="2800" b="1" dirty="0">
                <a:latin typeface="Comic Sans MS" pitchFamily="66" charset="0"/>
              </a:rPr>
              <a:t> day of the succeeding month.</a:t>
            </a:r>
          </a:p>
          <a:p>
            <a:pPr marL="342900" marR="0" lvl="0" indent="-342900" algn="just" defTabSz="914400" rtl="0" eaLnBrk="1" fontAlgn="auto" latinLnBrk="0" hangingPunct="1">
              <a:lnSpc>
                <a:spcPct val="100000"/>
              </a:lnSpc>
              <a:spcBef>
                <a:spcPct val="20000"/>
              </a:spcBef>
              <a:spcAft>
                <a:spcPts val="0"/>
              </a:spcAft>
              <a:buClrTx/>
              <a:buSzTx/>
              <a:tabLst/>
              <a:defRPr/>
            </a:pPr>
            <a:endParaRPr kumimoji="0" 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rPr>
              <a:t>The RTI Casualty Information Form Summary should be accompanied with either the original or legible copy of the </a:t>
            </a:r>
            <a:r>
              <a:rPr lang="en-US" sz="2800" b="1" dirty="0" smtClean="0">
                <a:latin typeface="Comic Sans MS" pitchFamily="66" charset="0"/>
              </a:rPr>
              <a:t>Revised </a:t>
            </a:r>
            <a:r>
              <a:rPr kumimoji="0" 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rPr>
              <a:t>Field Report Form (RTC</a:t>
            </a:r>
            <a:r>
              <a:rPr kumimoji="0" lang="en-US" sz="2800" b="1" i="0" u="none" strike="noStrike" kern="1200" cap="none" spc="0" normalizeH="0" noProof="0" dirty="0" smtClean="0">
                <a:ln>
                  <a:noFill/>
                </a:ln>
                <a:solidFill>
                  <a:schemeClr val="tx1"/>
                </a:solidFill>
                <a:effectLst/>
                <a:uLnTx/>
                <a:uFillTx/>
                <a:latin typeface="Comic Sans MS" pitchFamily="66" charset="0"/>
                <a:ea typeface="+mn-ea"/>
                <a:cs typeface="+mn-cs"/>
              </a:rPr>
              <a:t> FORM 01/000001</a:t>
            </a:r>
            <a:r>
              <a:rPr kumimoji="0" 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rPr>
              <a:t>) of each recorded crash.</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5">
                                            <p:txEl>
                                              <p:pRg st="2" end="2"/>
                                            </p:txEl>
                                          </p:spTgt>
                                        </p:tgtEl>
                                        <p:attrNameLst>
                                          <p:attrName>style.visibility</p:attrName>
                                        </p:attrNameLst>
                                      </p:cBhvr>
                                      <p:to>
                                        <p:strVal val="visible"/>
                                      </p:to>
                                    </p:set>
                                    <p:anim calcmode="lin" valueType="num">
                                      <p:cBhvr>
                                        <p:cTn id="14" dur="500" fill="hold"/>
                                        <p:tgtEl>
                                          <p:spTgt spid="3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5">
                                            <p:txEl>
                                              <p:pRg st="4" end="4"/>
                                            </p:txEl>
                                          </p:spTgt>
                                        </p:tgtEl>
                                        <p:attrNameLst>
                                          <p:attrName>style.visibility</p:attrName>
                                        </p:attrNameLst>
                                      </p:cBhvr>
                                      <p:to>
                                        <p:strVal val="visible"/>
                                      </p:to>
                                    </p:set>
                                    <p:anim calcmode="lin" valueType="num">
                                      <p:cBhvr>
                                        <p:cTn id="21" dur="500" fill="hold"/>
                                        <p:tgtEl>
                                          <p:spTgt spid="35">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5">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4572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5"/>
          <p:cNvGrpSpPr/>
          <p:nvPr/>
        </p:nvGrpSpPr>
        <p:grpSpPr>
          <a:xfrm>
            <a:off x="609607" y="57151"/>
            <a:ext cx="6807199" cy="171450"/>
            <a:chOff x="457202" y="228598"/>
            <a:chExt cx="5105399" cy="533401"/>
          </a:xfrm>
        </p:grpSpPr>
        <p:sp>
          <p:nvSpPr>
            <p:cNvPr id="20" name="AutoShape 5"/>
            <p:cNvSpPr>
              <a:spLocks noChangeArrowheads="1"/>
            </p:cNvSpPr>
            <p:nvPr/>
          </p:nvSpPr>
          <p:spPr bwMode="auto">
            <a:xfrm>
              <a:off x="513930"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AutoShape 6"/>
            <p:cNvSpPr>
              <a:spLocks noChangeArrowheads="1"/>
            </p:cNvSpPr>
            <p:nvPr/>
          </p:nvSpPr>
          <p:spPr bwMode="auto">
            <a:xfrm>
              <a:off x="96774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2" name="AutoShape 7"/>
            <p:cNvSpPr>
              <a:spLocks noChangeArrowheads="1"/>
            </p:cNvSpPr>
            <p:nvPr/>
          </p:nvSpPr>
          <p:spPr bwMode="auto">
            <a:xfrm>
              <a:off x="142155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3" name="AutoShape 8"/>
            <p:cNvSpPr>
              <a:spLocks noChangeArrowheads="1"/>
            </p:cNvSpPr>
            <p:nvPr/>
          </p:nvSpPr>
          <p:spPr bwMode="auto">
            <a:xfrm>
              <a:off x="187536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4" name="AutoShape 9"/>
            <p:cNvSpPr>
              <a:spLocks noChangeArrowheads="1"/>
            </p:cNvSpPr>
            <p:nvPr/>
          </p:nvSpPr>
          <p:spPr bwMode="auto">
            <a:xfrm>
              <a:off x="232918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5" name="AutoShape 10"/>
            <p:cNvSpPr>
              <a:spLocks noChangeArrowheads="1"/>
            </p:cNvSpPr>
            <p:nvPr/>
          </p:nvSpPr>
          <p:spPr bwMode="auto">
            <a:xfrm>
              <a:off x="278299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6" name="AutoShape 11"/>
            <p:cNvSpPr>
              <a:spLocks noChangeArrowheads="1"/>
            </p:cNvSpPr>
            <p:nvPr/>
          </p:nvSpPr>
          <p:spPr bwMode="auto">
            <a:xfrm>
              <a:off x="323680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7" name="AutoShape 12"/>
            <p:cNvSpPr>
              <a:spLocks noChangeArrowheads="1"/>
            </p:cNvSpPr>
            <p:nvPr/>
          </p:nvSpPr>
          <p:spPr bwMode="auto">
            <a:xfrm>
              <a:off x="369062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8" name="AutoShape 13"/>
            <p:cNvSpPr>
              <a:spLocks noChangeArrowheads="1"/>
            </p:cNvSpPr>
            <p:nvPr/>
          </p:nvSpPr>
          <p:spPr bwMode="auto">
            <a:xfrm>
              <a:off x="414443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9" name="AutoShape 14"/>
            <p:cNvSpPr>
              <a:spLocks noChangeArrowheads="1"/>
            </p:cNvSpPr>
            <p:nvPr/>
          </p:nvSpPr>
          <p:spPr bwMode="auto">
            <a:xfrm>
              <a:off x="459824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0" name="AutoShape 15"/>
            <p:cNvSpPr>
              <a:spLocks noChangeArrowheads="1"/>
            </p:cNvSpPr>
            <p:nvPr/>
          </p:nvSpPr>
          <p:spPr bwMode="auto">
            <a:xfrm>
              <a:off x="505206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1" name="Rectangle 16"/>
            <p:cNvSpPr>
              <a:spLocks noChangeArrowheads="1"/>
            </p:cNvSpPr>
            <p:nvPr/>
          </p:nvSpPr>
          <p:spPr bwMode="auto">
            <a:xfrm rot="16200000">
              <a:off x="2903222" y="-1897381"/>
              <a:ext cx="213360" cy="5105399"/>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2" name="Content Placeholder 8" descr="decade of action.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7518405" y="0"/>
            <a:ext cx="1212849" cy="285750"/>
          </a:xfrm>
          <a:prstGeom prst="rect">
            <a:avLst/>
          </a:prstGeom>
        </p:spPr>
      </p:pic>
      <p:sp>
        <p:nvSpPr>
          <p:cNvPr id="33" name="Rectangle 32"/>
          <p:cNvSpPr/>
          <p:nvPr/>
        </p:nvSpPr>
        <p:spPr>
          <a:xfrm>
            <a:off x="508000" y="228600"/>
            <a:ext cx="8128000" cy="9144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solidFill>
                  <a:srgbClr val="CC0000"/>
                </a:solidFill>
                <a:latin typeface="Comic Sans MS" pitchFamily="66" charset="0"/>
              </a:rPr>
              <a:t>FIELD REPORT FORM </a:t>
            </a:r>
            <a:r>
              <a:rPr lang="en-GB" sz="2400" b="1" dirty="0" smtClean="0">
                <a:solidFill>
                  <a:srgbClr val="FF0000"/>
                </a:solidFill>
                <a:latin typeface="Comic Sans MS" pitchFamily="66" charset="0"/>
              </a:rPr>
              <a:t>(</a:t>
            </a:r>
            <a:r>
              <a:rPr lang="en-US" sz="2400" b="1" dirty="0" smtClean="0">
                <a:solidFill>
                  <a:srgbClr val="FF0000"/>
                </a:solidFill>
                <a:latin typeface="Comic Sans MS" pitchFamily="66" charset="0"/>
              </a:rPr>
              <a:t>RTC FORM 01/000001)</a:t>
            </a:r>
            <a:endParaRPr lang="en-US" sz="2400" b="1" dirty="0">
              <a:solidFill>
                <a:srgbClr val="FF0000"/>
              </a:solidFill>
              <a:latin typeface="Comic Sans MS" pitchFamily="66" charset="0"/>
            </a:endParaRPr>
          </a:p>
        </p:txBody>
      </p:sp>
      <p:sp>
        <p:nvSpPr>
          <p:cNvPr id="36" name="TextBox 35"/>
          <p:cNvSpPr txBox="1"/>
          <p:nvPr/>
        </p:nvSpPr>
        <p:spPr>
          <a:xfrm>
            <a:off x="381000" y="1219200"/>
            <a:ext cx="8534400" cy="5555367"/>
          </a:xfrm>
          <a:prstGeom prst="rect">
            <a:avLst/>
          </a:prstGeom>
          <a:noFill/>
        </p:spPr>
        <p:txBody>
          <a:bodyPr wrap="square" rtlCol="0">
            <a:spAutoFit/>
          </a:bodyPr>
          <a:lstStyle/>
          <a:p>
            <a:r>
              <a:rPr lang="en-US" sz="1750" b="1" dirty="0" smtClean="0">
                <a:latin typeface="Comic Sans MS" pitchFamily="66" charset="0"/>
              </a:rPr>
              <a:t>The Field Report Form is used to document the details of each crash at the scene. The form  has the following variables;</a:t>
            </a:r>
          </a:p>
          <a:p>
            <a:pPr>
              <a:buFont typeface="Wingdings" pitchFamily="2" charset="2"/>
              <a:buChar char="q"/>
            </a:pPr>
            <a:endParaRPr lang="en-US" sz="1100" b="1" dirty="0">
              <a:latin typeface="Comic Sans MS" pitchFamily="66" charset="0"/>
            </a:endParaRPr>
          </a:p>
          <a:p>
            <a:pPr>
              <a:buFont typeface="Wingdings" pitchFamily="2" charset="2"/>
              <a:buChar char="q"/>
            </a:pPr>
            <a:r>
              <a:rPr lang="en-US" sz="1750" b="1" dirty="0" smtClean="0">
                <a:latin typeface="Comic Sans MS" pitchFamily="66" charset="0"/>
              </a:rPr>
              <a:t>Command, Route, Location, Co-ordinate</a:t>
            </a:r>
          </a:p>
          <a:p>
            <a:endParaRPr lang="en-US" sz="1200" b="1" dirty="0" smtClean="0">
              <a:latin typeface="Comic Sans MS" pitchFamily="66" charset="0"/>
            </a:endParaRPr>
          </a:p>
          <a:p>
            <a:pPr>
              <a:buFont typeface="Wingdings" pitchFamily="2" charset="2"/>
              <a:buChar char="q"/>
            </a:pPr>
            <a:r>
              <a:rPr lang="en-US" sz="1750" b="1" dirty="0" smtClean="0">
                <a:latin typeface="Comic Sans MS" pitchFamily="66" charset="0"/>
              </a:rPr>
              <a:t>Date ,Time  of crash, Report Time, Arrival Time, </a:t>
            </a:r>
          </a:p>
          <a:p>
            <a:endParaRPr lang="en-US" sz="1200" b="1" dirty="0" smtClean="0">
              <a:latin typeface="Comic Sans MS" pitchFamily="66" charset="0"/>
            </a:endParaRPr>
          </a:p>
          <a:p>
            <a:pPr>
              <a:buFont typeface="Wingdings" pitchFamily="2" charset="2"/>
              <a:buChar char="q"/>
            </a:pPr>
            <a:r>
              <a:rPr lang="en-US" sz="1750" b="1" dirty="0" smtClean="0">
                <a:latin typeface="Comic Sans MS" pitchFamily="66" charset="0"/>
              </a:rPr>
              <a:t>Cause (s) of RTC, Weather Condition, RTC Type, Road Type, Description of location</a:t>
            </a:r>
          </a:p>
          <a:p>
            <a:endParaRPr lang="en-US" sz="1200" b="1" dirty="0" smtClean="0">
              <a:latin typeface="Comic Sans MS" pitchFamily="66" charset="0"/>
            </a:endParaRPr>
          </a:p>
          <a:p>
            <a:pPr>
              <a:buFont typeface="Wingdings" pitchFamily="2" charset="2"/>
              <a:buChar char="q"/>
            </a:pPr>
            <a:r>
              <a:rPr lang="en-US" sz="1750" b="1" dirty="0" smtClean="0">
                <a:latin typeface="Comic Sans MS" pitchFamily="66" charset="0"/>
              </a:rPr>
              <a:t>Vehicle Information, Type of Collision ,Driver(S) Details, Casualty information</a:t>
            </a:r>
          </a:p>
          <a:p>
            <a:endParaRPr lang="en-US" sz="1750" b="1" dirty="0" smtClean="0">
              <a:latin typeface="Comic Sans MS" pitchFamily="66" charset="0"/>
            </a:endParaRPr>
          </a:p>
          <a:p>
            <a:pPr>
              <a:buFont typeface="Wingdings" pitchFamily="2" charset="2"/>
              <a:buChar char="q"/>
            </a:pPr>
            <a:r>
              <a:rPr lang="en-US" sz="1750" b="1" dirty="0" smtClean="0">
                <a:latin typeface="Comic Sans MS" pitchFamily="66" charset="0"/>
              </a:rPr>
              <a:t>Items recovered, Name of crash victims, Type of injury sustained First aid administration</a:t>
            </a:r>
          </a:p>
          <a:p>
            <a:endParaRPr lang="en-US" sz="1750" b="1" dirty="0" smtClean="0">
              <a:latin typeface="Comic Sans MS" pitchFamily="66" charset="0"/>
            </a:endParaRPr>
          </a:p>
          <a:p>
            <a:pPr>
              <a:buFont typeface="Wingdings" pitchFamily="2" charset="2"/>
              <a:buChar char="q"/>
            </a:pPr>
            <a:r>
              <a:rPr lang="en-US" sz="1750" b="1" dirty="0" smtClean="0">
                <a:latin typeface="Comic Sans MS" pitchFamily="66" charset="0"/>
              </a:rPr>
              <a:t>Initial referrals, Patrol/rescue team leader, Photograph of crash scene</a:t>
            </a:r>
          </a:p>
          <a:p>
            <a:endParaRPr lang="en-US" sz="1200" b="1" dirty="0" smtClean="0">
              <a:latin typeface="Comic Sans MS" pitchFamily="66" charset="0"/>
            </a:endParaRPr>
          </a:p>
          <a:p>
            <a:pPr>
              <a:buFont typeface="Wingdings" pitchFamily="2" charset="2"/>
              <a:buChar char="q"/>
            </a:pPr>
            <a:r>
              <a:rPr lang="en-US" sz="1750" b="1" dirty="0" smtClean="0">
                <a:latin typeface="Comic Sans MS" pitchFamily="66" charset="0"/>
              </a:rPr>
              <a:t>Team Leader comments/remarks</a:t>
            </a:r>
          </a:p>
          <a:p>
            <a:pPr>
              <a:buFont typeface="Wingdings" pitchFamily="2" charset="2"/>
              <a:buChar char="q"/>
            </a:pPr>
            <a:endParaRPr lang="en-US" sz="1100" b="1" dirty="0" smtClean="0">
              <a:latin typeface="Comic Sans MS" pitchFamily="66" charset="0"/>
            </a:endParaRPr>
          </a:p>
          <a:p>
            <a:pPr>
              <a:buFont typeface="Wingdings" pitchFamily="2" charset="2"/>
              <a:buChar char="q"/>
            </a:pPr>
            <a:r>
              <a:rPr lang="en-US" sz="1750" b="1" dirty="0" smtClean="0">
                <a:latin typeface="Comic Sans MS" pitchFamily="66" charset="0"/>
              </a:rPr>
              <a:t>Hospital follow up/additional dearth after</a:t>
            </a:r>
          </a:p>
          <a:p>
            <a:endParaRPr lang="en-US" sz="1750" b="1" dirty="0" smtClean="0">
              <a:latin typeface="Comic Sans MS" pitchFamily="66" charset="0"/>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4572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5"/>
          <p:cNvGrpSpPr/>
          <p:nvPr/>
        </p:nvGrpSpPr>
        <p:grpSpPr>
          <a:xfrm>
            <a:off x="609607" y="57151"/>
            <a:ext cx="6807199" cy="171450"/>
            <a:chOff x="457202" y="228598"/>
            <a:chExt cx="5105399" cy="533401"/>
          </a:xfrm>
        </p:grpSpPr>
        <p:sp>
          <p:nvSpPr>
            <p:cNvPr id="20" name="AutoShape 5"/>
            <p:cNvSpPr>
              <a:spLocks noChangeArrowheads="1"/>
            </p:cNvSpPr>
            <p:nvPr/>
          </p:nvSpPr>
          <p:spPr bwMode="auto">
            <a:xfrm>
              <a:off x="513930"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AutoShape 6"/>
            <p:cNvSpPr>
              <a:spLocks noChangeArrowheads="1"/>
            </p:cNvSpPr>
            <p:nvPr/>
          </p:nvSpPr>
          <p:spPr bwMode="auto">
            <a:xfrm>
              <a:off x="96774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2" name="AutoShape 7"/>
            <p:cNvSpPr>
              <a:spLocks noChangeArrowheads="1"/>
            </p:cNvSpPr>
            <p:nvPr/>
          </p:nvSpPr>
          <p:spPr bwMode="auto">
            <a:xfrm>
              <a:off x="142155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3" name="AutoShape 8"/>
            <p:cNvSpPr>
              <a:spLocks noChangeArrowheads="1"/>
            </p:cNvSpPr>
            <p:nvPr/>
          </p:nvSpPr>
          <p:spPr bwMode="auto">
            <a:xfrm>
              <a:off x="187536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4" name="AutoShape 9"/>
            <p:cNvSpPr>
              <a:spLocks noChangeArrowheads="1"/>
            </p:cNvSpPr>
            <p:nvPr/>
          </p:nvSpPr>
          <p:spPr bwMode="auto">
            <a:xfrm>
              <a:off x="232918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5" name="AutoShape 10"/>
            <p:cNvSpPr>
              <a:spLocks noChangeArrowheads="1"/>
            </p:cNvSpPr>
            <p:nvPr/>
          </p:nvSpPr>
          <p:spPr bwMode="auto">
            <a:xfrm>
              <a:off x="278299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6" name="AutoShape 11"/>
            <p:cNvSpPr>
              <a:spLocks noChangeArrowheads="1"/>
            </p:cNvSpPr>
            <p:nvPr/>
          </p:nvSpPr>
          <p:spPr bwMode="auto">
            <a:xfrm>
              <a:off x="323680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7" name="AutoShape 12"/>
            <p:cNvSpPr>
              <a:spLocks noChangeArrowheads="1"/>
            </p:cNvSpPr>
            <p:nvPr/>
          </p:nvSpPr>
          <p:spPr bwMode="auto">
            <a:xfrm>
              <a:off x="369062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8" name="AutoShape 13"/>
            <p:cNvSpPr>
              <a:spLocks noChangeArrowheads="1"/>
            </p:cNvSpPr>
            <p:nvPr/>
          </p:nvSpPr>
          <p:spPr bwMode="auto">
            <a:xfrm>
              <a:off x="414443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9" name="AutoShape 14"/>
            <p:cNvSpPr>
              <a:spLocks noChangeArrowheads="1"/>
            </p:cNvSpPr>
            <p:nvPr/>
          </p:nvSpPr>
          <p:spPr bwMode="auto">
            <a:xfrm>
              <a:off x="459824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0" name="AutoShape 15"/>
            <p:cNvSpPr>
              <a:spLocks noChangeArrowheads="1"/>
            </p:cNvSpPr>
            <p:nvPr/>
          </p:nvSpPr>
          <p:spPr bwMode="auto">
            <a:xfrm>
              <a:off x="505206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1" name="Rectangle 16"/>
            <p:cNvSpPr>
              <a:spLocks noChangeArrowheads="1"/>
            </p:cNvSpPr>
            <p:nvPr/>
          </p:nvSpPr>
          <p:spPr bwMode="auto">
            <a:xfrm rot="16200000">
              <a:off x="2903222" y="-1897381"/>
              <a:ext cx="213360" cy="5105399"/>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2" name="Content Placeholder 8" descr="decade of action.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7518405" y="0"/>
            <a:ext cx="1212849" cy="285750"/>
          </a:xfrm>
          <a:prstGeom prst="rect">
            <a:avLst/>
          </a:prstGeom>
        </p:spPr>
      </p:pic>
      <p:sp>
        <p:nvSpPr>
          <p:cNvPr id="33" name="Rectangle 32"/>
          <p:cNvSpPr/>
          <p:nvPr/>
        </p:nvSpPr>
        <p:spPr>
          <a:xfrm>
            <a:off x="508000" y="228600"/>
            <a:ext cx="8128000" cy="6096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solidFill>
                  <a:srgbClr val="CC0000"/>
                </a:solidFill>
                <a:latin typeface="Comic Sans MS" pitchFamily="66" charset="0"/>
              </a:rPr>
              <a:t>COSEN RTC MONTHLY REPORT.</a:t>
            </a:r>
            <a:endParaRPr lang="en-US" sz="2400" b="1" dirty="0">
              <a:solidFill>
                <a:schemeClr val="tx1"/>
              </a:solidFill>
              <a:latin typeface="Comic Sans MS" pitchFamily="66" charset="0"/>
            </a:endParaRPr>
          </a:p>
        </p:txBody>
      </p:sp>
      <p:sp>
        <p:nvSpPr>
          <p:cNvPr id="50" name="Rectangle 49"/>
          <p:cNvSpPr/>
          <p:nvPr/>
        </p:nvSpPr>
        <p:spPr>
          <a:xfrm>
            <a:off x="457200" y="990600"/>
            <a:ext cx="8229600" cy="1477328"/>
          </a:xfrm>
          <a:prstGeom prst="rect">
            <a:avLst/>
          </a:prstGeom>
        </p:spPr>
        <p:txBody>
          <a:bodyPr wrap="square">
            <a:spAutoFit/>
          </a:bodyPr>
          <a:lstStyle/>
          <a:p>
            <a:pPr algn="just"/>
            <a:r>
              <a:rPr lang="en-US" b="1" dirty="0" smtClean="0">
                <a:latin typeface="Comic Sans MS" pitchFamily="66" charset="0"/>
              </a:rPr>
              <a:t>The SED RTC Monthly Report is a record of all road traffic crashes reported within the month in hard and Softcopy. </a:t>
            </a:r>
          </a:p>
          <a:p>
            <a:pPr algn="just">
              <a:buFont typeface="Wingdings" pitchFamily="2" charset="2"/>
              <a:buChar char="Ø"/>
            </a:pPr>
            <a:endParaRPr lang="en-US" b="1" dirty="0" smtClean="0">
              <a:latin typeface="Comic Sans MS" pitchFamily="66" charset="0"/>
            </a:endParaRPr>
          </a:p>
          <a:p>
            <a:pPr algn="just">
              <a:buFont typeface="Wingdings" pitchFamily="2" charset="2"/>
              <a:buChar char="Ø"/>
            </a:pPr>
            <a:r>
              <a:rPr lang="en-GB" b="1" dirty="0" smtClean="0">
                <a:latin typeface="Comic Sans MS" pitchFamily="66" charset="0"/>
              </a:rPr>
              <a:t>The approved format for the SED RTC Monthly Report is as follows:</a:t>
            </a:r>
          </a:p>
          <a:p>
            <a:pPr algn="just">
              <a:buFont typeface="Wingdings" pitchFamily="2" charset="2"/>
              <a:buChar char="Ø"/>
            </a:pPr>
            <a:endParaRPr lang="en-GB" b="1" dirty="0" smtClean="0">
              <a:latin typeface="Comic Sans MS" pitchFamily="66" charset="0"/>
            </a:endParaRPr>
          </a:p>
        </p:txBody>
      </p:sp>
      <p:sp>
        <p:nvSpPr>
          <p:cNvPr id="52" name="Rectangle 51"/>
          <p:cNvSpPr/>
          <p:nvPr/>
        </p:nvSpPr>
        <p:spPr>
          <a:xfrm>
            <a:off x="457200" y="5105400"/>
            <a:ext cx="8458200" cy="1477328"/>
          </a:xfrm>
          <a:prstGeom prst="rect">
            <a:avLst/>
          </a:prstGeom>
        </p:spPr>
        <p:txBody>
          <a:bodyPr wrap="square">
            <a:spAutoFit/>
          </a:bodyPr>
          <a:lstStyle/>
          <a:p>
            <a:pPr algn="just">
              <a:buFont typeface="Wingdings" pitchFamily="2" charset="2"/>
              <a:buChar char="Ø"/>
            </a:pPr>
            <a:endParaRPr lang="en-US" b="1" dirty="0" smtClean="0">
              <a:latin typeface="Comic Sans MS" pitchFamily="66" charset="0"/>
            </a:endParaRPr>
          </a:p>
          <a:p>
            <a:pPr algn="just">
              <a:buFont typeface="Wingdings" pitchFamily="2" charset="2"/>
              <a:buChar char="Ø"/>
            </a:pPr>
            <a:r>
              <a:rPr lang="en-US" b="1" dirty="0" smtClean="0">
                <a:latin typeface="Comic Sans MS" pitchFamily="66" charset="0"/>
              </a:rPr>
              <a:t>The deadline for the submission of the </a:t>
            </a:r>
            <a:r>
              <a:rPr lang="en-GB" b="1" dirty="0" smtClean="0">
                <a:latin typeface="Comic Sans MS" pitchFamily="66" charset="0"/>
              </a:rPr>
              <a:t>SED RTC Monthly Report </a:t>
            </a:r>
            <a:r>
              <a:rPr lang="en-US" b="1" dirty="0" smtClean="0">
                <a:latin typeface="Comic Sans MS" pitchFamily="66" charset="0"/>
              </a:rPr>
              <a:t>by Unit Commands to the Sector Commands is the 3</a:t>
            </a:r>
            <a:r>
              <a:rPr lang="en-US" b="1" baseline="30000" dirty="0" smtClean="0">
                <a:latin typeface="Comic Sans MS" pitchFamily="66" charset="0"/>
              </a:rPr>
              <a:t>rd</a:t>
            </a:r>
            <a:r>
              <a:rPr lang="en-US" b="1" dirty="0" smtClean="0">
                <a:latin typeface="Comic Sans MS" pitchFamily="66" charset="0"/>
              </a:rPr>
              <a:t> day of the succeeding month while that of Sector Commands to the Zonal Headquarters is the 5</a:t>
            </a:r>
            <a:r>
              <a:rPr lang="en-US" b="1" baseline="30000" dirty="0" smtClean="0">
                <a:latin typeface="Comic Sans MS" pitchFamily="66" charset="0"/>
              </a:rPr>
              <a:t>th</a:t>
            </a:r>
            <a:r>
              <a:rPr lang="en-US" b="1" dirty="0" smtClean="0">
                <a:latin typeface="Comic Sans MS" pitchFamily="66" charset="0"/>
              </a:rPr>
              <a:t> day of the succeeding month.</a:t>
            </a:r>
          </a:p>
        </p:txBody>
      </p:sp>
      <p:graphicFrame>
        <p:nvGraphicFramePr>
          <p:cNvPr id="37" name="Table 36"/>
          <p:cNvGraphicFramePr>
            <a:graphicFrameLocks noGrp="1"/>
          </p:cNvGraphicFramePr>
          <p:nvPr/>
        </p:nvGraphicFramePr>
        <p:xfrm>
          <a:off x="380993" y="2362198"/>
          <a:ext cx="8610606" cy="2483629"/>
        </p:xfrm>
        <a:graphic>
          <a:graphicData uri="http://schemas.openxmlformats.org/drawingml/2006/table">
            <a:tbl>
              <a:tblPr/>
              <a:tblGrid>
                <a:gridCol w="218848"/>
                <a:gridCol w="562750"/>
                <a:gridCol w="304823"/>
                <a:gridCol w="656543"/>
                <a:gridCol w="1427718"/>
                <a:gridCol w="510645"/>
                <a:gridCol w="218848"/>
                <a:gridCol w="218848"/>
                <a:gridCol w="218848"/>
                <a:gridCol w="218848"/>
                <a:gridCol w="156319"/>
                <a:gridCol w="166740"/>
                <a:gridCol w="166740"/>
                <a:gridCol w="145898"/>
                <a:gridCol w="145898"/>
                <a:gridCol w="1198450"/>
                <a:gridCol w="198005"/>
                <a:gridCol w="198005"/>
                <a:gridCol w="229269"/>
                <a:gridCol w="239690"/>
                <a:gridCol w="260533"/>
                <a:gridCol w="260533"/>
                <a:gridCol w="239690"/>
                <a:gridCol w="229269"/>
                <a:gridCol w="218848"/>
              </a:tblGrid>
              <a:tr h="282222">
                <a:tc gridSpan="25">
                  <a:txBody>
                    <a:bodyPr/>
                    <a:lstStyle/>
                    <a:p>
                      <a:pPr algn="ctr" fontAlgn="b"/>
                      <a:r>
                        <a:rPr lang="en-US" sz="1200" b="0" i="0" u="none" strike="noStrike" dirty="0">
                          <a:solidFill>
                            <a:srgbClr val="000000"/>
                          </a:solidFill>
                          <a:latin typeface="Comic Sans MS"/>
                        </a:rPr>
                        <a:t>RS11.1 OSUN SECTOR COMAND'S  RECORD OF CRASHES ON NIGERIA ROAD IN JUNE  2013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78556">
                <a:tc rowSpan="2">
                  <a:txBody>
                    <a:bodyPr/>
                    <a:lstStyle/>
                    <a:p>
                      <a:pPr algn="ctr" fontAlgn="b"/>
                      <a:r>
                        <a:rPr lang="en-US" sz="900" b="1" i="0" u="none" strike="noStrike" dirty="0">
                          <a:solidFill>
                            <a:srgbClr val="000000"/>
                          </a:solidFill>
                          <a:latin typeface="Comic Sans MS"/>
                        </a:rPr>
                        <a:t>S/N</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dirty="0">
                          <a:solidFill>
                            <a:srgbClr val="000000"/>
                          </a:solidFill>
                          <a:latin typeface="Comic Sans MS"/>
                        </a:rPr>
                        <a:t>DATE OF ACCIDENT</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dirty="0">
                          <a:solidFill>
                            <a:srgbClr val="000000"/>
                          </a:solidFill>
                          <a:latin typeface="Comic Sans MS"/>
                        </a:rPr>
                        <a:t>TIME</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dirty="0">
                          <a:solidFill>
                            <a:srgbClr val="000000"/>
                          </a:solidFill>
                          <a:latin typeface="Comic Sans MS"/>
                        </a:rPr>
                        <a:t>ROUTE</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dirty="0">
                          <a:solidFill>
                            <a:srgbClr val="000000"/>
                          </a:solidFill>
                          <a:latin typeface="Comic Sans MS"/>
                        </a:rPr>
                        <a:t>SPECIFIC LOCATION OF CRASH IN KM</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dirty="0">
                          <a:solidFill>
                            <a:srgbClr val="000000"/>
                          </a:solidFill>
                          <a:latin typeface="Comic Sans MS"/>
                        </a:rPr>
                        <a:t>PROBABLE CAUSE(S) OF ACCIDENT</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900" b="1" i="0" u="none" strike="noStrike" dirty="0">
                          <a:solidFill>
                            <a:srgbClr val="000000"/>
                          </a:solidFill>
                          <a:latin typeface="Comic Sans MS"/>
                        </a:rPr>
                        <a:t>NO OF PERSONS INVOLVED</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900" b="1" i="0" u="none" strike="noStrike" dirty="0">
                          <a:solidFill>
                            <a:srgbClr val="000000"/>
                          </a:solidFill>
                          <a:latin typeface="Comic Sans MS"/>
                        </a:rPr>
                        <a:t>NO OF PERSONS INJURED</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b"/>
                      <a:r>
                        <a:rPr lang="en-US" sz="900" b="1" i="0" u="none" strike="noStrike" dirty="0">
                          <a:solidFill>
                            <a:srgbClr val="000000"/>
                          </a:solidFill>
                          <a:latin typeface="Comic Sans MS"/>
                        </a:rPr>
                        <a:t>NO OF PERSONS KILLED</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r>
                        <a:rPr lang="en-US" sz="900" b="1" i="0" u="none" strike="noStrike" dirty="0">
                          <a:solidFill>
                            <a:srgbClr val="000000"/>
                          </a:solidFill>
                          <a:latin typeface="Comic Sans MS"/>
                        </a:rPr>
                        <a:t>MAKE/TYPE OF VEHICLE(S) INVOLVED</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9">
                  <a:txBody>
                    <a:bodyPr/>
                    <a:lstStyle/>
                    <a:p>
                      <a:pPr algn="ctr" fontAlgn="b"/>
                      <a:r>
                        <a:rPr lang="en-US" sz="900" b="1" i="0" u="none" strike="noStrike" dirty="0">
                          <a:solidFill>
                            <a:srgbClr val="000000"/>
                          </a:solidFill>
                          <a:latin typeface="Comic Sans MS"/>
                        </a:rPr>
                        <a:t>MAKE/TYPE OF VEHICLE(S) INVOLVED</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044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900" b="1" i="0" u="none" strike="noStrike" dirty="0">
                          <a:solidFill>
                            <a:srgbClr val="000000"/>
                          </a:solidFill>
                          <a:latin typeface="Comic Sans MS"/>
                        </a:rPr>
                        <a:t>M</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F</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C</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M</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F</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C</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M</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F</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C</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BC</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MC</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TC</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CAR</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SUV</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omic Sans MS"/>
                        </a:rPr>
                        <a:t>P/UP</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omic Sans MS"/>
                        </a:rPr>
                        <a:t>BUS</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omic Sans MS"/>
                        </a:rPr>
                        <a:t>TRK</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1" i="0" u="none" strike="noStrike" dirty="0">
                          <a:solidFill>
                            <a:srgbClr val="000000"/>
                          </a:solidFill>
                          <a:latin typeface="Comic Sans MS"/>
                        </a:rPr>
                        <a:t>TRL</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445">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n-US" sz="500" b="1" i="0" u="none" strike="noStrike" dirty="0">
                        <a:solidFill>
                          <a:srgbClr val="000000"/>
                        </a:solidFill>
                        <a:latin typeface="Comic Sans MS"/>
                      </a:endParaRP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500" b="1" i="0" u="none" strike="noStrike">
                          <a:solidFill>
                            <a:srgbClr val="000000"/>
                          </a:solidFill>
                          <a:latin typeface="Comic Sans MS"/>
                        </a:rPr>
                        <a:t> </a:t>
                      </a:r>
                    </a:p>
                  </a:txBody>
                  <a:tcPr marL="5715" marR="5715" marT="571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334">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334">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334">
                <a:tc>
                  <a:txBody>
                    <a:bodyPr/>
                    <a:lstStyle/>
                    <a:p>
                      <a:pPr algn="ctr" fontAlgn="t"/>
                      <a:r>
                        <a:rPr lang="en-US" sz="500" b="0" i="0" u="none" strike="noStrike" dirty="0">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1050" b="1" i="0" u="none" strike="noStrike" dirty="0">
                          <a:solidFill>
                            <a:srgbClr val="000000"/>
                          </a:solidFill>
                          <a:latin typeface="Comic Sans MS"/>
                        </a:rPr>
                        <a:t>TOTAL</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500" b="0" i="0" u="none" strike="noStrike" dirty="0">
                          <a:solidFill>
                            <a:srgbClr val="000000"/>
                          </a:solidFill>
                          <a:latin typeface="Comic Sans MS"/>
                        </a:rPr>
                        <a:t> </a:t>
                      </a:r>
                    </a:p>
                  </a:txBody>
                  <a:tcPr marL="5715" marR="5715" marT="571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checkerboard(across)">
                                      <p:cBhvr>
                                        <p:cTn id="7" dur="500"/>
                                        <p:tgtEl>
                                          <p:spTgt spid="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0">
                                            <p:txEl>
                                              <p:pRg st="2" end="2"/>
                                            </p:txEl>
                                          </p:spTgt>
                                        </p:tgtEl>
                                        <p:attrNameLst>
                                          <p:attrName>style.visibility</p:attrName>
                                        </p:attrNameLst>
                                      </p:cBhvr>
                                      <p:to>
                                        <p:strVal val="visible"/>
                                      </p:to>
                                    </p:set>
                                    <p:animEffect transition="in" filter="checkerboard(across)">
                                      <p:cBhvr>
                                        <p:cTn id="12" dur="500"/>
                                        <p:tgtEl>
                                          <p:spTgt spid="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2">
                                            <p:txEl>
                                              <p:pRg st="1" end="1"/>
                                            </p:txEl>
                                          </p:spTgt>
                                        </p:tgtEl>
                                        <p:attrNameLst>
                                          <p:attrName>style.visibility</p:attrName>
                                        </p:attrNameLst>
                                      </p:cBhvr>
                                      <p:to>
                                        <p:strVal val="visible"/>
                                      </p:to>
                                    </p:set>
                                    <p:animEffect transition="in" filter="checkerboard(across)">
                                      <p:cBhvr>
                                        <p:cTn id="17" dur="500"/>
                                        <p:tgtEl>
                                          <p:spTgt spid="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4572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5"/>
          <p:cNvGrpSpPr/>
          <p:nvPr/>
        </p:nvGrpSpPr>
        <p:grpSpPr>
          <a:xfrm>
            <a:off x="609607" y="57151"/>
            <a:ext cx="6807199" cy="171450"/>
            <a:chOff x="457202" y="228598"/>
            <a:chExt cx="5105399" cy="533401"/>
          </a:xfrm>
        </p:grpSpPr>
        <p:sp>
          <p:nvSpPr>
            <p:cNvPr id="20" name="AutoShape 5"/>
            <p:cNvSpPr>
              <a:spLocks noChangeArrowheads="1"/>
            </p:cNvSpPr>
            <p:nvPr/>
          </p:nvSpPr>
          <p:spPr bwMode="auto">
            <a:xfrm>
              <a:off x="513930"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AutoShape 6"/>
            <p:cNvSpPr>
              <a:spLocks noChangeArrowheads="1"/>
            </p:cNvSpPr>
            <p:nvPr/>
          </p:nvSpPr>
          <p:spPr bwMode="auto">
            <a:xfrm>
              <a:off x="96774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2" name="AutoShape 7"/>
            <p:cNvSpPr>
              <a:spLocks noChangeArrowheads="1"/>
            </p:cNvSpPr>
            <p:nvPr/>
          </p:nvSpPr>
          <p:spPr bwMode="auto">
            <a:xfrm>
              <a:off x="142155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3" name="AutoShape 8"/>
            <p:cNvSpPr>
              <a:spLocks noChangeArrowheads="1"/>
            </p:cNvSpPr>
            <p:nvPr/>
          </p:nvSpPr>
          <p:spPr bwMode="auto">
            <a:xfrm>
              <a:off x="187536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4" name="AutoShape 9"/>
            <p:cNvSpPr>
              <a:spLocks noChangeArrowheads="1"/>
            </p:cNvSpPr>
            <p:nvPr/>
          </p:nvSpPr>
          <p:spPr bwMode="auto">
            <a:xfrm>
              <a:off x="232918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5" name="AutoShape 10"/>
            <p:cNvSpPr>
              <a:spLocks noChangeArrowheads="1"/>
            </p:cNvSpPr>
            <p:nvPr/>
          </p:nvSpPr>
          <p:spPr bwMode="auto">
            <a:xfrm>
              <a:off x="278299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6" name="AutoShape 11"/>
            <p:cNvSpPr>
              <a:spLocks noChangeArrowheads="1"/>
            </p:cNvSpPr>
            <p:nvPr/>
          </p:nvSpPr>
          <p:spPr bwMode="auto">
            <a:xfrm>
              <a:off x="323680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7" name="AutoShape 12"/>
            <p:cNvSpPr>
              <a:spLocks noChangeArrowheads="1"/>
            </p:cNvSpPr>
            <p:nvPr/>
          </p:nvSpPr>
          <p:spPr bwMode="auto">
            <a:xfrm>
              <a:off x="369062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8" name="AutoShape 13"/>
            <p:cNvSpPr>
              <a:spLocks noChangeArrowheads="1"/>
            </p:cNvSpPr>
            <p:nvPr/>
          </p:nvSpPr>
          <p:spPr bwMode="auto">
            <a:xfrm>
              <a:off x="414443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9" name="AutoShape 14"/>
            <p:cNvSpPr>
              <a:spLocks noChangeArrowheads="1"/>
            </p:cNvSpPr>
            <p:nvPr/>
          </p:nvSpPr>
          <p:spPr bwMode="auto">
            <a:xfrm>
              <a:off x="459824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0" name="AutoShape 15"/>
            <p:cNvSpPr>
              <a:spLocks noChangeArrowheads="1"/>
            </p:cNvSpPr>
            <p:nvPr/>
          </p:nvSpPr>
          <p:spPr bwMode="auto">
            <a:xfrm>
              <a:off x="505206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1" name="Rectangle 16"/>
            <p:cNvSpPr>
              <a:spLocks noChangeArrowheads="1"/>
            </p:cNvSpPr>
            <p:nvPr/>
          </p:nvSpPr>
          <p:spPr bwMode="auto">
            <a:xfrm rot="16200000">
              <a:off x="2903222" y="-1897381"/>
              <a:ext cx="213360" cy="5105399"/>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2" name="Content Placeholder 8" descr="decade of action.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7518405" y="0"/>
            <a:ext cx="1212849" cy="285750"/>
          </a:xfrm>
          <a:prstGeom prst="rect">
            <a:avLst/>
          </a:prstGeom>
        </p:spPr>
      </p:pic>
      <p:sp>
        <p:nvSpPr>
          <p:cNvPr id="33" name="Rectangle 32"/>
          <p:cNvSpPr/>
          <p:nvPr/>
        </p:nvSpPr>
        <p:spPr>
          <a:xfrm>
            <a:off x="508000" y="228600"/>
            <a:ext cx="8128000" cy="6096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solidFill>
                  <a:srgbClr val="CC0000"/>
                </a:solidFill>
              </a:rPr>
              <a:t>CRASH INVESTIGATION FORM</a:t>
            </a:r>
            <a:endParaRPr lang="en-US" sz="2400" b="1" dirty="0">
              <a:solidFill>
                <a:schemeClr val="tx1"/>
              </a:solidFill>
              <a:latin typeface="Comic Sans MS" pitchFamily="66" charset="0"/>
            </a:endParaRPr>
          </a:p>
        </p:txBody>
      </p:sp>
      <p:sp>
        <p:nvSpPr>
          <p:cNvPr id="35" name="Rectangle 34"/>
          <p:cNvSpPr/>
          <p:nvPr/>
        </p:nvSpPr>
        <p:spPr>
          <a:xfrm>
            <a:off x="0" y="914400"/>
            <a:ext cx="8991600" cy="5709255"/>
          </a:xfrm>
          <a:prstGeom prst="rect">
            <a:avLst/>
          </a:prstGeom>
        </p:spPr>
        <p:txBody>
          <a:bodyPr wrap="square">
            <a:spAutoFit/>
          </a:bodyPr>
          <a:lstStyle/>
          <a:p>
            <a:pPr lvl="1" algn="just"/>
            <a:r>
              <a:rPr lang="en-US" dirty="0" smtClean="0">
                <a:latin typeface="Comic Sans MS" pitchFamily="66" charset="0"/>
              </a:rPr>
              <a:t>This is the form used to document the details of crashes with a threshold of Six (6) deaths and above. </a:t>
            </a:r>
          </a:p>
          <a:p>
            <a:pPr lvl="1" algn="just">
              <a:buNone/>
            </a:pPr>
            <a:endParaRPr lang="en-US" sz="1000" dirty="0" smtClean="0">
              <a:latin typeface="Comic Sans MS" pitchFamily="66" charset="0"/>
            </a:endParaRPr>
          </a:p>
          <a:p>
            <a:pPr lvl="1" algn="just"/>
            <a:r>
              <a:rPr lang="en-US" dirty="0" smtClean="0">
                <a:latin typeface="Comic Sans MS" pitchFamily="66" charset="0"/>
              </a:rPr>
              <a:t>The form contains the following variables;</a:t>
            </a:r>
          </a:p>
          <a:p>
            <a:pPr lvl="1" algn="just"/>
            <a:endParaRPr lang="en-US" sz="1050" dirty="0" smtClean="0">
              <a:latin typeface="Comic Sans MS" pitchFamily="66" charset="0"/>
            </a:endParaRPr>
          </a:p>
          <a:p>
            <a:pPr marL="800100" lvl="1" indent="-342900" algn="just">
              <a:buFont typeface="Wingdings" pitchFamily="2" charset="2"/>
              <a:buChar char="q"/>
            </a:pPr>
            <a:r>
              <a:rPr lang="en-US" dirty="0" smtClean="0">
                <a:latin typeface="Comic Sans MS" pitchFamily="66" charset="0"/>
              </a:rPr>
              <a:t>Reference no, Command, Municipality, State Code,</a:t>
            </a:r>
            <a:r>
              <a:rPr lang="en-US" dirty="0">
                <a:latin typeface="Comic Sans MS" pitchFamily="66" charset="0"/>
              </a:rPr>
              <a:t> </a:t>
            </a:r>
            <a:r>
              <a:rPr lang="en-US" dirty="0" smtClean="0">
                <a:latin typeface="Comic Sans MS" pitchFamily="66" charset="0"/>
              </a:rPr>
              <a:t>Co-ordinate Points, Route, Location of Crash, Date of Collision, Day of Collision, Time of Crash, Cause(s) of crash, No of Vehicle(s) Involved,</a:t>
            </a:r>
          </a:p>
          <a:p>
            <a:pPr marL="800100" lvl="1" indent="-342900" algn="just"/>
            <a:endParaRPr lang="en-US" sz="1000" dirty="0" smtClean="0">
              <a:latin typeface="Comic Sans MS" pitchFamily="66" charset="0"/>
            </a:endParaRPr>
          </a:p>
          <a:p>
            <a:pPr marL="800100" lvl="1" indent="-342900" algn="just">
              <a:buFont typeface="Wingdings" pitchFamily="2" charset="2"/>
              <a:buChar char="q"/>
            </a:pPr>
            <a:r>
              <a:rPr lang="en-US" dirty="0" smtClean="0">
                <a:latin typeface="Comic Sans MS" pitchFamily="66" charset="0"/>
              </a:rPr>
              <a:t>No of Occupants, No of Pedestrians,  Crash Type, Type of Collision, Non-collision Attributes,  Collision attributes, Type of injury sustained, Location of most severe injury, Type of most severe physical injury, First Aid Administration, </a:t>
            </a:r>
          </a:p>
          <a:p>
            <a:pPr marL="800100" lvl="1" indent="-342900" algn="just">
              <a:buFont typeface="Wingdings" pitchFamily="2" charset="2"/>
              <a:buChar char="q"/>
            </a:pPr>
            <a:endParaRPr lang="en-US" sz="1050" dirty="0">
              <a:latin typeface="Comic Sans MS" pitchFamily="66" charset="0"/>
            </a:endParaRPr>
          </a:p>
          <a:p>
            <a:pPr marL="800100" lvl="1" indent="-342900" algn="just">
              <a:buFont typeface="Wingdings" pitchFamily="2" charset="2"/>
              <a:buChar char="q"/>
            </a:pPr>
            <a:r>
              <a:rPr lang="en-US" dirty="0" smtClean="0">
                <a:latin typeface="Comic Sans MS" pitchFamily="66" charset="0"/>
              </a:rPr>
              <a:t>Road Type, No of lanes, No of carriageway, Road divider, Road segment speed, Should width, sight distance, Road alignment, Road surface condition, Road character, Road features, Light Condition, Weather condition, </a:t>
            </a:r>
          </a:p>
          <a:p>
            <a:pPr marL="800100" lvl="1" indent="-342900" algn="just">
              <a:buFont typeface="Wingdings" pitchFamily="2" charset="2"/>
              <a:buChar char="q"/>
            </a:pPr>
            <a:r>
              <a:rPr lang="en-US" dirty="0" smtClean="0">
                <a:latin typeface="Comic Sans MS" pitchFamily="66" charset="0"/>
              </a:rPr>
              <a:t>Driver(s) details,  Vehicle(s) details, Crash victims details,</a:t>
            </a:r>
          </a:p>
          <a:p>
            <a:pPr marL="800100" lvl="1" indent="-342900" algn="just"/>
            <a:r>
              <a:rPr lang="en-US" dirty="0" smtClean="0">
                <a:latin typeface="Comic Sans MS" pitchFamily="66" charset="0"/>
              </a:rPr>
              <a:t> </a:t>
            </a:r>
          </a:p>
          <a:p>
            <a:pPr marL="800100" lvl="1" indent="-342900" algn="just">
              <a:buFont typeface="Wingdings" pitchFamily="2" charset="2"/>
              <a:buChar char="q"/>
            </a:pPr>
            <a:r>
              <a:rPr lang="en-US" dirty="0" smtClean="0">
                <a:latin typeface="Comic Sans MS" pitchFamily="66" charset="0"/>
              </a:rPr>
              <a:t>Initial Referrals, Patrol Team/Rescue Leader ,Crash Investigation Officer, </a:t>
            </a:r>
          </a:p>
          <a:p>
            <a:pPr marL="800100" lvl="1" indent="-342900" algn="just">
              <a:buFont typeface="Wingdings" pitchFamily="2" charset="2"/>
              <a:buChar char="q"/>
            </a:pPr>
            <a:r>
              <a:rPr lang="en-US" dirty="0" smtClean="0">
                <a:latin typeface="Comic Sans MS" pitchFamily="66" charset="0"/>
              </a:rPr>
              <a:t>Hospital Follow up/additional death after, </a:t>
            </a: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0" y="0"/>
            <a:ext cx="457200" cy="6686550"/>
            <a:chOff x="0" y="0"/>
            <a:chExt cx="628650" cy="8915400"/>
          </a:xfrm>
        </p:grpSpPr>
        <p:grpSp>
          <p:nvGrpSpPr>
            <p:cNvPr id="3" name="Group 17"/>
            <p:cNvGrpSpPr>
              <a:grpSpLocks/>
            </p:cNvGrpSpPr>
            <p:nvPr/>
          </p:nvGrpSpPr>
          <p:grpSpPr bwMode="auto">
            <a:xfrm>
              <a:off x="57577" y="0"/>
              <a:ext cx="380713" cy="8915400"/>
              <a:chOff x="288" y="0"/>
              <a:chExt cx="240" cy="4320"/>
            </a:xfrm>
            <a:solidFill>
              <a:schemeClr val="bg2">
                <a:lumMod val="60000"/>
                <a:lumOff val="40000"/>
              </a:schemeClr>
            </a:solidFill>
          </p:grpSpPr>
          <p:sp>
            <p:nvSpPr>
              <p:cNvPr id="7" name="AutoShape 5"/>
              <p:cNvSpPr>
                <a:spLocks noChangeArrowheads="1"/>
              </p:cNvSpPr>
              <p:nvPr/>
            </p:nvSpPr>
            <p:spPr bwMode="auto">
              <a:xfrm rot="5400000">
                <a:off x="288" y="19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8" name="AutoShape 6"/>
              <p:cNvSpPr>
                <a:spLocks noChangeArrowheads="1"/>
              </p:cNvSpPr>
              <p:nvPr/>
            </p:nvSpPr>
            <p:spPr bwMode="auto">
              <a:xfrm rot="5400000">
                <a:off x="288" y="57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9" name="AutoShape 7"/>
              <p:cNvSpPr>
                <a:spLocks noChangeArrowheads="1"/>
              </p:cNvSpPr>
              <p:nvPr/>
            </p:nvSpPr>
            <p:spPr bwMode="auto">
              <a:xfrm rot="5400000">
                <a:off x="288" y="96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8"/>
              <p:cNvSpPr>
                <a:spLocks noChangeArrowheads="1"/>
              </p:cNvSpPr>
              <p:nvPr/>
            </p:nvSpPr>
            <p:spPr bwMode="auto">
              <a:xfrm rot="5400000">
                <a:off x="288" y="134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9"/>
              <p:cNvSpPr>
                <a:spLocks noChangeArrowheads="1"/>
              </p:cNvSpPr>
              <p:nvPr/>
            </p:nvSpPr>
            <p:spPr bwMode="auto">
              <a:xfrm rot="5400000">
                <a:off x="288" y="172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10"/>
              <p:cNvSpPr>
                <a:spLocks noChangeArrowheads="1"/>
              </p:cNvSpPr>
              <p:nvPr/>
            </p:nvSpPr>
            <p:spPr bwMode="auto">
              <a:xfrm rot="5400000">
                <a:off x="288" y="211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11"/>
              <p:cNvSpPr>
                <a:spLocks noChangeArrowheads="1"/>
              </p:cNvSpPr>
              <p:nvPr/>
            </p:nvSpPr>
            <p:spPr bwMode="auto">
              <a:xfrm rot="5400000">
                <a:off x="288" y="2496"/>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2"/>
              <p:cNvSpPr>
                <a:spLocks noChangeArrowheads="1"/>
              </p:cNvSpPr>
              <p:nvPr/>
            </p:nvSpPr>
            <p:spPr bwMode="auto">
              <a:xfrm rot="5400000">
                <a:off x="288" y="2880"/>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3"/>
              <p:cNvSpPr>
                <a:spLocks noChangeArrowheads="1"/>
              </p:cNvSpPr>
              <p:nvPr/>
            </p:nvSpPr>
            <p:spPr bwMode="auto">
              <a:xfrm rot="5400000">
                <a:off x="288" y="3264"/>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4"/>
              <p:cNvSpPr>
                <a:spLocks noChangeArrowheads="1"/>
              </p:cNvSpPr>
              <p:nvPr/>
            </p:nvSpPr>
            <p:spPr bwMode="auto">
              <a:xfrm rot="5400000">
                <a:off x="288" y="3648"/>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5"/>
              <p:cNvSpPr>
                <a:spLocks noChangeArrowheads="1"/>
              </p:cNvSpPr>
              <p:nvPr/>
            </p:nvSpPr>
            <p:spPr bwMode="auto">
              <a:xfrm rot="5400000">
                <a:off x="288" y="4032"/>
                <a:ext cx="384" cy="96"/>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Rectangle 16"/>
              <p:cNvSpPr>
                <a:spLocks noChangeArrowheads="1"/>
              </p:cNvSpPr>
              <p:nvPr/>
            </p:nvSpPr>
            <p:spPr bwMode="auto">
              <a:xfrm>
                <a:off x="288" y="0"/>
                <a:ext cx="96" cy="4320"/>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6"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noFill/>
            <a:ln w="9525">
              <a:noFill/>
              <a:miter lim="800000"/>
              <a:headEnd/>
              <a:tailEnd/>
            </a:ln>
          </p:spPr>
        </p:pic>
      </p:grpSp>
      <p:grpSp>
        <p:nvGrpSpPr>
          <p:cNvPr id="4" name="Group 35"/>
          <p:cNvGrpSpPr/>
          <p:nvPr/>
        </p:nvGrpSpPr>
        <p:grpSpPr>
          <a:xfrm>
            <a:off x="609607" y="57151"/>
            <a:ext cx="6807199" cy="171450"/>
            <a:chOff x="457202" y="228598"/>
            <a:chExt cx="5105399" cy="533401"/>
          </a:xfrm>
        </p:grpSpPr>
        <p:sp>
          <p:nvSpPr>
            <p:cNvPr id="20" name="AutoShape 5"/>
            <p:cNvSpPr>
              <a:spLocks noChangeArrowheads="1"/>
            </p:cNvSpPr>
            <p:nvPr/>
          </p:nvSpPr>
          <p:spPr bwMode="auto">
            <a:xfrm>
              <a:off x="513930"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AutoShape 6"/>
            <p:cNvSpPr>
              <a:spLocks noChangeArrowheads="1"/>
            </p:cNvSpPr>
            <p:nvPr/>
          </p:nvSpPr>
          <p:spPr bwMode="auto">
            <a:xfrm>
              <a:off x="96774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2" name="AutoShape 7"/>
            <p:cNvSpPr>
              <a:spLocks noChangeArrowheads="1"/>
            </p:cNvSpPr>
            <p:nvPr/>
          </p:nvSpPr>
          <p:spPr bwMode="auto">
            <a:xfrm>
              <a:off x="142155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3" name="AutoShape 8"/>
            <p:cNvSpPr>
              <a:spLocks noChangeArrowheads="1"/>
            </p:cNvSpPr>
            <p:nvPr/>
          </p:nvSpPr>
          <p:spPr bwMode="auto">
            <a:xfrm>
              <a:off x="187536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4" name="AutoShape 9"/>
            <p:cNvSpPr>
              <a:spLocks noChangeArrowheads="1"/>
            </p:cNvSpPr>
            <p:nvPr/>
          </p:nvSpPr>
          <p:spPr bwMode="auto">
            <a:xfrm>
              <a:off x="2329183"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5" name="AutoShape 10"/>
            <p:cNvSpPr>
              <a:spLocks noChangeArrowheads="1"/>
            </p:cNvSpPr>
            <p:nvPr/>
          </p:nvSpPr>
          <p:spPr bwMode="auto">
            <a:xfrm>
              <a:off x="278299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6" name="AutoShape 11"/>
            <p:cNvSpPr>
              <a:spLocks noChangeArrowheads="1"/>
            </p:cNvSpPr>
            <p:nvPr/>
          </p:nvSpPr>
          <p:spPr bwMode="auto">
            <a:xfrm>
              <a:off x="323680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7" name="AutoShape 12"/>
            <p:cNvSpPr>
              <a:spLocks noChangeArrowheads="1"/>
            </p:cNvSpPr>
            <p:nvPr/>
          </p:nvSpPr>
          <p:spPr bwMode="auto">
            <a:xfrm>
              <a:off x="369062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8" name="AutoShape 13"/>
            <p:cNvSpPr>
              <a:spLocks noChangeArrowheads="1"/>
            </p:cNvSpPr>
            <p:nvPr/>
          </p:nvSpPr>
          <p:spPr bwMode="auto">
            <a:xfrm>
              <a:off x="4144436"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9" name="AutoShape 14"/>
            <p:cNvSpPr>
              <a:spLocks noChangeArrowheads="1"/>
            </p:cNvSpPr>
            <p:nvPr/>
          </p:nvSpPr>
          <p:spPr bwMode="auto">
            <a:xfrm>
              <a:off x="4598249"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0" name="AutoShape 15"/>
            <p:cNvSpPr>
              <a:spLocks noChangeArrowheads="1"/>
            </p:cNvSpPr>
            <p:nvPr/>
          </p:nvSpPr>
          <p:spPr bwMode="auto">
            <a:xfrm>
              <a:off x="5052062" y="228598"/>
              <a:ext cx="453813" cy="213360"/>
            </a:xfrm>
            <a:prstGeom prst="parallelogram">
              <a:avLst>
                <a:gd name="adj" fmla="val 137019"/>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31" name="Rectangle 16"/>
            <p:cNvSpPr>
              <a:spLocks noChangeArrowheads="1"/>
            </p:cNvSpPr>
            <p:nvPr/>
          </p:nvSpPr>
          <p:spPr bwMode="auto">
            <a:xfrm rot="16200000">
              <a:off x="2903222" y="-1897381"/>
              <a:ext cx="213360" cy="5105399"/>
            </a:xfrm>
            <a:prstGeom prst="rect">
              <a:avLst/>
            </a:prstGeom>
            <a:solidFill>
              <a:schemeClr val="accent1"/>
            </a:solid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32" name="Content Placeholder 8" descr="decade of action.jpg"/>
          <p:cNvPicPr>
            <a:picLocks noGrp="1" noChangeAspect="1"/>
          </p:cNvPicPr>
          <p:nvPr>
            <p:ph idx="1"/>
          </p:nvPr>
        </p:nvPicPr>
        <p:blipFill>
          <a:blip r:embed="rId3" cstate="print">
            <a:clrChange>
              <a:clrFrom>
                <a:srgbClr val="FFFFFF"/>
              </a:clrFrom>
              <a:clrTo>
                <a:srgbClr val="FFFFFF">
                  <a:alpha val="0"/>
                </a:srgbClr>
              </a:clrTo>
            </a:clrChange>
          </a:blip>
          <a:srcRect/>
          <a:stretch>
            <a:fillRect/>
          </a:stretch>
        </p:blipFill>
        <p:spPr>
          <a:xfrm>
            <a:off x="7518405" y="0"/>
            <a:ext cx="1212849" cy="285750"/>
          </a:xfrm>
          <a:prstGeom prst="rect">
            <a:avLst/>
          </a:prstGeom>
        </p:spPr>
      </p:pic>
      <p:sp>
        <p:nvSpPr>
          <p:cNvPr id="33" name="Rectangle 32"/>
          <p:cNvSpPr/>
          <p:nvPr/>
        </p:nvSpPr>
        <p:spPr>
          <a:xfrm>
            <a:off x="558800" y="228600"/>
            <a:ext cx="8128000" cy="685800"/>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smtClean="0">
                <a:solidFill>
                  <a:srgbClr val="FF0000"/>
                </a:solidFill>
                <a:latin typeface="Comic Sans MS" pitchFamily="66" charset="0"/>
              </a:rPr>
              <a:t>Points to note for efficiency data management</a:t>
            </a:r>
            <a:endParaRPr lang="en-US" sz="2000" b="1" dirty="0">
              <a:solidFill>
                <a:srgbClr val="FF0000"/>
              </a:solidFill>
              <a:latin typeface="Comic Sans MS" pitchFamily="66" charset="0"/>
            </a:endParaRPr>
          </a:p>
        </p:txBody>
      </p:sp>
      <p:sp>
        <p:nvSpPr>
          <p:cNvPr id="69" name="TextBox 68"/>
          <p:cNvSpPr txBox="1"/>
          <p:nvPr/>
        </p:nvSpPr>
        <p:spPr>
          <a:xfrm>
            <a:off x="685800" y="1143000"/>
            <a:ext cx="8229600" cy="5016758"/>
          </a:xfrm>
          <a:prstGeom prst="rect">
            <a:avLst/>
          </a:prstGeom>
          <a:noFill/>
        </p:spPr>
        <p:txBody>
          <a:bodyPr wrap="square" rtlCol="0">
            <a:spAutoFit/>
          </a:bodyPr>
          <a:lstStyle/>
          <a:p>
            <a:pPr>
              <a:buFont typeface="Wingdings" pitchFamily="2" charset="2"/>
              <a:buChar char="q"/>
            </a:pPr>
            <a:r>
              <a:rPr lang="en-US" sz="2000" b="1" dirty="0" smtClean="0"/>
              <a:t>Every command should maintain an RTC data Register in hard copy and computer database system.</a:t>
            </a:r>
          </a:p>
          <a:p>
            <a:endParaRPr lang="en-US" sz="2000" b="1" dirty="0" smtClean="0"/>
          </a:p>
          <a:p>
            <a:pPr>
              <a:buFont typeface="Wingdings" pitchFamily="2" charset="2"/>
              <a:buChar char="q"/>
            </a:pPr>
            <a:r>
              <a:rPr lang="en-US" sz="2000" b="1" dirty="0" smtClean="0"/>
              <a:t>All RTC Cases should be properly recorded in the RTC data Register and subsequently updated in the computer database.</a:t>
            </a:r>
          </a:p>
          <a:p>
            <a:endParaRPr lang="en-US" sz="2000" b="1" dirty="0" smtClean="0"/>
          </a:p>
          <a:p>
            <a:pPr>
              <a:buFont typeface="Wingdings" pitchFamily="2" charset="2"/>
              <a:buChar char="q"/>
            </a:pPr>
            <a:r>
              <a:rPr lang="en-US" sz="2000" b="1" dirty="0" smtClean="0"/>
              <a:t>All RTC whether minor, serious or fatal must be reported to the Zonal Rescue Officer via CUG line 08077690484 within one (1) hour of occurrence.</a:t>
            </a:r>
          </a:p>
          <a:p>
            <a:endParaRPr lang="en-US" sz="2000" b="1" dirty="0" smtClean="0"/>
          </a:p>
          <a:p>
            <a:pPr>
              <a:buFont typeface="Wingdings" pitchFamily="2" charset="2"/>
              <a:buChar char="q"/>
            </a:pPr>
            <a:r>
              <a:rPr lang="en-US" sz="2000" b="1" dirty="0" smtClean="0"/>
              <a:t>All DIOs, PRS Officers, SED Desk Officers and Rescue Officers in each command must work hand in hand to ensure uniformity of data collected.</a:t>
            </a:r>
          </a:p>
          <a:p>
            <a:endParaRPr lang="en-US" sz="2000" b="1" dirty="0" smtClean="0"/>
          </a:p>
          <a:p>
            <a:pPr>
              <a:buFont typeface="Wingdings" pitchFamily="2" charset="2"/>
              <a:buChar char="q"/>
            </a:pPr>
            <a:r>
              <a:rPr lang="en-US" sz="2000" b="1" dirty="0" smtClean="0"/>
              <a:t>There should be weekly and monthly reconciliation of RTC data by the Rescue, SED and PRS officers of the same command to guide against discrepancy in reports before being forwarded to the Zonal Office.</a:t>
            </a:r>
          </a:p>
          <a:p>
            <a:pPr>
              <a:buFont typeface="Wingdings" pitchFamily="2" charset="2"/>
              <a:buChar char="q"/>
            </a:pPr>
            <a:endParaRPr lang="en-US" sz="2000" b="1" dirty="0"/>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457200" y="1143000"/>
            <a:ext cx="8534400" cy="5638800"/>
          </a:xfrm>
          <a:solidFill>
            <a:schemeClr val="bg2"/>
          </a:solidFill>
        </p:spPr>
        <p:txBody>
          <a:bodyPr rtlCol="0">
            <a:noAutofit/>
          </a:bodyPr>
          <a:lstStyle/>
          <a:p>
            <a:pPr marL="365760" indent="-283464" algn="just" fontAlgn="auto">
              <a:spcAft>
                <a:spcPts val="0"/>
              </a:spcAft>
              <a:buFont typeface="Arial" pitchFamily="34" charset="0"/>
              <a:buNone/>
              <a:defRPr/>
            </a:pPr>
            <a:endParaRPr lang="en-US" sz="1800" dirty="0" smtClean="0">
              <a:latin typeface="+mj-lt"/>
            </a:endParaRPr>
          </a:p>
          <a:p>
            <a:pPr marL="365760" indent="-283464" algn="just" fontAlgn="auto">
              <a:spcAft>
                <a:spcPts val="0"/>
              </a:spcAft>
              <a:buFont typeface="Arial" pitchFamily="34" charset="0"/>
              <a:buNone/>
              <a:defRPr/>
            </a:pPr>
            <a:r>
              <a:rPr lang="en-GB" sz="2800" dirty="0" smtClean="0">
                <a:latin typeface="+mj-lt"/>
              </a:rPr>
              <a:t> </a:t>
            </a:r>
            <a:endParaRPr lang="en-US" sz="2800" dirty="0" smtClean="0">
              <a:latin typeface="+mj-lt"/>
            </a:endParaRPr>
          </a:p>
          <a:p>
            <a:pPr marL="365760" indent="-283464" algn="just" fontAlgn="auto">
              <a:lnSpc>
                <a:spcPct val="90000"/>
              </a:lnSpc>
              <a:spcAft>
                <a:spcPts val="0"/>
              </a:spcAft>
              <a:buFont typeface="Arial" pitchFamily="34" charset="0"/>
              <a:buChar char="•"/>
              <a:defRPr/>
            </a:pPr>
            <a:endParaRPr lang="en-GB" sz="2800" dirty="0" smtClean="0">
              <a:latin typeface="+mj-lt"/>
            </a:endParaRPr>
          </a:p>
        </p:txBody>
      </p:sp>
      <p:sp>
        <p:nvSpPr>
          <p:cNvPr id="7" name="Slide Number Placeholder 3"/>
          <p:cNvSpPr>
            <a:spLocks noGrp="1"/>
          </p:cNvSpPr>
          <p:nvPr>
            <p:ph type="sldNum" sz="quarter" idx="12"/>
          </p:nvPr>
        </p:nvSpPr>
        <p:spPr>
          <a:solidFill>
            <a:schemeClr val="bg2"/>
          </a:solidFill>
        </p:spPr>
        <p:txBody>
          <a:bodyPr/>
          <a:lstStyle/>
          <a:p>
            <a:pPr>
              <a:defRPr/>
            </a:pPr>
            <a:fld id="{04F0C8BC-D379-44D2-8B44-BF9953A45B9D}" type="slidenum">
              <a:rPr lang="en-GB"/>
              <a:pPr>
                <a:defRPr/>
              </a:pPr>
              <a:t>55</a:t>
            </a:fld>
            <a:endParaRPr lang="en-GB"/>
          </a:p>
        </p:txBody>
      </p:sp>
      <p:grpSp>
        <p:nvGrpSpPr>
          <p:cNvPr id="2" name="Group 3"/>
          <p:cNvGrpSpPr>
            <a:grpSpLocks/>
          </p:cNvGrpSpPr>
          <p:nvPr/>
        </p:nvGrpSpPr>
        <p:grpSpPr bwMode="auto">
          <a:xfrm>
            <a:off x="0" y="0"/>
            <a:ext cx="4572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10"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1"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13319" name="Picture 2" descr="http://t1.gstatic.com/images?q=tbn:ANd9GcT-GWxGc7pkJkFINdAOHmgWYuJQ2KMQs5FuAPnxRrzzwiZmBSqz4g&amp;t=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22" name="WordArt 5"/>
          <p:cNvSpPr>
            <a:spLocks noChangeArrowheads="1" noChangeShapeType="1" noTextEdit="1"/>
          </p:cNvSpPr>
          <p:nvPr/>
        </p:nvSpPr>
        <p:spPr bwMode="auto">
          <a:xfrm rot="21576565">
            <a:off x="1503379" y="2386609"/>
            <a:ext cx="7172325" cy="3279775"/>
          </a:xfrm>
          <a:prstGeom prst="rect">
            <a:avLst/>
          </a:prstGeom>
        </p:spPr>
        <p:txBody>
          <a:bodyPr wrap="none" fromWordArt="1">
            <a:prstTxWarp prst="textInflate">
              <a:avLst>
                <a:gd name="adj" fmla="val 5227"/>
              </a:avLst>
            </a:prstTxWarp>
          </a:bodyPr>
          <a:lstStyle/>
          <a:p>
            <a:pPr fontAlgn="auto">
              <a:spcBef>
                <a:spcPts val="0"/>
              </a:spcBef>
              <a:spcAft>
                <a:spcPts val="0"/>
              </a:spcAft>
              <a:defRPr/>
            </a:pPr>
            <a:r>
              <a:rPr lang="en-US" sz="44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Garamond"/>
                <a:cs typeface="+mn-cs"/>
              </a:rPr>
              <a:t>Thank   You</a:t>
            </a:r>
          </a:p>
          <a:p>
            <a:pPr fontAlgn="auto">
              <a:spcBef>
                <a:spcPts val="0"/>
              </a:spcBef>
              <a:spcAft>
                <a:spcPts val="0"/>
              </a:spcAft>
              <a:defRPr/>
            </a:pPr>
            <a:r>
              <a:rPr lang="en-US" sz="44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Garamond"/>
                <a:cs typeface="+mn-cs"/>
              </a:rPr>
              <a:t>For listening</a:t>
            </a:r>
          </a:p>
        </p:txBody>
      </p:sp>
      <p:grpSp>
        <p:nvGrpSpPr>
          <p:cNvPr id="4" name="Group 35"/>
          <p:cNvGrpSpPr>
            <a:grpSpLocks/>
          </p:cNvGrpSpPr>
          <p:nvPr/>
        </p:nvGrpSpPr>
        <p:grpSpPr bwMode="auto">
          <a:xfrm>
            <a:off x="457200" y="228600"/>
            <a:ext cx="6807200" cy="609600"/>
            <a:chOff x="457202" y="228598"/>
            <a:chExt cx="5105399" cy="533401"/>
          </a:xfrm>
        </p:grpSpPr>
        <p:sp>
          <p:nvSpPr>
            <p:cNvPr id="14344" name="AutoShape 5"/>
            <p:cNvSpPr>
              <a:spLocks noChangeArrowheads="1"/>
            </p:cNvSpPr>
            <p:nvPr/>
          </p:nvSpPr>
          <p:spPr bwMode="auto">
            <a:xfrm>
              <a:off x="513930"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45" name="AutoShape 6"/>
            <p:cNvSpPr>
              <a:spLocks noChangeArrowheads="1"/>
            </p:cNvSpPr>
            <p:nvPr/>
          </p:nvSpPr>
          <p:spPr bwMode="auto">
            <a:xfrm>
              <a:off x="967743"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46" name="AutoShape 7"/>
            <p:cNvSpPr>
              <a:spLocks noChangeArrowheads="1"/>
            </p:cNvSpPr>
            <p:nvPr/>
          </p:nvSpPr>
          <p:spPr bwMode="auto">
            <a:xfrm>
              <a:off x="1421556"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47" name="AutoShape 8"/>
            <p:cNvSpPr>
              <a:spLocks noChangeArrowheads="1"/>
            </p:cNvSpPr>
            <p:nvPr/>
          </p:nvSpPr>
          <p:spPr bwMode="auto">
            <a:xfrm>
              <a:off x="1875369"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48" name="AutoShape 9"/>
            <p:cNvSpPr>
              <a:spLocks noChangeArrowheads="1"/>
            </p:cNvSpPr>
            <p:nvPr/>
          </p:nvSpPr>
          <p:spPr bwMode="auto">
            <a:xfrm>
              <a:off x="2329183"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49" name="AutoShape 10"/>
            <p:cNvSpPr>
              <a:spLocks noChangeArrowheads="1"/>
            </p:cNvSpPr>
            <p:nvPr/>
          </p:nvSpPr>
          <p:spPr bwMode="auto">
            <a:xfrm>
              <a:off x="2782996"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50" name="AutoShape 11"/>
            <p:cNvSpPr>
              <a:spLocks noChangeArrowheads="1"/>
            </p:cNvSpPr>
            <p:nvPr/>
          </p:nvSpPr>
          <p:spPr bwMode="auto">
            <a:xfrm>
              <a:off x="3236809"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51" name="AutoShape 12"/>
            <p:cNvSpPr>
              <a:spLocks noChangeArrowheads="1"/>
            </p:cNvSpPr>
            <p:nvPr/>
          </p:nvSpPr>
          <p:spPr bwMode="auto">
            <a:xfrm>
              <a:off x="3690622"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52" name="AutoShape 13"/>
            <p:cNvSpPr>
              <a:spLocks noChangeArrowheads="1"/>
            </p:cNvSpPr>
            <p:nvPr/>
          </p:nvSpPr>
          <p:spPr bwMode="auto">
            <a:xfrm>
              <a:off x="4144436"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53" name="AutoShape 14"/>
            <p:cNvSpPr>
              <a:spLocks noChangeArrowheads="1"/>
            </p:cNvSpPr>
            <p:nvPr/>
          </p:nvSpPr>
          <p:spPr bwMode="auto">
            <a:xfrm>
              <a:off x="4598249"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54" name="AutoShape 15"/>
            <p:cNvSpPr>
              <a:spLocks noChangeArrowheads="1"/>
            </p:cNvSpPr>
            <p:nvPr/>
          </p:nvSpPr>
          <p:spPr bwMode="auto">
            <a:xfrm>
              <a:off x="5052062" y="228598"/>
              <a:ext cx="453813" cy="213360"/>
            </a:xfrm>
            <a:prstGeom prst="parallelogram">
              <a:avLst>
                <a:gd name="adj" fmla="val 137023"/>
              </a:avLst>
            </a:prstGeom>
            <a:solidFill>
              <a:schemeClr val="accent1"/>
            </a:solidFill>
            <a:ln w="9525">
              <a:noFill/>
              <a:miter lim="800000"/>
              <a:headEnd/>
              <a:tailEnd/>
            </a:ln>
          </p:spPr>
          <p:txBody>
            <a:bodyPr wrap="none" anchor="ctr"/>
            <a:lstStyle/>
            <a:p>
              <a:endParaRPr lang="en-US">
                <a:latin typeface="Calibri" pitchFamily="34" charset="0"/>
              </a:endParaRPr>
            </a:p>
          </p:txBody>
        </p:sp>
        <p:sp>
          <p:nvSpPr>
            <p:cNvPr id="14355" name="Rectangle 16"/>
            <p:cNvSpPr>
              <a:spLocks noChangeArrowheads="1"/>
            </p:cNvSpPr>
            <p:nvPr/>
          </p:nvSpPr>
          <p:spPr bwMode="auto">
            <a:xfrm rot="-5400000">
              <a:off x="2903222" y="-1897381"/>
              <a:ext cx="213360" cy="5105399"/>
            </a:xfrm>
            <a:prstGeom prst="rect">
              <a:avLst/>
            </a:prstGeom>
            <a:solidFill>
              <a:schemeClr val="accent1"/>
            </a:solidFill>
            <a:ln w="9525">
              <a:noFill/>
              <a:miter lim="800000"/>
              <a:headEnd/>
              <a:tailEnd/>
            </a:ln>
          </p:spPr>
          <p:txBody>
            <a:bodyPr wrap="none" anchor="ctr"/>
            <a:lstStyle/>
            <a:p>
              <a:endParaRPr lang="en-US">
                <a:latin typeface="Calibri" pitchFamily="34" charset="0"/>
              </a:endParaRPr>
            </a:p>
          </p:txBody>
        </p:sp>
      </p:grpSp>
      <p:pic>
        <p:nvPicPr>
          <p:cNvPr id="14343" name="Content Placeholder 8" descr="decade of action.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7467600" y="76200"/>
            <a:ext cx="1524000" cy="838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amond(in)">
                                      <p:cBhvr>
                                        <p:cTn id="7" dur="3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amond(in)">
                                      <p:cBhvr>
                                        <p:cTn id="12" dur="3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609600"/>
          </a:xfrm>
          <a:solidFill>
            <a:schemeClr val="accent1">
              <a:lumMod val="20000"/>
              <a:lumOff val="80000"/>
            </a:schemeClr>
          </a:solidFill>
          <a:ln>
            <a:solidFill>
              <a:schemeClr val="accent3">
                <a:lumMod val="50000"/>
              </a:schemeClr>
            </a:solidFill>
          </a:ln>
        </p:spPr>
        <p:txBody>
          <a:bodyPr rtlCol="0">
            <a:noAutofit/>
          </a:bodyPr>
          <a:lstStyle/>
          <a:p>
            <a:pPr>
              <a:defRPr/>
            </a:pP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r>
            <a:br>
              <a:rPr lang="en-US" sz="2800" b="1" dirty="0" smtClean="0">
                <a:solidFill>
                  <a:srgbClr val="FF0000"/>
                </a:solidFill>
              </a:rPr>
            </a:br>
            <a:r>
              <a:rPr lang="en-US" sz="2800" b="1" dirty="0" smtClean="0">
                <a:solidFill>
                  <a:srgbClr val="FF0000"/>
                </a:solidFill>
                <a:latin typeface="Comic Sans MS" pitchFamily="66" charset="0"/>
              </a:rPr>
              <a:t> </a:t>
            </a:r>
            <a:br>
              <a:rPr lang="en-US" sz="2800" b="1" dirty="0" smtClean="0">
                <a:solidFill>
                  <a:srgbClr val="FF0000"/>
                </a:solidFill>
                <a:latin typeface="Comic Sans MS" pitchFamily="66" charset="0"/>
              </a:rPr>
            </a:br>
            <a:r>
              <a:rPr lang="en-GB" sz="2800" b="1" dirty="0" smtClean="0">
                <a:solidFill>
                  <a:srgbClr val="CC0000"/>
                </a:solidFill>
                <a:latin typeface="Comic Sans MS" pitchFamily="66" charset="0"/>
              </a:rPr>
              <a:t>ARRIVING </a:t>
            </a:r>
            <a:r>
              <a:rPr lang="en-GB" sz="2800" b="1" dirty="0">
                <a:solidFill>
                  <a:srgbClr val="CC0000"/>
                </a:solidFill>
                <a:latin typeface="Comic Sans MS" pitchFamily="66" charset="0"/>
              </a:rPr>
              <a:t>AT THE SCENE OF A CRASH</a:t>
            </a:r>
            <a:r>
              <a:rPr lang="en-US" sz="2800" b="1" dirty="0">
                <a:latin typeface="Comic Sans MS" pitchFamily="66" charset="0"/>
              </a:rPr>
              <a:t/>
            </a:r>
            <a:br>
              <a:rPr lang="en-US" sz="2800" b="1" dirty="0">
                <a:latin typeface="Comic Sans MS" pitchFamily="66" charset="0"/>
              </a:rPr>
            </a:br>
            <a:r>
              <a:rPr lang="en-US" sz="2800" b="1" dirty="0" smtClean="0">
                <a:solidFill>
                  <a:srgbClr val="FF0000"/>
                </a:solidFill>
                <a:latin typeface="Comic Sans MS" pitchFamily="66" charset="0"/>
              </a:rPr>
              <a:t> </a:t>
            </a: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r>
            <a:br>
              <a:rPr lang="en-US" sz="2800" b="1" dirty="0" smtClean="0">
                <a:solidFill>
                  <a:srgbClr val="FF0000"/>
                </a:solidFill>
              </a:rPr>
            </a:br>
            <a:r>
              <a:rPr lang="en-US" sz="2800" b="1" dirty="0" smtClean="0">
                <a:solidFill>
                  <a:srgbClr val="FF0000"/>
                </a:solidFill>
              </a:rPr>
              <a:t/>
            </a:r>
            <a:br>
              <a:rPr lang="en-US" sz="2800" b="1" dirty="0" smtClean="0">
                <a:solidFill>
                  <a:srgbClr val="FF0000"/>
                </a:solidFill>
              </a:rPr>
            </a:br>
            <a:endParaRPr lang="en-US" sz="2800" b="1" dirty="0" smtClean="0">
              <a:solidFill>
                <a:srgbClr val="FF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32769" name="Rectangle 1"/>
          <p:cNvSpPr>
            <a:spLocks noChangeArrowheads="1"/>
          </p:cNvSpPr>
          <p:nvPr/>
        </p:nvSpPr>
        <p:spPr bwMode="auto">
          <a:xfrm>
            <a:off x="304800" y="685800"/>
            <a:ext cx="8763000" cy="2642262"/>
          </a:xfrm>
          <a:prstGeom prst="rect">
            <a:avLst/>
          </a:prstGeom>
          <a:solidFill>
            <a:schemeClr val="bg2"/>
          </a:solidFill>
          <a:ln w="9525">
            <a:noFill/>
            <a:miter lim="800000"/>
            <a:headEnd/>
            <a:tailEnd/>
          </a:ln>
          <a:effectLst/>
        </p:spPr>
        <p:txBody>
          <a:bodyPr wrap="square" anchor="ctr">
            <a:spAutoFit/>
          </a:bodyPr>
          <a:lstStyle/>
          <a:p>
            <a:pPr marL="342900" lvl="0" indent="-342900">
              <a:lnSpc>
                <a:spcPct val="80000"/>
              </a:lnSpc>
              <a:spcBef>
                <a:spcPct val="20000"/>
              </a:spcBef>
              <a:defRPr/>
            </a:pPr>
            <a:r>
              <a:rPr lang="en-GB" sz="1700" b="1" dirty="0">
                <a:latin typeface="Comic Sans MS" pitchFamily="66" charset="0"/>
              </a:rPr>
              <a:t>1.Ensure your </a:t>
            </a:r>
            <a:r>
              <a:rPr lang="en-GB" sz="1700" b="1" dirty="0" smtClean="0">
                <a:latin typeface="Comic Sans MS" pitchFamily="66" charset="0"/>
                <a:hlinkClick r:id="rId4" action="ppaction://hlinkpres?slideindex=1&amp;slidetitle="/>
              </a:rPr>
              <a:t>safety</a:t>
            </a:r>
            <a:r>
              <a:rPr lang="en-GB" sz="1700" b="1" dirty="0" smtClean="0">
                <a:latin typeface="Comic Sans MS" pitchFamily="66" charset="0"/>
              </a:rPr>
              <a:t> (ANNEX 1) </a:t>
            </a:r>
            <a:r>
              <a:rPr lang="en-GB" sz="1700" b="1" dirty="0">
                <a:latin typeface="Comic Sans MS" pitchFamily="66" charset="0"/>
              </a:rPr>
              <a:t>and that of the scene.</a:t>
            </a:r>
          </a:p>
          <a:p>
            <a:pPr marL="342900" lvl="0" indent="-342900">
              <a:lnSpc>
                <a:spcPct val="80000"/>
              </a:lnSpc>
              <a:spcBef>
                <a:spcPct val="20000"/>
              </a:spcBef>
              <a:defRPr/>
            </a:pPr>
            <a:r>
              <a:rPr lang="en-GB" sz="1700" b="1" dirty="0" smtClean="0">
                <a:latin typeface="Comic Sans MS" pitchFamily="66" charset="0"/>
              </a:rPr>
              <a:t>2.Respond </a:t>
            </a:r>
            <a:r>
              <a:rPr lang="en-GB" sz="1700" b="1" dirty="0">
                <a:latin typeface="Comic Sans MS" pitchFamily="66" charset="0"/>
              </a:rPr>
              <a:t>to emergencies including caring for the victims.</a:t>
            </a:r>
          </a:p>
          <a:p>
            <a:pPr marL="342900" lvl="0" indent="-342900">
              <a:lnSpc>
                <a:spcPct val="80000"/>
              </a:lnSpc>
              <a:spcBef>
                <a:spcPct val="20000"/>
              </a:spcBef>
              <a:defRPr/>
            </a:pPr>
            <a:r>
              <a:rPr lang="en-GB" sz="1700" b="1" dirty="0" smtClean="0">
                <a:latin typeface="Comic Sans MS" pitchFamily="66" charset="0"/>
              </a:rPr>
              <a:t>3.Locate </a:t>
            </a:r>
            <a:r>
              <a:rPr lang="en-GB" sz="1700" b="1" dirty="0">
                <a:latin typeface="Comic Sans MS" pitchFamily="66" charset="0"/>
              </a:rPr>
              <a:t>and separate the drivers of each </a:t>
            </a:r>
            <a:r>
              <a:rPr lang="en-GB" sz="1700" b="1" dirty="0" smtClean="0">
                <a:latin typeface="Comic Sans MS" pitchFamily="66" charset="0"/>
              </a:rPr>
              <a:t>vehicle/witnesses </a:t>
            </a:r>
            <a:r>
              <a:rPr lang="en-GB" sz="1700" b="1" dirty="0">
                <a:latin typeface="Comic Sans MS" pitchFamily="66" charset="0"/>
              </a:rPr>
              <a:t>still at the scene.</a:t>
            </a:r>
          </a:p>
          <a:p>
            <a:pPr marL="342900" lvl="0" indent="-342900">
              <a:lnSpc>
                <a:spcPct val="80000"/>
              </a:lnSpc>
              <a:spcBef>
                <a:spcPct val="20000"/>
              </a:spcBef>
              <a:defRPr/>
            </a:pPr>
            <a:r>
              <a:rPr lang="en-GB" sz="1700" b="1" dirty="0" smtClean="0">
                <a:latin typeface="Comic Sans MS" pitchFamily="66" charset="0"/>
              </a:rPr>
              <a:t>4.Look </a:t>
            </a:r>
            <a:r>
              <a:rPr lang="en-GB" sz="1700" b="1" dirty="0">
                <a:latin typeface="Comic Sans MS" pitchFamily="66" charset="0"/>
              </a:rPr>
              <a:t>for the physical evidence of the crash and have it guarded until it can </a:t>
            </a:r>
            <a:r>
              <a:rPr lang="en-GB" sz="1700" b="1" dirty="0" smtClean="0">
                <a:latin typeface="Comic Sans MS" pitchFamily="66" charset="0"/>
              </a:rPr>
              <a:t>be examined </a:t>
            </a:r>
            <a:r>
              <a:rPr lang="en-GB" sz="1700" b="1" dirty="0">
                <a:latin typeface="Comic Sans MS" pitchFamily="66" charset="0"/>
              </a:rPr>
              <a:t>or located by measurements. This includes:</a:t>
            </a:r>
          </a:p>
          <a:p>
            <a:pPr marL="342900" lvl="0" indent="-342900">
              <a:lnSpc>
                <a:spcPct val="80000"/>
              </a:lnSpc>
              <a:spcBef>
                <a:spcPct val="20000"/>
              </a:spcBef>
              <a:defRPr/>
            </a:pPr>
            <a:endParaRPr lang="en-GB" sz="500" b="1" dirty="0">
              <a:latin typeface="Comic Sans MS" pitchFamily="66" charset="0"/>
            </a:endParaRPr>
          </a:p>
          <a:p>
            <a:pPr marL="285750" indent="-285750">
              <a:lnSpc>
                <a:spcPct val="80000"/>
              </a:lnSpc>
              <a:spcBef>
                <a:spcPct val="20000"/>
              </a:spcBef>
              <a:buClr>
                <a:schemeClr val="tx1"/>
              </a:buClr>
              <a:buFont typeface="Wingdings" pitchFamily="2" charset="2"/>
              <a:buChar char="v"/>
              <a:defRPr/>
            </a:pPr>
            <a:r>
              <a:rPr lang="en-GB" sz="1650" b="1" dirty="0">
                <a:latin typeface="Comic Sans MS" pitchFamily="66" charset="0"/>
              </a:rPr>
              <a:t>Position of vehicles at </a:t>
            </a:r>
            <a:r>
              <a:rPr lang="en-GB" sz="1650" b="1" dirty="0">
                <a:latin typeface="Comic Sans MS" pitchFamily="66" charset="0"/>
                <a:hlinkClick r:id="rId5" action="ppaction://hlinkfile"/>
              </a:rPr>
              <a:t>final</a:t>
            </a:r>
            <a:r>
              <a:rPr lang="en-GB" sz="1650" b="1" dirty="0">
                <a:latin typeface="Comic Sans MS" pitchFamily="66" charset="0"/>
              </a:rPr>
              <a:t> </a:t>
            </a:r>
            <a:r>
              <a:rPr lang="en-GB" sz="1650" b="1" dirty="0">
                <a:latin typeface="Comic Sans MS" pitchFamily="66" charset="0"/>
                <a:hlinkClick r:id="rId6" action="ppaction://hlinkfile"/>
              </a:rPr>
              <a:t>rest.</a:t>
            </a:r>
            <a:endParaRPr lang="en-GB" sz="1650" b="1" dirty="0">
              <a:latin typeface="Comic Sans MS" pitchFamily="66" charset="0"/>
            </a:endParaRPr>
          </a:p>
          <a:p>
            <a:pPr marL="285750" indent="-285750">
              <a:lnSpc>
                <a:spcPct val="80000"/>
              </a:lnSpc>
              <a:spcBef>
                <a:spcPct val="20000"/>
              </a:spcBef>
              <a:buClr>
                <a:schemeClr val="tx1"/>
              </a:buClr>
              <a:buFont typeface="Wingdings" pitchFamily="2" charset="2"/>
              <a:buChar char="v"/>
              <a:defRPr/>
            </a:pPr>
            <a:r>
              <a:rPr lang="en-GB" sz="1650" b="1" dirty="0">
                <a:latin typeface="Comic Sans MS" pitchFamily="66" charset="0"/>
              </a:rPr>
              <a:t>Position of pedestrians, motorcyclists, bicycle </a:t>
            </a:r>
          </a:p>
          <a:p>
            <a:pPr marL="285750" indent="-285750">
              <a:lnSpc>
                <a:spcPct val="80000"/>
              </a:lnSpc>
              <a:spcBef>
                <a:spcPct val="20000"/>
              </a:spcBef>
              <a:buClr>
                <a:schemeClr val="tx1"/>
              </a:buClr>
              <a:defRPr/>
            </a:pPr>
            <a:r>
              <a:rPr lang="en-GB" sz="1650" b="1" dirty="0">
                <a:latin typeface="Comic Sans MS" pitchFamily="66" charset="0"/>
              </a:rPr>
              <a:t>   riders, ejected occupants (deceased or injured).</a:t>
            </a:r>
          </a:p>
          <a:p>
            <a:pPr marL="285750" indent="-285750">
              <a:lnSpc>
                <a:spcPct val="80000"/>
              </a:lnSpc>
              <a:spcBef>
                <a:spcPct val="20000"/>
              </a:spcBef>
              <a:buClr>
                <a:schemeClr val="tx1"/>
              </a:buClr>
              <a:buFont typeface="Wingdings" pitchFamily="2" charset="2"/>
              <a:buChar char="v"/>
              <a:defRPr/>
            </a:pPr>
            <a:r>
              <a:rPr lang="en-GB" sz="1650" b="1" dirty="0">
                <a:latin typeface="Comic Sans MS" pitchFamily="66" charset="0"/>
                <a:hlinkClick r:id="rId7" action="ppaction://hlinkpres?slideindex=1&amp;slidetitle="/>
              </a:rPr>
              <a:t>Road scars </a:t>
            </a:r>
            <a:r>
              <a:rPr lang="en-GB" sz="1650" b="1" dirty="0">
                <a:latin typeface="Comic Sans MS" pitchFamily="66" charset="0"/>
              </a:rPr>
              <a:t>(scratches, scraps, chips, chops </a:t>
            </a:r>
            <a:endParaRPr lang="en-GB" sz="1650" b="1" dirty="0" smtClean="0">
              <a:latin typeface="Comic Sans MS" pitchFamily="66" charset="0"/>
            </a:endParaRPr>
          </a:p>
          <a:p>
            <a:pPr marL="285750" indent="-285750">
              <a:lnSpc>
                <a:spcPct val="80000"/>
              </a:lnSpc>
              <a:spcBef>
                <a:spcPct val="20000"/>
              </a:spcBef>
              <a:buClr>
                <a:schemeClr val="tx1"/>
              </a:buClr>
              <a:defRPr/>
            </a:pPr>
            <a:r>
              <a:rPr lang="en-GB" sz="1650" b="1" dirty="0">
                <a:latin typeface="Comic Sans MS" pitchFamily="66" charset="0"/>
              </a:rPr>
              <a:t>	</a:t>
            </a:r>
            <a:r>
              <a:rPr lang="en-GB" sz="1650" b="1" dirty="0" smtClean="0">
                <a:latin typeface="Comic Sans MS" pitchFamily="66" charset="0"/>
              </a:rPr>
              <a:t>and </a:t>
            </a:r>
            <a:r>
              <a:rPr lang="en-GB" sz="1650" b="1" dirty="0">
                <a:latin typeface="Comic Sans MS" pitchFamily="66" charset="0"/>
              </a:rPr>
              <a:t>grooves</a:t>
            </a:r>
            <a:r>
              <a:rPr lang="en-GB" sz="1650" b="1" dirty="0" smtClean="0">
                <a:latin typeface="Comic Sans MS" pitchFamily="66" charset="0"/>
              </a:rPr>
              <a:t>).(ANNEX 2)</a:t>
            </a:r>
            <a:endParaRPr lang="en-GB" sz="1650" b="1" dirty="0">
              <a:latin typeface="Comic Sans MS" pitchFamily="66" charset="0"/>
            </a:endParaRPr>
          </a:p>
        </p:txBody>
      </p:sp>
      <p:pic>
        <p:nvPicPr>
          <p:cNvPr id="1026" name="Picture 2" descr="C:\Users\odinfono\Desktop\100_1322.JPG"/>
          <p:cNvPicPr>
            <a:picLocks noChangeAspect="1" noChangeArrowheads="1"/>
          </p:cNvPicPr>
          <p:nvPr/>
        </p:nvPicPr>
        <p:blipFill>
          <a:blip r:embed="rId8"/>
          <a:srcRect/>
          <a:stretch>
            <a:fillRect/>
          </a:stretch>
        </p:blipFill>
        <p:spPr bwMode="auto">
          <a:xfrm>
            <a:off x="6019800" y="1905000"/>
            <a:ext cx="2971800" cy="1905000"/>
          </a:xfrm>
          <a:prstGeom prst="rect">
            <a:avLst/>
          </a:prstGeom>
          <a:noFill/>
        </p:spPr>
      </p:pic>
      <p:pic>
        <p:nvPicPr>
          <p:cNvPr id="1027" name="Picture 3" descr="C:\Users\odinfono\Desktop\100_1431.JPG"/>
          <p:cNvPicPr>
            <a:picLocks noChangeAspect="1" noChangeArrowheads="1"/>
          </p:cNvPicPr>
          <p:nvPr/>
        </p:nvPicPr>
        <p:blipFill>
          <a:blip r:embed="rId9"/>
          <a:srcRect/>
          <a:stretch>
            <a:fillRect/>
          </a:stretch>
        </p:blipFill>
        <p:spPr bwMode="auto">
          <a:xfrm>
            <a:off x="304800" y="3352800"/>
            <a:ext cx="2819400" cy="3352800"/>
          </a:xfrm>
          <a:prstGeom prst="rect">
            <a:avLst/>
          </a:prstGeom>
          <a:noFill/>
        </p:spPr>
      </p:pic>
      <p:pic>
        <p:nvPicPr>
          <p:cNvPr id="1028" name="Picture 4" descr="C:\Users\odinfono\Desktop\100_1584.JPG"/>
          <p:cNvPicPr>
            <a:picLocks noChangeAspect="1" noChangeArrowheads="1"/>
          </p:cNvPicPr>
          <p:nvPr/>
        </p:nvPicPr>
        <p:blipFill>
          <a:blip r:embed="rId10" cstate="print"/>
          <a:srcRect/>
          <a:stretch>
            <a:fillRect/>
          </a:stretch>
        </p:blipFill>
        <p:spPr bwMode="auto">
          <a:xfrm>
            <a:off x="3200400" y="3352800"/>
            <a:ext cx="2743200" cy="3352800"/>
          </a:xfrm>
          <a:prstGeom prst="rect">
            <a:avLst/>
          </a:prstGeom>
          <a:noFill/>
        </p:spPr>
      </p:pic>
      <p:pic>
        <p:nvPicPr>
          <p:cNvPr id="1029" name="Picture 5" descr="C:\Users\odinfono\Desktop\100_1077.JPG"/>
          <p:cNvPicPr>
            <a:picLocks noChangeAspect="1" noChangeArrowheads="1"/>
          </p:cNvPicPr>
          <p:nvPr/>
        </p:nvPicPr>
        <p:blipFill>
          <a:blip r:embed="rId11"/>
          <a:srcRect/>
          <a:stretch>
            <a:fillRect/>
          </a:stretch>
        </p:blipFill>
        <p:spPr bwMode="auto">
          <a:xfrm>
            <a:off x="6019800" y="3962400"/>
            <a:ext cx="2971800" cy="2743200"/>
          </a:xfrm>
          <a:prstGeom prst="rect">
            <a:avLst/>
          </a:prstGeom>
          <a:noFill/>
        </p:spPr>
      </p:pic>
      <p:sp>
        <p:nvSpPr>
          <p:cNvPr id="34" name="TextBox 10"/>
          <p:cNvSpPr txBox="1">
            <a:spLocks noChangeArrowheads="1"/>
          </p:cNvSpPr>
          <p:nvPr/>
        </p:nvSpPr>
        <p:spPr bwMode="auto">
          <a:xfrm>
            <a:off x="7653195" y="2590800"/>
            <a:ext cx="1262205" cy="369332"/>
          </a:xfrm>
          <a:prstGeom prst="rect">
            <a:avLst/>
          </a:prstGeom>
          <a:noFill/>
          <a:ln w="9525">
            <a:noFill/>
            <a:miter lim="800000"/>
            <a:headEnd/>
            <a:tailEnd/>
          </a:ln>
        </p:spPr>
        <p:txBody>
          <a:bodyPr wrap="none">
            <a:spAutoFit/>
          </a:bodyPr>
          <a:lstStyle/>
          <a:p>
            <a:r>
              <a:rPr lang="en-GB" b="1" dirty="0" smtClean="0"/>
              <a:t>SCRATCHES</a:t>
            </a:r>
            <a:endParaRPr lang="en-US" b="1" dirty="0"/>
          </a:p>
        </p:txBody>
      </p:sp>
      <p:sp>
        <p:nvSpPr>
          <p:cNvPr id="35" name="TextBox 10"/>
          <p:cNvSpPr txBox="1">
            <a:spLocks noChangeArrowheads="1"/>
          </p:cNvSpPr>
          <p:nvPr/>
        </p:nvSpPr>
        <p:spPr bwMode="auto">
          <a:xfrm>
            <a:off x="381000" y="5117068"/>
            <a:ext cx="1031436" cy="646331"/>
          </a:xfrm>
          <a:prstGeom prst="rect">
            <a:avLst/>
          </a:prstGeom>
          <a:noFill/>
          <a:ln w="9525">
            <a:noFill/>
            <a:miter lim="800000"/>
            <a:headEnd/>
            <a:tailEnd/>
          </a:ln>
        </p:spPr>
        <p:txBody>
          <a:bodyPr wrap="none">
            <a:spAutoFit/>
          </a:bodyPr>
          <a:lstStyle/>
          <a:p>
            <a:r>
              <a:rPr lang="en-GB" b="1" dirty="0" smtClean="0"/>
              <a:t>CURVED </a:t>
            </a:r>
          </a:p>
          <a:p>
            <a:r>
              <a:rPr lang="en-GB" b="1" dirty="0" smtClean="0"/>
              <a:t>SCRAP</a:t>
            </a:r>
            <a:endParaRPr lang="en-US" b="1" dirty="0"/>
          </a:p>
        </p:txBody>
      </p:sp>
      <p:sp>
        <p:nvSpPr>
          <p:cNvPr id="36" name="TextBox 10"/>
          <p:cNvSpPr txBox="1">
            <a:spLocks noChangeArrowheads="1"/>
          </p:cNvSpPr>
          <p:nvPr/>
        </p:nvSpPr>
        <p:spPr bwMode="auto">
          <a:xfrm>
            <a:off x="4495800" y="4736068"/>
            <a:ext cx="840295" cy="369332"/>
          </a:xfrm>
          <a:prstGeom prst="rect">
            <a:avLst/>
          </a:prstGeom>
          <a:noFill/>
          <a:ln w="9525">
            <a:noFill/>
            <a:miter lim="800000"/>
            <a:headEnd/>
            <a:tailEnd/>
          </a:ln>
        </p:spPr>
        <p:txBody>
          <a:bodyPr wrap="none">
            <a:spAutoFit/>
          </a:bodyPr>
          <a:lstStyle/>
          <a:p>
            <a:r>
              <a:rPr lang="en-GB" b="1" dirty="0" smtClean="0"/>
              <a:t>CHOPS</a:t>
            </a:r>
            <a:endParaRPr lang="en-US" b="1" dirty="0"/>
          </a:p>
        </p:txBody>
      </p:sp>
      <p:sp>
        <p:nvSpPr>
          <p:cNvPr id="37" name="TextBox 10"/>
          <p:cNvSpPr txBox="1">
            <a:spLocks noChangeArrowheads="1"/>
          </p:cNvSpPr>
          <p:nvPr/>
        </p:nvSpPr>
        <p:spPr bwMode="auto">
          <a:xfrm>
            <a:off x="7084505" y="5498068"/>
            <a:ext cx="1121974" cy="369332"/>
          </a:xfrm>
          <a:prstGeom prst="rect">
            <a:avLst/>
          </a:prstGeom>
          <a:noFill/>
          <a:ln w="9525">
            <a:noFill/>
            <a:miter lim="800000"/>
            <a:headEnd/>
            <a:tailEnd/>
          </a:ln>
        </p:spPr>
        <p:txBody>
          <a:bodyPr wrap="none">
            <a:spAutoFit/>
          </a:bodyPr>
          <a:lstStyle/>
          <a:p>
            <a:r>
              <a:rPr lang="en-GB" b="1" dirty="0" smtClean="0"/>
              <a:t>GROOVES</a:t>
            </a:r>
            <a:endParaRPr lang="en-US" b="1"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609600"/>
          </a:xfrm>
          <a:solidFill>
            <a:schemeClr val="accent1">
              <a:lumMod val="20000"/>
              <a:lumOff val="80000"/>
            </a:schemeClr>
          </a:solidFill>
          <a:ln>
            <a:solidFill>
              <a:schemeClr val="accent3">
                <a:lumMod val="50000"/>
              </a:schemeClr>
            </a:solidFill>
          </a:ln>
        </p:spPr>
        <p:txBody>
          <a:bodyPr rtlCol="0">
            <a:noAutofit/>
          </a:bodyPr>
          <a:lstStyle/>
          <a:p>
            <a:pPr algn="r">
              <a:defRPr/>
            </a:pPr>
            <a:r>
              <a:rPr lang="en-US" sz="2700" b="1" dirty="0" smtClean="0">
                <a:solidFill>
                  <a:srgbClr val="FF0000"/>
                </a:solidFill>
              </a:rPr>
              <a:t/>
            </a:r>
            <a:br>
              <a:rPr lang="en-US" sz="2700" b="1" dirty="0" smtClean="0">
                <a:solidFill>
                  <a:srgbClr val="FF0000"/>
                </a:solidFill>
              </a:rPr>
            </a:br>
            <a:r>
              <a:rPr lang="en-US" sz="2700" b="1" dirty="0" smtClean="0">
                <a:solidFill>
                  <a:srgbClr val="FF0000"/>
                </a:solidFill>
              </a:rPr>
              <a:t/>
            </a:r>
            <a:br>
              <a:rPr lang="en-US" sz="2700" b="1" dirty="0" smtClean="0">
                <a:solidFill>
                  <a:srgbClr val="FF0000"/>
                </a:solidFill>
              </a:rPr>
            </a:br>
            <a:r>
              <a:rPr lang="en-US" sz="2700" b="1" dirty="0" smtClean="0">
                <a:solidFill>
                  <a:srgbClr val="FF0000"/>
                </a:solidFill>
              </a:rPr>
              <a:t/>
            </a:r>
            <a:br>
              <a:rPr lang="en-US" sz="2700" b="1" dirty="0" smtClean="0">
                <a:solidFill>
                  <a:srgbClr val="FF0000"/>
                </a:solidFill>
              </a:rPr>
            </a:br>
            <a:r>
              <a:rPr lang="en-US" sz="2700" b="1" dirty="0" smtClean="0">
                <a:solidFill>
                  <a:srgbClr val="FF0000"/>
                </a:solidFill>
                <a:latin typeface="Comic Sans MS" pitchFamily="66" charset="0"/>
              </a:rPr>
              <a:t> </a:t>
            </a:r>
            <a:br>
              <a:rPr lang="en-US" sz="2700" b="1" dirty="0" smtClean="0">
                <a:solidFill>
                  <a:srgbClr val="FF0000"/>
                </a:solidFill>
                <a:latin typeface="Comic Sans MS" pitchFamily="66" charset="0"/>
              </a:rPr>
            </a:br>
            <a:r>
              <a:rPr lang="en-GB" sz="2600" b="1" dirty="0" smtClean="0">
                <a:solidFill>
                  <a:srgbClr val="CC0000"/>
                </a:solidFill>
                <a:latin typeface="Comic Sans MS" pitchFamily="66" charset="0"/>
              </a:rPr>
              <a:t>ARRIVING</a:t>
            </a:r>
            <a:r>
              <a:rPr lang="en-GB" sz="2700" b="1" dirty="0" smtClean="0">
                <a:solidFill>
                  <a:srgbClr val="CC0000"/>
                </a:solidFill>
                <a:latin typeface="Comic Sans MS" pitchFamily="66" charset="0"/>
              </a:rPr>
              <a:t> </a:t>
            </a:r>
            <a:r>
              <a:rPr lang="en-GB" sz="2700" b="1" dirty="0">
                <a:solidFill>
                  <a:srgbClr val="CC0000"/>
                </a:solidFill>
                <a:latin typeface="Comic Sans MS" pitchFamily="66" charset="0"/>
              </a:rPr>
              <a:t>AT THE SCENE OF A </a:t>
            </a:r>
            <a:r>
              <a:rPr lang="en-GB" sz="2700" b="1" dirty="0" smtClean="0">
                <a:solidFill>
                  <a:srgbClr val="CC0000"/>
                </a:solidFill>
                <a:latin typeface="Comic Sans MS" pitchFamily="66" charset="0"/>
              </a:rPr>
              <a:t>CRASH (2)</a:t>
            </a:r>
            <a:r>
              <a:rPr lang="en-US" sz="2700" b="1" dirty="0">
                <a:latin typeface="Comic Sans MS" pitchFamily="66" charset="0"/>
              </a:rPr>
              <a:t/>
            </a:r>
            <a:br>
              <a:rPr lang="en-US" sz="2700" b="1" dirty="0">
                <a:latin typeface="Comic Sans MS" pitchFamily="66" charset="0"/>
              </a:rPr>
            </a:br>
            <a:r>
              <a:rPr lang="en-US" sz="2700" b="1" dirty="0" smtClean="0">
                <a:solidFill>
                  <a:srgbClr val="FF0000"/>
                </a:solidFill>
                <a:latin typeface="Comic Sans MS" pitchFamily="66" charset="0"/>
              </a:rPr>
              <a:t> </a:t>
            </a:r>
            <a:r>
              <a:rPr lang="en-US" sz="2700" b="1" dirty="0" smtClean="0">
                <a:solidFill>
                  <a:srgbClr val="FF0000"/>
                </a:solidFill>
              </a:rPr>
              <a:t/>
            </a:r>
            <a:br>
              <a:rPr lang="en-US" sz="2700" b="1" dirty="0" smtClean="0">
                <a:solidFill>
                  <a:srgbClr val="FF0000"/>
                </a:solidFill>
              </a:rPr>
            </a:br>
            <a:r>
              <a:rPr lang="en-US" sz="2700" b="1" dirty="0" smtClean="0">
                <a:solidFill>
                  <a:srgbClr val="FF0000"/>
                </a:solidFill>
              </a:rPr>
              <a:t/>
            </a:r>
            <a:br>
              <a:rPr lang="en-US" sz="2700" b="1" dirty="0" smtClean="0">
                <a:solidFill>
                  <a:srgbClr val="FF0000"/>
                </a:solidFill>
              </a:rPr>
            </a:br>
            <a:r>
              <a:rPr lang="en-US" sz="2700" b="1" dirty="0" smtClean="0">
                <a:solidFill>
                  <a:srgbClr val="FF0000"/>
                </a:solidFill>
              </a:rPr>
              <a:t/>
            </a:r>
            <a:br>
              <a:rPr lang="en-US" sz="2700" b="1" dirty="0" smtClean="0">
                <a:solidFill>
                  <a:srgbClr val="FF0000"/>
                </a:solidFill>
              </a:rPr>
            </a:br>
            <a:endParaRPr lang="en-US" sz="2700" b="1" dirty="0" smtClean="0">
              <a:solidFill>
                <a:srgbClr val="FF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32769" name="Rectangle 1"/>
          <p:cNvSpPr>
            <a:spLocks noChangeArrowheads="1"/>
          </p:cNvSpPr>
          <p:nvPr/>
        </p:nvSpPr>
        <p:spPr bwMode="auto">
          <a:xfrm>
            <a:off x="304800" y="685800"/>
            <a:ext cx="8763000" cy="1209562"/>
          </a:xfrm>
          <a:prstGeom prst="rect">
            <a:avLst/>
          </a:prstGeom>
          <a:solidFill>
            <a:schemeClr val="bg2"/>
          </a:solidFill>
          <a:ln w="9525">
            <a:noFill/>
            <a:miter lim="800000"/>
            <a:headEnd/>
            <a:tailEnd/>
          </a:ln>
          <a:effectLst/>
        </p:spPr>
        <p:txBody>
          <a:bodyPr wrap="square" anchor="ctr">
            <a:spAutoFit/>
          </a:bodyPr>
          <a:lstStyle/>
          <a:p>
            <a:pPr marL="285750" indent="-285750">
              <a:lnSpc>
                <a:spcPct val="80000"/>
              </a:lnSpc>
              <a:spcBef>
                <a:spcPct val="20000"/>
              </a:spcBef>
              <a:buClr>
                <a:schemeClr val="tx1"/>
              </a:buClr>
              <a:buFont typeface="Wingdings" pitchFamily="2" charset="2"/>
              <a:buChar char="v"/>
              <a:defRPr/>
            </a:pPr>
            <a:r>
              <a:rPr lang="en-GB" sz="1650" b="1" dirty="0" smtClean="0">
                <a:latin typeface="Comic Sans MS" pitchFamily="66" charset="0"/>
              </a:rPr>
              <a:t>Debris </a:t>
            </a:r>
            <a:r>
              <a:rPr lang="en-GB" sz="1650" b="1" dirty="0">
                <a:latin typeface="Comic Sans MS" pitchFamily="66" charset="0"/>
              </a:rPr>
              <a:t>including dislodged vehicle </a:t>
            </a:r>
            <a:r>
              <a:rPr lang="en-GB" sz="1650" b="1" dirty="0" smtClean="0">
                <a:latin typeface="Comic Sans MS" pitchFamily="66" charset="0"/>
              </a:rPr>
              <a:t>parts, </a:t>
            </a:r>
            <a:r>
              <a:rPr lang="en-GB" sz="1650" b="1" dirty="0" err="1" smtClean="0">
                <a:latin typeface="Comic Sans MS" pitchFamily="66" charset="0"/>
              </a:rPr>
              <a:t>underbody</a:t>
            </a:r>
            <a:r>
              <a:rPr lang="en-GB" sz="1650" b="1" dirty="0" smtClean="0">
                <a:latin typeface="Comic Sans MS" pitchFamily="66" charset="0"/>
              </a:rPr>
              <a:t> debris, vehicle </a:t>
            </a:r>
            <a:r>
              <a:rPr lang="en-GB" sz="1650" b="1" dirty="0">
                <a:latin typeface="Comic Sans MS" pitchFamily="66" charset="0"/>
              </a:rPr>
              <a:t>liquids, </a:t>
            </a:r>
            <a:r>
              <a:rPr lang="en-GB" sz="1650" b="1" dirty="0" err="1" smtClean="0">
                <a:latin typeface="Comic Sans MS" pitchFamily="66" charset="0"/>
              </a:rPr>
              <a:t>blood,body</a:t>
            </a:r>
            <a:r>
              <a:rPr lang="en-GB" sz="1650" b="1" dirty="0" smtClean="0">
                <a:latin typeface="Comic Sans MS" pitchFamily="66" charset="0"/>
              </a:rPr>
              <a:t> tissues, personal </a:t>
            </a:r>
            <a:r>
              <a:rPr lang="en-GB" sz="1650" b="1" dirty="0">
                <a:latin typeface="Comic Sans MS" pitchFamily="66" charset="0"/>
              </a:rPr>
              <a:t>effects </a:t>
            </a:r>
            <a:r>
              <a:rPr lang="en-GB" sz="1650" b="1" dirty="0" smtClean="0">
                <a:latin typeface="Comic Sans MS" pitchFamily="66" charset="0"/>
              </a:rPr>
              <a:t>(</a:t>
            </a:r>
            <a:r>
              <a:rPr lang="en-GB" sz="1650" b="1" dirty="0">
                <a:latin typeface="Comic Sans MS" pitchFamily="66" charset="0"/>
              </a:rPr>
              <a:t>handbags, </a:t>
            </a:r>
            <a:r>
              <a:rPr lang="en-GB" sz="1650" b="1" dirty="0" err="1" smtClean="0">
                <a:latin typeface="Comic Sans MS" pitchFamily="66" charset="0"/>
              </a:rPr>
              <a:t>hats,glasses</a:t>
            </a:r>
            <a:r>
              <a:rPr lang="en-GB" sz="1650" b="1" dirty="0" smtClean="0">
                <a:latin typeface="Comic Sans MS" pitchFamily="66" charset="0"/>
              </a:rPr>
              <a:t> </a:t>
            </a:r>
            <a:r>
              <a:rPr lang="en-GB" sz="1650" b="1" dirty="0">
                <a:latin typeface="Comic Sans MS" pitchFamily="66" charset="0"/>
              </a:rPr>
              <a:t>etc).</a:t>
            </a:r>
          </a:p>
          <a:p>
            <a:pPr marL="285750" indent="-285750">
              <a:lnSpc>
                <a:spcPct val="80000"/>
              </a:lnSpc>
              <a:spcBef>
                <a:spcPct val="20000"/>
              </a:spcBef>
              <a:buClr>
                <a:schemeClr val="tx1"/>
              </a:buClr>
              <a:buFont typeface="Wingdings" pitchFamily="2" charset="2"/>
              <a:buChar char="v"/>
              <a:defRPr/>
            </a:pPr>
            <a:r>
              <a:rPr lang="en-GB" sz="1650" b="1" dirty="0">
                <a:latin typeface="Comic Sans MS" pitchFamily="66" charset="0"/>
              </a:rPr>
              <a:t>Contact to fixed objects.</a:t>
            </a:r>
          </a:p>
          <a:p>
            <a:pPr marL="285750" indent="-285750">
              <a:lnSpc>
                <a:spcPct val="80000"/>
              </a:lnSpc>
              <a:spcBef>
                <a:spcPct val="20000"/>
              </a:spcBef>
              <a:buClr>
                <a:schemeClr val="tx1"/>
              </a:buClr>
              <a:buFont typeface="Wingdings" pitchFamily="2" charset="2"/>
              <a:buChar char="v"/>
              <a:defRPr/>
            </a:pPr>
            <a:r>
              <a:rPr lang="en-GB" sz="1650" b="1" dirty="0">
                <a:latin typeface="Comic Sans MS" pitchFamily="66" charset="0"/>
              </a:rPr>
              <a:t>Tyre marks such as skid marks, yaw </a:t>
            </a:r>
            <a:r>
              <a:rPr lang="en-GB" sz="1650" b="1" dirty="0" smtClean="0">
                <a:latin typeface="Comic Sans MS" pitchFamily="66" charset="0"/>
              </a:rPr>
              <a:t>marks, acceleration </a:t>
            </a:r>
            <a:r>
              <a:rPr lang="en-GB" sz="1650" b="1" dirty="0">
                <a:latin typeface="Comic Sans MS" pitchFamily="66" charset="0"/>
              </a:rPr>
              <a:t>scuff, flat tyre and </a:t>
            </a:r>
            <a:r>
              <a:rPr lang="en-GB" sz="1650" b="1" dirty="0" smtClean="0">
                <a:latin typeface="Comic Sans MS" pitchFamily="66" charset="0"/>
              </a:rPr>
              <a:t>imprint (ANNEX 3, 4, 5, 6 &amp; 7)</a:t>
            </a:r>
            <a:endParaRPr lang="en-GB" sz="1650" b="1" dirty="0">
              <a:latin typeface="Comic Sans MS" pitchFamily="66" charset="0"/>
            </a:endParaRPr>
          </a:p>
        </p:txBody>
      </p:sp>
      <p:pic>
        <p:nvPicPr>
          <p:cNvPr id="22" name="Picture 2" descr="C:\Users\Mr Odifono\Downloads\skid_marks.jpg"/>
          <p:cNvPicPr>
            <a:picLocks noChangeAspect="1" noChangeArrowheads="1"/>
          </p:cNvPicPr>
          <p:nvPr/>
        </p:nvPicPr>
        <p:blipFill>
          <a:blip r:embed="rId4" cstate="print"/>
          <a:srcRect/>
          <a:stretch>
            <a:fillRect/>
          </a:stretch>
        </p:blipFill>
        <p:spPr bwMode="auto">
          <a:xfrm>
            <a:off x="304800" y="4267200"/>
            <a:ext cx="1676400" cy="2209800"/>
          </a:xfrm>
          <a:prstGeom prst="rect">
            <a:avLst/>
          </a:prstGeom>
          <a:noFill/>
          <a:ln w="9525">
            <a:noFill/>
            <a:miter lim="800000"/>
            <a:headEnd/>
            <a:tailEnd/>
          </a:ln>
        </p:spPr>
      </p:pic>
      <p:pic>
        <p:nvPicPr>
          <p:cNvPr id="23" name="Picture 2" descr="C:\Users\odinfono\Documents\backup oga\back up 1\CRASH INVESTIGATION PICTURES\100_1348.JPG"/>
          <p:cNvPicPr>
            <a:picLocks noChangeAspect="1" noChangeArrowheads="1"/>
          </p:cNvPicPr>
          <p:nvPr/>
        </p:nvPicPr>
        <p:blipFill>
          <a:blip r:embed="rId5" cstate="print"/>
          <a:srcRect l="18755" t="13565" r="16802"/>
          <a:stretch>
            <a:fillRect/>
          </a:stretch>
        </p:blipFill>
        <p:spPr bwMode="auto">
          <a:xfrm>
            <a:off x="2057400" y="4267200"/>
            <a:ext cx="1752600" cy="2209800"/>
          </a:xfrm>
          <a:prstGeom prst="rect">
            <a:avLst/>
          </a:prstGeom>
          <a:noFill/>
        </p:spPr>
      </p:pic>
      <p:pic>
        <p:nvPicPr>
          <p:cNvPr id="24" name="Picture 9" descr="C:\Users\Public\Pictures\Kodak Pictures\5-1-2010\100e0904.jpg"/>
          <p:cNvPicPr>
            <a:picLocks noChangeAspect="1" noChangeArrowheads="1"/>
          </p:cNvPicPr>
          <p:nvPr/>
        </p:nvPicPr>
        <p:blipFill>
          <a:blip r:embed="rId6" cstate="print"/>
          <a:srcRect/>
          <a:stretch>
            <a:fillRect/>
          </a:stretch>
        </p:blipFill>
        <p:spPr bwMode="auto">
          <a:xfrm>
            <a:off x="3886200" y="4267200"/>
            <a:ext cx="1676400" cy="2209800"/>
          </a:xfrm>
          <a:prstGeom prst="rect">
            <a:avLst/>
          </a:prstGeom>
          <a:noFill/>
          <a:ln w="9525">
            <a:noFill/>
            <a:miter lim="800000"/>
            <a:headEnd/>
            <a:tailEnd/>
          </a:ln>
        </p:spPr>
      </p:pic>
      <p:pic>
        <p:nvPicPr>
          <p:cNvPr id="26" name="Picture 8" descr="C:\Users\Public\Pictures\Kodak Pictures\5-1-2010\100e0903.jpg"/>
          <p:cNvPicPr>
            <a:picLocks noChangeAspect="1" noChangeArrowheads="1"/>
          </p:cNvPicPr>
          <p:nvPr/>
        </p:nvPicPr>
        <p:blipFill>
          <a:blip r:embed="rId7" cstate="print"/>
          <a:srcRect/>
          <a:stretch>
            <a:fillRect/>
          </a:stretch>
        </p:blipFill>
        <p:spPr bwMode="auto">
          <a:xfrm>
            <a:off x="5638800" y="4267200"/>
            <a:ext cx="1676400" cy="2209800"/>
          </a:xfrm>
          <a:prstGeom prst="rect">
            <a:avLst/>
          </a:prstGeom>
          <a:noFill/>
          <a:ln w="9525">
            <a:noFill/>
            <a:miter lim="800000"/>
            <a:headEnd/>
            <a:tailEnd/>
          </a:ln>
        </p:spPr>
      </p:pic>
      <p:pic>
        <p:nvPicPr>
          <p:cNvPr id="27" name="Picture 4"/>
          <p:cNvPicPr>
            <a:picLocks noChangeAspect="1" noChangeArrowheads="1"/>
          </p:cNvPicPr>
          <p:nvPr/>
        </p:nvPicPr>
        <p:blipFill>
          <a:blip r:embed="rId8" cstate="print"/>
          <a:srcRect r="45000" b="6897"/>
          <a:stretch>
            <a:fillRect/>
          </a:stretch>
        </p:blipFill>
        <p:spPr bwMode="auto">
          <a:xfrm>
            <a:off x="7391400" y="4267200"/>
            <a:ext cx="1676400" cy="2209800"/>
          </a:xfrm>
          <a:prstGeom prst="rect">
            <a:avLst/>
          </a:prstGeom>
          <a:noFill/>
          <a:ln w="9525">
            <a:noFill/>
            <a:miter lim="800000"/>
            <a:headEnd/>
            <a:tailEnd/>
          </a:ln>
        </p:spPr>
      </p:pic>
      <p:sp>
        <p:nvSpPr>
          <p:cNvPr id="28" name="TextBox 10"/>
          <p:cNvSpPr txBox="1">
            <a:spLocks noChangeArrowheads="1"/>
          </p:cNvSpPr>
          <p:nvPr/>
        </p:nvSpPr>
        <p:spPr bwMode="auto">
          <a:xfrm>
            <a:off x="990600" y="6473825"/>
            <a:ext cx="1117870" cy="307777"/>
          </a:xfrm>
          <a:prstGeom prst="rect">
            <a:avLst/>
          </a:prstGeom>
          <a:noFill/>
          <a:ln w="9525">
            <a:noFill/>
            <a:miter lim="800000"/>
            <a:headEnd/>
            <a:tailEnd/>
          </a:ln>
        </p:spPr>
        <p:txBody>
          <a:bodyPr wrap="none">
            <a:spAutoFit/>
          </a:bodyPr>
          <a:lstStyle/>
          <a:p>
            <a:r>
              <a:rPr lang="en-GB" sz="1400" b="1" dirty="0">
                <a:hlinkClick r:id="rId9" action="ppaction://hlinkpres?slideindex=1&amp;slidetitle="/>
              </a:rPr>
              <a:t>SKID</a:t>
            </a:r>
            <a:r>
              <a:rPr lang="en-GB" sz="1400" b="1" dirty="0"/>
              <a:t> </a:t>
            </a:r>
            <a:r>
              <a:rPr lang="en-GB" sz="1400" b="1" dirty="0">
                <a:hlinkClick r:id="rId10" action="ppaction://hlinkpres?slideindex=1&amp;slidetitle="/>
              </a:rPr>
              <a:t>MARKS</a:t>
            </a:r>
            <a:endParaRPr lang="en-US" sz="1400" b="1" dirty="0"/>
          </a:p>
        </p:txBody>
      </p:sp>
      <p:sp>
        <p:nvSpPr>
          <p:cNvPr id="29" name="TextBox 12"/>
          <p:cNvSpPr txBox="1">
            <a:spLocks noChangeArrowheads="1"/>
          </p:cNvSpPr>
          <p:nvPr/>
        </p:nvSpPr>
        <p:spPr bwMode="auto">
          <a:xfrm>
            <a:off x="2777217" y="6473825"/>
            <a:ext cx="1072858" cy="307777"/>
          </a:xfrm>
          <a:prstGeom prst="rect">
            <a:avLst/>
          </a:prstGeom>
          <a:noFill/>
          <a:ln w="9525">
            <a:noFill/>
            <a:miter lim="800000"/>
            <a:headEnd/>
            <a:tailEnd/>
          </a:ln>
        </p:spPr>
        <p:txBody>
          <a:bodyPr wrap="none">
            <a:spAutoFit/>
          </a:bodyPr>
          <a:lstStyle/>
          <a:p>
            <a:r>
              <a:rPr lang="en-GB" sz="1400" b="1" dirty="0" smtClean="0">
                <a:hlinkClick r:id="rId11" action="ppaction://hlinkpres?slideindex=1&amp;slidetitle="/>
              </a:rPr>
              <a:t>YAW</a:t>
            </a:r>
            <a:r>
              <a:rPr lang="en-GB" sz="1400" b="1" dirty="0" smtClean="0"/>
              <a:t>  </a:t>
            </a:r>
            <a:r>
              <a:rPr lang="en-GB" sz="1400" b="1" dirty="0">
                <a:hlinkClick r:id="rId12" action="ppaction://hlinkfile"/>
              </a:rPr>
              <a:t>MARK</a:t>
            </a:r>
            <a:endParaRPr lang="en-US" sz="1400" b="1" dirty="0"/>
          </a:p>
        </p:txBody>
      </p:sp>
      <p:sp>
        <p:nvSpPr>
          <p:cNvPr id="30" name="TextBox 13"/>
          <p:cNvSpPr txBox="1">
            <a:spLocks noChangeArrowheads="1"/>
          </p:cNvSpPr>
          <p:nvPr/>
        </p:nvSpPr>
        <p:spPr bwMode="auto">
          <a:xfrm>
            <a:off x="3784600" y="6474023"/>
            <a:ext cx="1854200" cy="307777"/>
          </a:xfrm>
          <a:prstGeom prst="rect">
            <a:avLst/>
          </a:prstGeom>
          <a:noFill/>
          <a:ln w="9525">
            <a:noFill/>
            <a:miter lim="800000"/>
            <a:headEnd/>
            <a:tailEnd/>
          </a:ln>
        </p:spPr>
        <p:txBody>
          <a:bodyPr wrap="square">
            <a:spAutoFit/>
          </a:bodyPr>
          <a:lstStyle/>
          <a:p>
            <a:pPr algn="ctr"/>
            <a:r>
              <a:rPr lang="en-GB" sz="1400" b="1" dirty="0" smtClean="0">
                <a:hlinkClick r:id="rId13" action="ppaction://hlinkpres?slideindex=1&amp;slidetitle="/>
              </a:rPr>
              <a:t>ACCELERATION SCUFF</a:t>
            </a:r>
            <a:endParaRPr lang="en-US" sz="1400" b="1" dirty="0"/>
          </a:p>
        </p:txBody>
      </p:sp>
      <p:sp>
        <p:nvSpPr>
          <p:cNvPr id="31" name="TextBox 15"/>
          <p:cNvSpPr txBox="1">
            <a:spLocks noChangeArrowheads="1"/>
          </p:cNvSpPr>
          <p:nvPr/>
        </p:nvSpPr>
        <p:spPr bwMode="auto">
          <a:xfrm>
            <a:off x="5903709" y="6474023"/>
            <a:ext cx="1563891" cy="307777"/>
          </a:xfrm>
          <a:prstGeom prst="rect">
            <a:avLst/>
          </a:prstGeom>
          <a:noFill/>
          <a:ln w="9525">
            <a:noFill/>
            <a:miter lim="800000"/>
            <a:headEnd/>
            <a:tailEnd/>
          </a:ln>
        </p:spPr>
        <p:txBody>
          <a:bodyPr wrap="none">
            <a:spAutoFit/>
          </a:bodyPr>
          <a:lstStyle/>
          <a:p>
            <a:pPr algn="ctr"/>
            <a:r>
              <a:rPr lang="en-GB" sz="1400" b="1" dirty="0">
                <a:hlinkClick r:id="rId14" action="ppaction://hlinkpres?slideindex=1&amp;slidetitle="/>
              </a:rPr>
              <a:t>FLAT TYRE </a:t>
            </a:r>
            <a:r>
              <a:rPr lang="en-GB" sz="1400" b="1" dirty="0" smtClean="0">
                <a:hlinkClick r:id="rId14" action="ppaction://hlinkpres?slideindex=1&amp;slidetitle="/>
              </a:rPr>
              <a:t> MARKS</a:t>
            </a:r>
            <a:endParaRPr lang="en-US" sz="1400" b="1" dirty="0"/>
          </a:p>
        </p:txBody>
      </p:sp>
      <p:sp>
        <p:nvSpPr>
          <p:cNvPr id="32" name="TextBox 16"/>
          <p:cNvSpPr txBox="1">
            <a:spLocks noChangeArrowheads="1"/>
          </p:cNvSpPr>
          <p:nvPr/>
        </p:nvSpPr>
        <p:spPr bwMode="auto">
          <a:xfrm>
            <a:off x="8149703" y="6473825"/>
            <a:ext cx="841897" cy="307777"/>
          </a:xfrm>
          <a:prstGeom prst="rect">
            <a:avLst/>
          </a:prstGeom>
          <a:noFill/>
          <a:ln w="9525">
            <a:noFill/>
            <a:miter lim="800000"/>
            <a:headEnd/>
            <a:tailEnd/>
          </a:ln>
        </p:spPr>
        <p:txBody>
          <a:bodyPr wrap="none">
            <a:spAutoFit/>
          </a:bodyPr>
          <a:lstStyle/>
          <a:p>
            <a:r>
              <a:rPr lang="en-GB" sz="1400" b="1" dirty="0">
                <a:hlinkClick r:id="rId15" action="ppaction://hlinkpres?slideindex=1&amp;slidetitle="/>
              </a:rPr>
              <a:t>IMPRINT</a:t>
            </a:r>
            <a:endParaRPr lang="en-US" sz="1400" b="1" dirty="0"/>
          </a:p>
        </p:txBody>
      </p:sp>
      <p:pic>
        <p:nvPicPr>
          <p:cNvPr id="33" name="Picture 32"/>
          <p:cNvPicPr/>
          <p:nvPr/>
        </p:nvPicPr>
        <p:blipFill>
          <a:blip r:embed="rId16"/>
          <a:srcRect l="17171" r="10259" b="15318"/>
          <a:stretch>
            <a:fillRect/>
          </a:stretch>
        </p:blipFill>
        <p:spPr bwMode="auto">
          <a:xfrm>
            <a:off x="304800" y="1905000"/>
            <a:ext cx="2819400" cy="2257425"/>
          </a:xfrm>
          <a:prstGeom prst="rect">
            <a:avLst/>
          </a:prstGeom>
          <a:noFill/>
          <a:ln w="9525">
            <a:noFill/>
            <a:miter lim="800000"/>
            <a:headEnd/>
            <a:tailEnd/>
          </a:ln>
        </p:spPr>
      </p:pic>
      <p:pic>
        <p:nvPicPr>
          <p:cNvPr id="2050" name="Picture 2" descr="C:\Users\odinfono\Desktop\100_3101.JPG"/>
          <p:cNvPicPr>
            <a:picLocks noChangeAspect="1" noChangeArrowheads="1"/>
          </p:cNvPicPr>
          <p:nvPr/>
        </p:nvPicPr>
        <p:blipFill>
          <a:blip r:embed="rId17" cstate="print"/>
          <a:srcRect/>
          <a:stretch>
            <a:fillRect/>
          </a:stretch>
        </p:blipFill>
        <p:spPr bwMode="auto">
          <a:xfrm>
            <a:off x="3200400" y="1828800"/>
            <a:ext cx="3068638" cy="2362200"/>
          </a:xfrm>
          <a:prstGeom prst="rect">
            <a:avLst/>
          </a:prstGeom>
          <a:noFill/>
        </p:spPr>
      </p:pic>
      <p:pic>
        <p:nvPicPr>
          <p:cNvPr id="34" name="Picture 33"/>
          <p:cNvPicPr/>
          <p:nvPr/>
        </p:nvPicPr>
        <p:blipFill>
          <a:blip r:embed="rId18"/>
          <a:srcRect/>
          <a:stretch>
            <a:fillRect/>
          </a:stretch>
        </p:blipFill>
        <p:spPr bwMode="auto">
          <a:xfrm>
            <a:off x="6324600" y="1781175"/>
            <a:ext cx="2743200" cy="2409825"/>
          </a:xfrm>
          <a:prstGeom prst="rect">
            <a:avLst/>
          </a:prstGeom>
          <a:noFill/>
          <a:ln w="9525">
            <a:noFill/>
            <a:miter lim="800000"/>
            <a:headEnd/>
            <a:tailEnd/>
          </a:ln>
        </p:spPr>
      </p:pic>
      <p:sp>
        <p:nvSpPr>
          <p:cNvPr id="35" name="TextBox 10"/>
          <p:cNvSpPr txBox="1">
            <a:spLocks noChangeArrowheads="1"/>
          </p:cNvSpPr>
          <p:nvPr/>
        </p:nvSpPr>
        <p:spPr bwMode="auto">
          <a:xfrm>
            <a:off x="228600" y="2782669"/>
            <a:ext cx="1319272" cy="646331"/>
          </a:xfrm>
          <a:prstGeom prst="rect">
            <a:avLst/>
          </a:prstGeom>
          <a:noFill/>
          <a:ln w="9525">
            <a:noFill/>
            <a:miter lim="800000"/>
            <a:headEnd/>
            <a:tailEnd/>
          </a:ln>
        </p:spPr>
        <p:txBody>
          <a:bodyPr wrap="none">
            <a:spAutoFit/>
          </a:bodyPr>
          <a:lstStyle/>
          <a:p>
            <a:r>
              <a:rPr lang="en-GB" b="1" dirty="0" smtClean="0">
                <a:solidFill>
                  <a:srgbClr val="FFFF00"/>
                </a:solidFill>
              </a:rPr>
              <a:t>Dislodged</a:t>
            </a:r>
          </a:p>
          <a:p>
            <a:r>
              <a:rPr lang="en-GB" b="1" dirty="0" smtClean="0">
                <a:solidFill>
                  <a:srgbClr val="FFFF00"/>
                </a:solidFill>
              </a:rPr>
              <a:t>Vehicle Part</a:t>
            </a:r>
            <a:endParaRPr lang="en-US" b="1" dirty="0">
              <a:solidFill>
                <a:srgbClr val="FFFF00"/>
              </a:solidFill>
            </a:endParaRPr>
          </a:p>
        </p:txBody>
      </p:sp>
      <p:sp>
        <p:nvSpPr>
          <p:cNvPr id="36" name="TextBox 10"/>
          <p:cNvSpPr txBox="1">
            <a:spLocks noChangeArrowheads="1"/>
          </p:cNvSpPr>
          <p:nvPr/>
        </p:nvSpPr>
        <p:spPr bwMode="auto">
          <a:xfrm>
            <a:off x="3176528" y="2895600"/>
            <a:ext cx="978153" cy="646331"/>
          </a:xfrm>
          <a:prstGeom prst="rect">
            <a:avLst/>
          </a:prstGeom>
          <a:noFill/>
          <a:ln w="9525">
            <a:noFill/>
            <a:miter lim="800000"/>
            <a:headEnd/>
            <a:tailEnd/>
          </a:ln>
        </p:spPr>
        <p:txBody>
          <a:bodyPr wrap="none">
            <a:spAutoFit/>
          </a:bodyPr>
          <a:lstStyle/>
          <a:p>
            <a:r>
              <a:rPr lang="en-GB" b="1" dirty="0" smtClean="0">
                <a:solidFill>
                  <a:srgbClr val="C00000"/>
                </a:solidFill>
                <a:latin typeface="Comic Sans MS" pitchFamily="66" charset="0"/>
              </a:rPr>
              <a:t>Vehicle</a:t>
            </a:r>
          </a:p>
          <a:p>
            <a:r>
              <a:rPr lang="en-GB" b="1" dirty="0" smtClean="0">
                <a:solidFill>
                  <a:srgbClr val="C00000"/>
                </a:solidFill>
                <a:latin typeface="Comic Sans MS" pitchFamily="66" charset="0"/>
              </a:rPr>
              <a:t> liquids</a:t>
            </a:r>
            <a:endParaRPr lang="en-GB" b="1" dirty="0" smtClean="0">
              <a:solidFill>
                <a:srgbClr val="C00000"/>
              </a:solidFill>
            </a:endParaRPr>
          </a:p>
        </p:txBody>
      </p:sp>
      <p:sp>
        <p:nvSpPr>
          <p:cNvPr id="37" name="TextBox 10"/>
          <p:cNvSpPr txBox="1">
            <a:spLocks noChangeArrowheads="1"/>
          </p:cNvSpPr>
          <p:nvPr/>
        </p:nvSpPr>
        <p:spPr bwMode="auto">
          <a:xfrm>
            <a:off x="6400800" y="3468469"/>
            <a:ext cx="1688283" cy="646331"/>
          </a:xfrm>
          <a:prstGeom prst="rect">
            <a:avLst/>
          </a:prstGeom>
          <a:noFill/>
          <a:ln w="9525">
            <a:noFill/>
            <a:miter lim="800000"/>
            <a:headEnd/>
            <a:tailEnd/>
          </a:ln>
        </p:spPr>
        <p:txBody>
          <a:bodyPr wrap="none">
            <a:spAutoFit/>
          </a:bodyPr>
          <a:lstStyle/>
          <a:p>
            <a:r>
              <a:rPr lang="en-GB" b="1" dirty="0" smtClean="0">
                <a:solidFill>
                  <a:schemeClr val="bg1"/>
                </a:solidFill>
                <a:latin typeface="Comic Sans MS" pitchFamily="66" charset="0"/>
              </a:rPr>
              <a:t>Contact to</a:t>
            </a:r>
          </a:p>
          <a:p>
            <a:r>
              <a:rPr lang="en-GB" b="1" dirty="0" smtClean="0">
                <a:solidFill>
                  <a:schemeClr val="bg1"/>
                </a:solidFill>
                <a:latin typeface="Comic Sans MS" pitchFamily="66" charset="0"/>
              </a:rPr>
              <a:t>fixed objects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0" y="0"/>
            <a:ext cx="8763000" cy="6858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2600" b="1" dirty="0" smtClean="0">
                <a:solidFill>
                  <a:srgbClr val="FF0000"/>
                </a:solidFill>
              </a:rPr>
              <a:t/>
            </a:r>
            <a:br>
              <a:rPr lang="en-US" sz="2600" b="1" dirty="0" smtClean="0">
                <a:solidFill>
                  <a:srgbClr val="FF0000"/>
                </a:solidFill>
              </a:rPr>
            </a:br>
            <a:r>
              <a:rPr lang="en-US" sz="2600" b="1" dirty="0" smtClean="0">
                <a:solidFill>
                  <a:srgbClr val="FF0000"/>
                </a:solidFill>
              </a:rPr>
              <a:t/>
            </a:r>
            <a:br>
              <a:rPr lang="en-US" sz="2600" b="1" dirty="0" smtClean="0">
                <a:solidFill>
                  <a:srgbClr val="FF0000"/>
                </a:solidFill>
              </a:rPr>
            </a:br>
            <a:r>
              <a:rPr lang="en-US" sz="2600" b="1" dirty="0" smtClean="0">
                <a:solidFill>
                  <a:srgbClr val="FF0000"/>
                </a:solidFill>
              </a:rPr>
              <a:t/>
            </a:r>
            <a:br>
              <a:rPr lang="en-US" sz="2600" b="1" dirty="0" smtClean="0">
                <a:solidFill>
                  <a:srgbClr val="FF0000"/>
                </a:solidFill>
              </a:rPr>
            </a:br>
            <a:r>
              <a:rPr lang="en-GB" sz="2600" b="1" dirty="0" smtClean="0">
                <a:solidFill>
                  <a:srgbClr val="FF0000"/>
                </a:solidFill>
                <a:latin typeface="Arial Black" pitchFamily="34" charset="0"/>
              </a:rPr>
              <a:t>WHEN THE EMERGENCY IS UNDER CONTROL</a:t>
            </a:r>
            <a:r>
              <a:rPr lang="en-US" sz="2600" b="1" dirty="0" smtClean="0">
                <a:solidFill>
                  <a:srgbClr val="FF0000"/>
                </a:solidFill>
              </a:rPr>
              <a:t/>
            </a:r>
            <a:br>
              <a:rPr lang="en-US" sz="2600" b="1" dirty="0" smtClean="0">
                <a:solidFill>
                  <a:srgbClr val="FF0000"/>
                </a:solidFill>
              </a:rPr>
            </a:br>
            <a:r>
              <a:rPr lang="en-US" sz="2600" b="1" dirty="0" smtClean="0">
                <a:solidFill>
                  <a:srgbClr val="FF0000"/>
                </a:solidFill>
              </a:rPr>
              <a:t/>
            </a:r>
            <a:br>
              <a:rPr lang="en-US" sz="2600" b="1" dirty="0" smtClean="0">
                <a:solidFill>
                  <a:srgbClr val="FF0000"/>
                </a:solidFill>
              </a:rPr>
            </a:br>
            <a:r>
              <a:rPr lang="en-US" sz="2600" b="1" dirty="0" smtClean="0">
                <a:solidFill>
                  <a:srgbClr val="FF0000"/>
                </a:solidFill>
              </a:rPr>
              <a:t/>
            </a:r>
            <a:br>
              <a:rPr lang="en-US" sz="2600" b="1" dirty="0" smtClean="0">
                <a:solidFill>
                  <a:srgbClr val="FF0000"/>
                </a:solidFill>
              </a:rPr>
            </a:br>
            <a:endParaRPr lang="en-US" sz="2600" b="1" dirty="0" smtClean="0">
              <a:solidFill>
                <a:srgbClr val="FF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23" name="Content Placeholder 2"/>
          <p:cNvSpPr>
            <a:spLocks noGrp="1"/>
          </p:cNvSpPr>
          <p:nvPr>
            <p:ph idx="1"/>
          </p:nvPr>
        </p:nvSpPr>
        <p:spPr>
          <a:xfrm>
            <a:off x="304800" y="762000"/>
            <a:ext cx="8839200" cy="6096000"/>
          </a:xfrm>
          <a:solidFill>
            <a:schemeClr val="bg2"/>
          </a:solidFill>
        </p:spPr>
        <p:txBody>
          <a:bodyPr>
            <a:noAutofit/>
          </a:bodyPr>
          <a:lstStyle/>
          <a:p>
            <a:pPr marL="514350" indent="-514350">
              <a:buNone/>
              <a:defRPr/>
            </a:pPr>
            <a:r>
              <a:rPr lang="en-GB" sz="2000" dirty="0" smtClean="0">
                <a:latin typeface="Arial Black" pitchFamily="34" charset="0"/>
              </a:rPr>
              <a:t>1. </a:t>
            </a:r>
            <a:r>
              <a:rPr lang="en-GB" sz="2000" i="1" dirty="0" smtClean="0">
                <a:latin typeface="Arial Black" pitchFamily="34" charset="0"/>
              </a:rPr>
              <a:t>Interview drivers and witnesses applying the following precautions;</a:t>
            </a:r>
            <a:endParaRPr lang="en-US" sz="2000" i="1" dirty="0" smtClean="0">
              <a:latin typeface="Arial Black" pitchFamily="34" charset="0"/>
            </a:endParaRPr>
          </a:p>
          <a:p>
            <a:pPr lvl="1">
              <a:buFont typeface="Wingdings" pitchFamily="2" charset="2"/>
              <a:buChar char="q"/>
            </a:pPr>
            <a:r>
              <a:rPr lang="en-GB" sz="2000" dirty="0" smtClean="0">
                <a:latin typeface="Arial Black" pitchFamily="34" charset="0"/>
              </a:rPr>
              <a:t>Be tactful, patient, specific, positive, objective, open minded, adaptable and employ good communication skill.</a:t>
            </a:r>
            <a:endParaRPr lang="en-US" sz="2000" dirty="0" smtClean="0">
              <a:latin typeface="Arial Black" pitchFamily="34" charset="0"/>
            </a:endParaRPr>
          </a:p>
          <a:p>
            <a:pPr lvl="1">
              <a:buFont typeface="Wingdings" pitchFamily="2" charset="2"/>
              <a:buChar char="q"/>
            </a:pPr>
            <a:r>
              <a:rPr lang="en-GB" sz="2000" dirty="0" smtClean="0">
                <a:latin typeface="Arial Black" pitchFamily="34" charset="0"/>
              </a:rPr>
              <a:t>Interview involved persons alone and away from others.</a:t>
            </a:r>
            <a:endParaRPr lang="en-US" sz="2000" dirty="0" smtClean="0">
              <a:latin typeface="Arial Black" pitchFamily="34" charset="0"/>
            </a:endParaRPr>
          </a:p>
          <a:p>
            <a:pPr lvl="1">
              <a:buFont typeface="Wingdings" pitchFamily="2" charset="2"/>
              <a:buChar char="q"/>
            </a:pPr>
            <a:r>
              <a:rPr lang="en-GB" sz="2000" dirty="0" smtClean="0">
                <a:latin typeface="Arial Black" pitchFamily="34" charset="0"/>
              </a:rPr>
              <a:t>Gather identification from the person first.</a:t>
            </a:r>
            <a:endParaRPr lang="en-US" sz="2000" dirty="0" smtClean="0">
              <a:latin typeface="Arial Black" pitchFamily="34" charset="0"/>
            </a:endParaRPr>
          </a:p>
          <a:p>
            <a:pPr lvl="1">
              <a:buFont typeface="Wingdings" pitchFamily="2" charset="2"/>
              <a:buChar char="q"/>
            </a:pPr>
            <a:r>
              <a:rPr lang="en-GB" sz="2000" dirty="0" smtClean="0">
                <a:latin typeface="Arial Black" pitchFamily="34" charset="0"/>
              </a:rPr>
              <a:t>Allow the person to tell his or her version of the events without interruption.</a:t>
            </a:r>
            <a:endParaRPr lang="en-US" sz="2000" dirty="0" smtClean="0">
              <a:latin typeface="Arial Black" pitchFamily="34" charset="0"/>
            </a:endParaRPr>
          </a:p>
          <a:p>
            <a:pPr lvl="1">
              <a:buFont typeface="Wingdings" pitchFamily="2" charset="2"/>
              <a:buChar char="q"/>
            </a:pPr>
            <a:r>
              <a:rPr lang="en-GB" sz="2000" dirty="0" smtClean="0">
                <a:latin typeface="Arial Black" pitchFamily="34" charset="0"/>
              </a:rPr>
              <a:t>Be sure to ask the persons exactly where they were (position) when crash occurred.</a:t>
            </a:r>
            <a:endParaRPr lang="en-US" sz="2000" dirty="0" smtClean="0">
              <a:latin typeface="Arial Black" pitchFamily="34" charset="0"/>
            </a:endParaRPr>
          </a:p>
          <a:p>
            <a:pPr lvl="1">
              <a:buFont typeface="Wingdings" pitchFamily="2" charset="2"/>
              <a:buChar char="q"/>
            </a:pPr>
            <a:r>
              <a:rPr lang="en-GB" sz="2000" dirty="0" smtClean="0">
                <a:latin typeface="Arial Black" pitchFamily="34" charset="0"/>
              </a:rPr>
              <a:t>Pay close attention to any signs or actions that suggests confusion, intoxication, injury, illness or impairments.</a:t>
            </a:r>
            <a:endParaRPr lang="en-US" sz="2000" dirty="0" smtClean="0">
              <a:latin typeface="Arial Black" pitchFamily="34" charset="0"/>
            </a:endParaRPr>
          </a:p>
          <a:p>
            <a:pPr lvl="1">
              <a:buFont typeface="Wingdings" pitchFamily="2" charset="2"/>
              <a:buChar char="q"/>
            </a:pPr>
            <a:r>
              <a:rPr lang="en-GB" sz="2000" dirty="0" smtClean="0">
                <a:latin typeface="Arial Black" pitchFamily="34" charset="0"/>
              </a:rPr>
              <a:t>Officers may also request persons to provide a written signed statement.</a:t>
            </a:r>
          </a:p>
          <a:p>
            <a:pPr lvl="0"/>
            <a:endParaRPr lang="en-GB" sz="100" dirty="0" smtClean="0">
              <a:latin typeface="Arial Black" pitchFamily="34" charset="0"/>
            </a:endParaRPr>
          </a:p>
          <a:p>
            <a:pPr marL="514350" indent="-514350">
              <a:buNone/>
              <a:defRPr/>
            </a:pPr>
            <a:r>
              <a:rPr lang="en-GB" sz="2000" i="1" dirty="0" smtClean="0">
                <a:latin typeface="Arial Black" pitchFamily="34" charset="0"/>
              </a:rPr>
              <a:t>2. 	</a:t>
            </a:r>
            <a:r>
              <a:rPr lang="en-GB" sz="1900" i="1" dirty="0" smtClean="0">
                <a:latin typeface="Arial Black" pitchFamily="34" charset="0"/>
              </a:rPr>
              <a:t>Examine the crash site including the roadway features &amp; the physical evidence on the road and record your observations</a:t>
            </a:r>
            <a:r>
              <a:rPr lang="en-GB" sz="2000" i="1" dirty="0" smtClean="0">
                <a:latin typeface="Arial Black" pitchFamily="34" charset="0"/>
              </a:rPr>
              <a:t>.</a:t>
            </a:r>
          </a:p>
          <a:p>
            <a:pPr marL="514350" indent="-514350">
              <a:buNone/>
              <a:defRPr/>
            </a:pPr>
            <a:endParaRPr lang="en-GB" sz="2000" b="1" dirty="0" smtClean="0">
              <a:latin typeface="Arial Black" pitchFamily="34" charset="0"/>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81000" y="0"/>
            <a:ext cx="8763000" cy="685800"/>
          </a:xfrm>
          <a:solidFill>
            <a:schemeClr val="accent1">
              <a:lumMod val="20000"/>
              <a:lumOff val="80000"/>
            </a:schemeClr>
          </a:solidFill>
          <a:ln>
            <a:solidFill>
              <a:schemeClr val="accent3">
                <a:lumMod val="50000"/>
              </a:schemeClr>
            </a:solidFill>
          </a:ln>
        </p:spPr>
        <p:txBody>
          <a:bodyPr rtlCol="0">
            <a:noAutofit/>
          </a:bodyPr>
          <a:lstStyle/>
          <a:p>
            <a:pPr algn="l">
              <a:defRPr/>
            </a:pPr>
            <a:r>
              <a:rPr lang="en-US" sz="2500" b="1" dirty="0" smtClean="0">
                <a:solidFill>
                  <a:srgbClr val="FF0000"/>
                </a:solidFill>
              </a:rPr>
              <a:t/>
            </a:r>
            <a:br>
              <a:rPr lang="en-US" sz="2500" b="1" dirty="0" smtClean="0">
                <a:solidFill>
                  <a:srgbClr val="FF0000"/>
                </a:solidFill>
              </a:rPr>
            </a:br>
            <a:r>
              <a:rPr lang="en-US" sz="2500" b="1" dirty="0" smtClean="0">
                <a:solidFill>
                  <a:srgbClr val="FF0000"/>
                </a:solidFill>
              </a:rPr>
              <a:t/>
            </a:r>
            <a:br>
              <a:rPr lang="en-US" sz="2500" b="1" dirty="0" smtClean="0">
                <a:solidFill>
                  <a:srgbClr val="FF0000"/>
                </a:solidFill>
              </a:rPr>
            </a:br>
            <a:r>
              <a:rPr lang="en-US" sz="2500" b="1" dirty="0" smtClean="0">
                <a:solidFill>
                  <a:srgbClr val="FF0000"/>
                </a:solidFill>
              </a:rPr>
              <a:t/>
            </a:r>
            <a:br>
              <a:rPr lang="en-US" sz="2500" b="1" dirty="0" smtClean="0">
                <a:solidFill>
                  <a:srgbClr val="FF0000"/>
                </a:solidFill>
              </a:rPr>
            </a:br>
            <a:r>
              <a:rPr lang="en-GB" sz="2500" b="1" dirty="0" smtClean="0">
                <a:solidFill>
                  <a:srgbClr val="FF0000"/>
                </a:solidFill>
                <a:latin typeface="Arial Black" pitchFamily="34" charset="0"/>
              </a:rPr>
              <a:t>WHEN THE EMERGENCY IS UNDER CONTROL (2) </a:t>
            </a:r>
            <a:r>
              <a:rPr lang="en-US" sz="2500" b="1" dirty="0" smtClean="0">
                <a:solidFill>
                  <a:srgbClr val="FF0000"/>
                </a:solidFill>
              </a:rPr>
              <a:t/>
            </a:r>
            <a:br>
              <a:rPr lang="en-US" sz="2500" b="1" dirty="0" smtClean="0">
                <a:solidFill>
                  <a:srgbClr val="FF0000"/>
                </a:solidFill>
              </a:rPr>
            </a:br>
            <a:r>
              <a:rPr lang="en-US" sz="2500" b="1" dirty="0" smtClean="0">
                <a:solidFill>
                  <a:srgbClr val="FF0000"/>
                </a:solidFill>
              </a:rPr>
              <a:t/>
            </a:r>
            <a:br>
              <a:rPr lang="en-US" sz="2500" b="1" dirty="0" smtClean="0">
                <a:solidFill>
                  <a:srgbClr val="FF0000"/>
                </a:solidFill>
              </a:rPr>
            </a:br>
            <a:r>
              <a:rPr lang="en-US" sz="2500" b="1" dirty="0" smtClean="0">
                <a:solidFill>
                  <a:srgbClr val="FF0000"/>
                </a:solidFill>
              </a:rPr>
              <a:t/>
            </a:r>
            <a:br>
              <a:rPr lang="en-US" sz="2500" b="1" dirty="0" smtClean="0">
                <a:solidFill>
                  <a:srgbClr val="FF0000"/>
                </a:solidFill>
              </a:rPr>
            </a:br>
            <a:endParaRPr lang="en-US" sz="2500" b="1" dirty="0" smtClean="0">
              <a:solidFill>
                <a:srgbClr val="FF0000"/>
              </a:solidFill>
            </a:endParaRPr>
          </a:p>
        </p:txBody>
      </p:sp>
      <p:grpSp>
        <p:nvGrpSpPr>
          <p:cNvPr id="2" name="Group 3"/>
          <p:cNvGrpSpPr>
            <a:grpSpLocks/>
          </p:cNvGrpSpPr>
          <p:nvPr/>
        </p:nvGrpSpPr>
        <p:grpSpPr bwMode="auto">
          <a:xfrm>
            <a:off x="0" y="0"/>
            <a:ext cx="381000" cy="6858000"/>
            <a:chOff x="0" y="0"/>
            <a:chExt cx="628650" cy="8915400"/>
          </a:xfrm>
          <a:solidFill>
            <a:schemeClr val="tx2">
              <a:lumMod val="60000"/>
              <a:lumOff val="40000"/>
            </a:schemeClr>
          </a:solidFill>
        </p:grpSpPr>
        <p:grpSp>
          <p:nvGrpSpPr>
            <p:cNvPr id="3" name="Group 17"/>
            <p:cNvGrpSpPr>
              <a:grpSpLocks/>
            </p:cNvGrpSpPr>
            <p:nvPr/>
          </p:nvGrpSpPr>
          <p:grpSpPr bwMode="auto">
            <a:xfrm>
              <a:off x="57577" y="0"/>
              <a:ext cx="380713" cy="8915400"/>
              <a:chOff x="288" y="0"/>
              <a:chExt cx="240" cy="4320"/>
            </a:xfrm>
            <a:grpFill/>
          </p:grpSpPr>
          <p:sp>
            <p:nvSpPr>
              <p:cNvPr id="9" name="AutoShape 5"/>
              <p:cNvSpPr>
                <a:spLocks noChangeArrowheads="1"/>
              </p:cNvSpPr>
              <p:nvPr/>
            </p:nvSpPr>
            <p:spPr bwMode="auto">
              <a:xfrm rot="5400000">
                <a:off x="288" y="19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0" name="AutoShape 6"/>
              <p:cNvSpPr>
                <a:spLocks noChangeArrowheads="1"/>
              </p:cNvSpPr>
              <p:nvPr/>
            </p:nvSpPr>
            <p:spPr bwMode="auto">
              <a:xfrm rot="5400000">
                <a:off x="288" y="57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1" name="AutoShape 7"/>
              <p:cNvSpPr>
                <a:spLocks noChangeArrowheads="1"/>
              </p:cNvSpPr>
              <p:nvPr/>
            </p:nvSpPr>
            <p:spPr bwMode="auto">
              <a:xfrm rot="5400000">
                <a:off x="288" y="96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2" name="AutoShape 8"/>
              <p:cNvSpPr>
                <a:spLocks noChangeArrowheads="1"/>
              </p:cNvSpPr>
              <p:nvPr/>
            </p:nvSpPr>
            <p:spPr bwMode="auto">
              <a:xfrm rot="5400000">
                <a:off x="288" y="134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3" name="AutoShape 9"/>
              <p:cNvSpPr>
                <a:spLocks noChangeArrowheads="1"/>
              </p:cNvSpPr>
              <p:nvPr/>
            </p:nvSpPr>
            <p:spPr bwMode="auto">
              <a:xfrm rot="5400000">
                <a:off x="288" y="172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4" name="AutoShape 10"/>
              <p:cNvSpPr>
                <a:spLocks noChangeArrowheads="1"/>
              </p:cNvSpPr>
              <p:nvPr/>
            </p:nvSpPr>
            <p:spPr bwMode="auto">
              <a:xfrm rot="5400000">
                <a:off x="288" y="211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5" name="AutoShape 11"/>
              <p:cNvSpPr>
                <a:spLocks noChangeArrowheads="1"/>
              </p:cNvSpPr>
              <p:nvPr/>
            </p:nvSpPr>
            <p:spPr bwMode="auto">
              <a:xfrm rot="5400000">
                <a:off x="288" y="2496"/>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6" name="AutoShape 12"/>
              <p:cNvSpPr>
                <a:spLocks noChangeArrowheads="1"/>
              </p:cNvSpPr>
              <p:nvPr/>
            </p:nvSpPr>
            <p:spPr bwMode="auto">
              <a:xfrm rot="5400000">
                <a:off x="288" y="2880"/>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7" name="AutoShape 13"/>
              <p:cNvSpPr>
                <a:spLocks noChangeArrowheads="1"/>
              </p:cNvSpPr>
              <p:nvPr/>
            </p:nvSpPr>
            <p:spPr bwMode="auto">
              <a:xfrm rot="5400000">
                <a:off x="288" y="3264"/>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8" name="AutoShape 14"/>
              <p:cNvSpPr>
                <a:spLocks noChangeArrowheads="1"/>
              </p:cNvSpPr>
              <p:nvPr/>
            </p:nvSpPr>
            <p:spPr bwMode="auto">
              <a:xfrm rot="5400000">
                <a:off x="288" y="3648"/>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19" name="AutoShape 15"/>
              <p:cNvSpPr>
                <a:spLocks noChangeArrowheads="1"/>
              </p:cNvSpPr>
              <p:nvPr/>
            </p:nvSpPr>
            <p:spPr bwMode="auto">
              <a:xfrm rot="5400000">
                <a:off x="288" y="4032"/>
                <a:ext cx="384" cy="96"/>
              </a:xfrm>
              <a:prstGeom prst="parallelogram">
                <a:avLst>
                  <a:gd name="adj" fmla="val 137019"/>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sp>
            <p:nvSpPr>
              <p:cNvPr id="20" name="Rectangle 16"/>
              <p:cNvSpPr>
                <a:spLocks noChangeArrowheads="1"/>
              </p:cNvSpPr>
              <p:nvPr/>
            </p:nvSpPr>
            <p:spPr bwMode="auto">
              <a:xfrm>
                <a:off x="288" y="0"/>
                <a:ext cx="96" cy="4320"/>
              </a:xfrm>
              <a:prstGeom prst="rect">
                <a:avLst/>
              </a:prstGeom>
              <a:grpFill/>
              <a:ln w="9525">
                <a:noFill/>
                <a:miter lim="800000"/>
                <a:headEnd/>
                <a:tailEnd/>
              </a:ln>
            </p:spPr>
            <p:txBody>
              <a:bodyPr wrap="none" anchor="ctr"/>
              <a:lstStyle/>
              <a:p>
                <a:pPr fontAlgn="auto">
                  <a:spcBef>
                    <a:spcPts val="0"/>
                  </a:spcBef>
                  <a:spcAft>
                    <a:spcPts val="0"/>
                  </a:spcAft>
                  <a:defRPr/>
                </a:pPr>
                <a:endParaRPr lang="en-US">
                  <a:latin typeface="Calibri" pitchFamily="34" charset="0"/>
                  <a:cs typeface="+mn-cs"/>
                </a:endParaRPr>
              </a:p>
            </p:txBody>
          </p:sp>
        </p:grpSp>
        <p:pic>
          <p:nvPicPr>
            <p:cNvPr id="4104" name="Picture 2" descr="http://t1.gstatic.com/images?q=tbn:ANd9GcT-GWxGc7pkJkFINdAOHmgWYuJQ2KMQs5FuAPnxRrzzwiZmBSqz4g&amp;t=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464316"/>
              <a:ext cx="628650" cy="669715"/>
            </a:xfrm>
            <a:prstGeom prst="rect">
              <a:avLst/>
            </a:prstGeom>
            <a:grpFill/>
            <a:ln w="9525">
              <a:noFill/>
              <a:miter lim="800000"/>
              <a:headEnd/>
              <a:tailEnd/>
            </a:ln>
          </p:spPr>
        </p:pic>
      </p:grpSp>
      <p:sp>
        <p:nvSpPr>
          <p:cNvPr id="23" name="Content Placeholder 2"/>
          <p:cNvSpPr>
            <a:spLocks noGrp="1"/>
          </p:cNvSpPr>
          <p:nvPr>
            <p:ph idx="1"/>
          </p:nvPr>
        </p:nvSpPr>
        <p:spPr>
          <a:xfrm>
            <a:off x="304800" y="762000"/>
            <a:ext cx="8839200" cy="6096000"/>
          </a:xfrm>
          <a:solidFill>
            <a:schemeClr val="bg2"/>
          </a:solidFill>
        </p:spPr>
        <p:txBody>
          <a:bodyPr>
            <a:noAutofit/>
          </a:bodyPr>
          <a:lstStyle/>
          <a:p>
            <a:pPr marL="514350" indent="-514350">
              <a:buNone/>
              <a:defRPr/>
            </a:pPr>
            <a:r>
              <a:rPr lang="en-GB" sz="2200" i="1" dirty="0" smtClean="0">
                <a:latin typeface="Arial Black" pitchFamily="34" charset="0"/>
              </a:rPr>
              <a:t>3. Examine the crashed vehicle(s) noting the following;</a:t>
            </a:r>
          </a:p>
          <a:p>
            <a:pPr marL="514350" indent="-514350">
              <a:buFont typeface="Wingdings" pitchFamily="2" charset="2"/>
              <a:buChar char="q"/>
              <a:defRPr/>
            </a:pPr>
            <a:endParaRPr lang="en-GB" sz="1000" i="1" dirty="0" smtClean="0">
              <a:latin typeface="Arial Black" pitchFamily="34" charset="0"/>
            </a:endParaRPr>
          </a:p>
          <a:p>
            <a:pPr lvl="1">
              <a:buFont typeface="Wingdings" pitchFamily="2" charset="2"/>
              <a:buChar char="q"/>
              <a:defRPr/>
            </a:pPr>
            <a:r>
              <a:rPr lang="en-GB" sz="2000" b="1" dirty="0" smtClean="0">
                <a:latin typeface="Arial Black" pitchFamily="34" charset="0"/>
              </a:rPr>
              <a:t>Gather Vehicle identification data- </a:t>
            </a:r>
            <a:r>
              <a:rPr lang="en-GB" sz="2000" b="1" dirty="0" smtClean="0">
                <a:latin typeface="Arial Black" pitchFamily="34" charset="0"/>
                <a:hlinkClick r:id="rId4" action="ppaction://hlinkpres?slideindex=1&amp;slidetitle="/>
              </a:rPr>
              <a:t>VIN</a:t>
            </a:r>
            <a:r>
              <a:rPr lang="en-GB" sz="2000" b="1" dirty="0" smtClean="0">
                <a:latin typeface="Arial Black" pitchFamily="34" charset="0"/>
              </a:rPr>
              <a:t> (</a:t>
            </a:r>
            <a:r>
              <a:rPr lang="en-GB" sz="1600" b="1" dirty="0" smtClean="0">
                <a:latin typeface="Arial Black" pitchFamily="34" charset="0"/>
              </a:rPr>
              <a:t>ANNX 8</a:t>
            </a:r>
            <a:r>
              <a:rPr lang="en-GB" sz="2000" b="1" dirty="0" smtClean="0">
                <a:latin typeface="Arial Black" pitchFamily="34" charset="0"/>
              </a:rPr>
              <a:t>), </a:t>
            </a:r>
            <a:r>
              <a:rPr lang="en-GB" sz="2000" b="1" dirty="0" err="1" smtClean="0">
                <a:latin typeface="Arial Black" pitchFamily="34" charset="0"/>
              </a:rPr>
              <a:t>Reg.No</a:t>
            </a:r>
            <a:r>
              <a:rPr lang="en-GB" sz="2000" b="1" dirty="0" smtClean="0">
                <a:latin typeface="Arial Black" pitchFamily="34" charset="0"/>
              </a:rPr>
              <a:t>., Make, Model, Type </a:t>
            </a:r>
            <a:endParaRPr lang="en-US" sz="2000" b="1" dirty="0" smtClean="0">
              <a:latin typeface="Arial Black" pitchFamily="34" charset="0"/>
            </a:endParaRPr>
          </a:p>
          <a:p>
            <a:pPr lvl="1">
              <a:buFont typeface="Wingdings" pitchFamily="2" charset="2"/>
              <a:buChar char="q"/>
              <a:defRPr/>
            </a:pPr>
            <a:r>
              <a:rPr lang="en-GB" sz="2000" b="1" dirty="0" smtClean="0">
                <a:latin typeface="Arial Black" pitchFamily="34" charset="0"/>
              </a:rPr>
              <a:t>Document </a:t>
            </a:r>
            <a:r>
              <a:rPr lang="en-GB" sz="2000" b="1" dirty="0" smtClean="0">
                <a:latin typeface="Arial Black" pitchFamily="34" charset="0"/>
                <a:hlinkClick r:id="rId5" action="ppaction://hlinkpres?slideindex=1&amp;slidetitle="/>
              </a:rPr>
              <a:t>Contact and induced damage areas</a:t>
            </a:r>
            <a:r>
              <a:rPr lang="en-GB" sz="2000" b="1" dirty="0" smtClean="0">
                <a:latin typeface="Arial Black" pitchFamily="34" charset="0"/>
              </a:rPr>
              <a:t> (</a:t>
            </a:r>
            <a:r>
              <a:rPr lang="en-GB" sz="1600" b="1" dirty="0" smtClean="0">
                <a:latin typeface="Arial Black" pitchFamily="34" charset="0"/>
              </a:rPr>
              <a:t>ANNX 9</a:t>
            </a:r>
            <a:r>
              <a:rPr lang="en-GB" sz="2000" b="1" dirty="0" smtClean="0">
                <a:latin typeface="Arial Black" pitchFamily="34" charset="0"/>
              </a:rPr>
              <a:t>).</a:t>
            </a:r>
            <a:endParaRPr lang="en-US" sz="2000" b="1" dirty="0" smtClean="0">
              <a:latin typeface="Arial Black" pitchFamily="34" charset="0"/>
            </a:endParaRPr>
          </a:p>
          <a:p>
            <a:pPr lvl="1">
              <a:buFont typeface="Wingdings" pitchFamily="2" charset="2"/>
              <a:buChar char="q"/>
              <a:defRPr/>
            </a:pPr>
            <a:r>
              <a:rPr lang="en-GB" sz="2000" b="1" dirty="0" smtClean="0">
                <a:latin typeface="Arial Black" pitchFamily="34" charset="0"/>
              </a:rPr>
              <a:t>Document Major parts detached.</a:t>
            </a:r>
            <a:endParaRPr lang="en-US" sz="2000" b="1" dirty="0" smtClean="0">
              <a:latin typeface="Arial Black" pitchFamily="34" charset="0"/>
            </a:endParaRPr>
          </a:p>
          <a:p>
            <a:pPr lvl="1">
              <a:buFont typeface="Wingdings" pitchFamily="2" charset="2"/>
              <a:buChar char="q"/>
              <a:defRPr/>
            </a:pPr>
            <a:r>
              <a:rPr lang="en-GB" sz="2000" b="1" dirty="0" smtClean="0">
                <a:latin typeface="Arial Black" pitchFamily="34" charset="0"/>
              </a:rPr>
              <a:t>Examine Tyre and wheel for-  flatness, punches, </a:t>
            </a:r>
            <a:r>
              <a:rPr lang="en-GB" sz="2000" b="1" dirty="0" smtClean="0">
                <a:latin typeface="Arial Black" pitchFamily="34" charset="0"/>
                <a:hlinkClick r:id="rId6" action="ppaction://hlinkpres?slideindex=1&amp;slidetitle="/>
              </a:rPr>
              <a:t>unseated rims, bent flange and struck wheels</a:t>
            </a:r>
            <a:r>
              <a:rPr lang="en-GB" sz="2000" b="1" dirty="0" smtClean="0">
                <a:latin typeface="Arial Black" pitchFamily="34" charset="0"/>
              </a:rPr>
              <a:t> (</a:t>
            </a:r>
            <a:r>
              <a:rPr lang="en-GB" sz="1600" b="1" dirty="0" smtClean="0">
                <a:latin typeface="Arial Black" pitchFamily="34" charset="0"/>
              </a:rPr>
              <a:t>ANNX 10)</a:t>
            </a:r>
            <a:endParaRPr lang="en-GB" sz="2000" b="1" dirty="0" smtClean="0">
              <a:latin typeface="Arial Black" pitchFamily="34" charset="0"/>
            </a:endParaRPr>
          </a:p>
          <a:p>
            <a:pPr lvl="1">
              <a:buFont typeface="Wingdings" pitchFamily="2" charset="2"/>
              <a:buChar char="q"/>
              <a:defRPr/>
            </a:pPr>
            <a:r>
              <a:rPr lang="en-GB" sz="2000" b="1" dirty="0" smtClean="0">
                <a:latin typeface="Arial Black" pitchFamily="34" charset="0"/>
              </a:rPr>
              <a:t>Examine Lamps/Lamp Switches  for - on/off, broken/damage</a:t>
            </a:r>
          </a:p>
          <a:p>
            <a:pPr lvl="1">
              <a:buFont typeface="Wingdings" pitchFamily="2" charset="2"/>
              <a:buChar char="q"/>
              <a:defRPr/>
            </a:pPr>
            <a:r>
              <a:rPr lang="en-GB" sz="2000" b="1" dirty="0" smtClean="0">
                <a:latin typeface="Arial Black" pitchFamily="34" charset="0"/>
              </a:rPr>
              <a:t>Examine Steering Wheel for- free turns or tightness</a:t>
            </a:r>
          </a:p>
          <a:p>
            <a:pPr lvl="1">
              <a:buFont typeface="Wingdings" pitchFamily="2" charset="2"/>
              <a:buChar char="q"/>
              <a:defRPr/>
            </a:pPr>
            <a:r>
              <a:rPr lang="en-GB" sz="2000" b="1" dirty="0" smtClean="0">
                <a:latin typeface="Arial Black" pitchFamily="34" charset="0"/>
              </a:rPr>
              <a:t>Examine Brake Pedal for- free to floor or tightness</a:t>
            </a:r>
          </a:p>
          <a:p>
            <a:pPr lvl="1">
              <a:buFont typeface="Wingdings" pitchFamily="2" charset="2"/>
              <a:buChar char="q"/>
              <a:defRPr/>
            </a:pPr>
            <a:r>
              <a:rPr lang="en-GB" sz="2000" b="1" dirty="0" smtClean="0">
                <a:latin typeface="Arial Black" pitchFamily="34" charset="0"/>
              </a:rPr>
              <a:t>Take the Speedometer Reading</a:t>
            </a:r>
          </a:p>
          <a:p>
            <a:pPr lvl="1">
              <a:buFont typeface="Wingdings" pitchFamily="2" charset="2"/>
              <a:buChar char="q"/>
              <a:defRPr/>
            </a:pPr>
            <a:r>
              <a:rPr lang="en-GB" sz="2000" b="1" dirty="0" smtClean="0">
                <a:latin typeface="Arial Black" pitchFamily="34" charset="0"/>
              </a:rPr>
              <a:t>Check </a:t>
            </a:r>
            <a:r>
              <a:rPr lang="en-GB" sz="2000" b="1" dirty="0" smtClean="0">
                <a:latin typeface="Arial Black" pitchFamily="34" charset="0"/>
                <a:hlinkClick r:id="rId7" action="ppaction://hlinkfile"/>
              </a:rPr>
              <a:t>Safety belts used</a:t>
            </a:r>
            <a:endParaRPr lang="en-GB" sz="2000" b="1" dirty="0" smtClean="0">
              <a:latin typeface="Arial Black" pitchFamily="34" charset="0"/>
            </a:endParaRPr>
          </a:p>
          <a:p>
            <a:pPr lvl="1">
              <a:buFont typeface="Wingdings" pitchFamily="2" charset="2"/>
              <a:buChar char="q"/>
              <a:defRPr/>
            </a:pPr>
            <a:r>
              <a:rPr lang="en-GB" sz="2000" b="1" dirty="0" smtClean="0">
                <a:latin typeface="Arial Black" pitchFamily="34" charset="0"/>
              </a:rPr>
              <a:t>Check for Air Bag Deployment</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3919</TotalTime>
  <Words>4888</Words>
  <Application>Microsoft Office PowerPoint</Application>
  <PresentationFormat>On-screen Show (4:3)</PresentationFormat>
  <Paragraphs>1161</Paragraphs>
  <Slides>55</Slides>
  <Notes>12</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PREAMBLE</vt:lpstr>
      <vt:lpstr>PURPOSE OF CRASH INVESTIGATION</vt:lpstr>
      <vt:lpstr>    CRASH INVESTIGATIVE ELEMENTS AND  METHODOLOGY   </vt:lpstr>
      <vt:lpstr>          RESPONDING TO THE SCENE OF A CRASH   </vt:lpstr>
      <vt:lpstr>     ARRIVING AT THE SCENE OF A CRASH     </vt:lpstr>
      <vt:lpstr>     ARRIVING AT THE SCENE OF A CRASH (2)     </vt:lpstr>
      <vt:lpstr>   WHEN THE EMERGENCY IS UNDER CONTROL   </vt:lpstr>
      <vt:lpstr>   WHEN THE EMERGENCY IS UNDER CONTROL (2)    </vt:lpstr>
      <vt:lpstr>    WHEN THE EMERGENCY IS UNDER CONTROL (3)    </vt:lpstr>
      <vt:lpstr>    WHEN THE EMERGENCY IS UNDER CONTROL (4)    </vt:lpstr>
      <vt:lpstr>          Points to note while making a field sketch.   </vt:lpstr>
      <vt:lpstr>          WHEN URGENT DATA-COLLECTION IS COMPLETE    </vt:lpstr>
      <vt:lpstr>           WHEN WORK AT THE SCENE IS FINISHED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COLLISION RECONSTRUCTION? </vt:lpstr>
      <vt:lpstr>HOW VEHICLES BEHAVE IN COLLISION?</vt:lpstr>
      <vt:lpstr> 1.Basic sequence of collision </vt:lpstr>
      <vt:lpstr>2.Contact damage area </vt:lpstr>
      <vt:lpstr>3.Principal direction of force (PDOF) During an impact, there are forces that occur between vehicles and these vary in position and time.  </vt:lpstr>
      <vt:lpstr>3.Principal direction of force (PDOF) cont, </vt:lpstr>
      <vt:lpstr>4.PDOF AND ROTATION</vt:lpstr>
      <vt:lpstr>COLLISION RECONSTRUCTION TECHNIQUE (THE SYSTEMATIC PROCEDURE) </vt:lpstr>
      <vt:lpstr>PowerPoint Presentation</vt:lpstr>
      <vt:lpstr>INTRODUCTION</vt:lpstr>
      <vt:lpstr>ROAD COLLISION INVESTIGATION REPORT FORMAT</vt:lpstr>
      <vt:lpstr>ATTACHMENT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odinfono</dc:creator>
  <cp:lastModifiedBy>HP</cp:lastModifiedBy>
  <cp:revision>197</cp:revision>
  <dcterms:created xsi:type="dcterms:W3CDTF">2013-05-14T07:30:59Z</dcterms:created>
  <dcterms:modified xsi:type="dcterms:W3CDTF">2021-02-09T14:46:54Z</dcterms:modified>
</cp:coreProperties>
</file>