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82" r:id="rId7"/>
    <p:sldId id="270" r:id="rId8"/>
    <p:sldId id="261" r:id="rId9"/>
    <p:sldId id="283" r:id="rId10"/>
    <p:sldId id="272" r:id="rId11"/>
    <p:sldId id="271" r:id="rId12"/>
    <p:sldId id="273" r:id="rId13"/>
    <p:sldId id="262" r:id="rId14"/>
    <p:sldId id="263" r:id="rId15"/>
    <p:sldId id="264" r:id="rId16"/>
    <p:sldId id="284" r:id="rId17"/>
    <p:sldId id="274" r:id="rId18"/>
    <p:sldId id="275" r:id="rId19"/>
    <p:sldId id="265" r:id="rId20"/>
    <p:sldId id="285" r:id="rId21"/>
    <p:sldId id="276" r:id="rId22"/>
    <p:sldId id="277" r:id="rId23"/>
    <p:sldId id="286" r:id="rId24"/>
    <p:sldId id="266" r:id="rId25"/>
    <p:sldId id="278" r:id="rId26"/>
    <p:sldId id="279" r:id="rId27"/>
    <p:sldId id="267" r:id="rId28"/>
    <p:sldId id="268" r:id="rId29"/>
    <p:sldId id="281" r:id="rId30"/>
    <p:sldId id="280" r:id="rId31"/>
    <p:sldId id="26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2" name="Footer Placeholder 1"/>
          <p:cNvSpPr>
            <a:spLocks noGrp="1"/>
          </p:cNvSpPr>
          <p:nvPr>
            <p:ph type="ftr" sz="quarter" idx="11"/>
          </p:nvPr>
        </p:nvSpPr>
        <p:spPr/>
        <p:txBody>
          <a:bodyPr/>
          <a:lstStyle/>
          <a:p>
            <a:endParaRPr lang="en-GB"/>
          </a:p>
        </p:txBody>
      </p:sp>
      <p:sp>
        <p:nvSpPr>
          <p:cNvPr id="15" name="Slide Number Placeholder 14"/>
          <p:cNvSpPr>
            <a:spLocks noGrp="1"/>
          </p:cNvSpPr>
          <p:nvPr>
            <p:ph type="sldNum" sz="quarter" idx="12"/>
          </p:nvPr>
        </p:nvSpPr>
        <p:spPr>
          <a:xfrm>
            <a:off x="8229600" y="6473952"/>
            <a:ext cx="758952" cy="246888"/>
          </a:xfrm>
        </p:spPr>
        <p:txBody>
          <a:bodyPr/>
          <a:lstStyle/>
          <a:p>
            <a:fld id="{0E11C399-20F5-478F-82D2-16375A65250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19" name="Footer Placeholder 18"/>
          <p:cNvSpPr>
            <a:spLocks noGrp="1"/>
          </p:cNvSpPr>
          <p:nvPr>
            <p:ph type="ftr" sz="quarter" idx="11"/>
          </p:nvPr>
        </p:nvSpPr>
        <p:spPr>
          <a:xfrm>
            <a:off x="3581400" y="76200"/>
            <a:ext cx="2895600" cy="288925"/>
          </a:xfrm>
        </p:spPr>
        <p:txBody>
          <a:bodyPr/>
          <a:lstStyle/>
          <a:p>
            <a:endParaRPr lang="en-GB"/>
          </a:p>
        </p:txBody>
      </p:sp>
      <p:sp>
        <p:nvSpPr>
          <p:cNvPr id="16" name="Slide Number Placeholder 15"/>
          <p:cNvSpPr>
            <a:spLocks noGrp="1"/>
          </p:cNvSpPr>
          <p:nvPr>
            <p:ph type="sldNum" sz="quarter" idx="12"/>
          </p:nvPr>
        </p:nvSpPr>
        <p:spPr>
          <a:xfrm>
            <a:off x="8229600" y="6473952"/>
            <a:ext cx="758952" cy="246888"/>
          </a:xfrm>
        </p:spPr>
        <p:txBody>
          <a:bodyPr/>
          <a:lstStyle/>
          <a:p>
            <a:fld id="{0E11C399-20F5-478F-82D2-16375A65250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11" name="Footer Placeholder 10"/>
          <p:cNvSpPr>
            <a:spLocks noGrp="1"/>
          </p:cNvSpPr>
          <p:nvPr>
            <p:ph type="ftr" sz="quarter" idx="11"/>
          </p:nvPr>
        </p:nvSpPr>
        <p:spPr/>
        <p:txBody>
          <a:bodyPr/>
          <a:lstStyle/>
          <a:p>
            <a:endParaRPr lang="en-GB"/>
          </a:p>
        </p:txBody>
      </p:sp>
      <p:sp>
        <p:nvSpPr>
          <p:cNvPr id="16" name="Slide Number Placeholder 15"/>
          <p:cNvSpPr>
            <a:spLocks noGrp="1"/>
          </p:cNvSpPr>
          <p:nvPr>
            <p:ph type="sldNum" sz="quarter" idx="12"/>
          </p:nvPr>
        </p:nvSpPr>
        <p:spPr/>
        <p:txBody>
          <a:bodyPr/>
          <a:lstStyle/>
          <a:p>
            <a:fld id="{0E11C399-20F5-478F-82D2-16375A652501}" type="slidenum">
              <a:rPr lang="en-GB" smtClean="0"/>
              <a:pPr/>
              <a:t>‹#›</a:t>
            </a:fld>
            <a:endParaRPr lang="en-GB"/>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10" name="Footer Placeholder 9"/>
          <p:cNvSpPr>
            <a:spLocks noGrp="1"/>
          </p:cNvSpPr>
          <p:nvPr>
            <p:ph type="ftr" sz="quarter" idx="11"/>
          </p:nvPr>
        </p:nvSpPr>
        <p:spPr/>
        <p:txBody>
          <a:bodyPr/>
          <a:lstStyle/>
          <a:p>
            <a:endParaRPr lang="en-GB"/>
          </a:p>
        </p:txBody>
      </p:sp>
      <p:sp>
        <p:nvSpPr>
          <p:cNvPr id="31" name="Slide Number Placeholder 30"/>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229600" y="6477000"/>
            <a:ext cx="762000" cy="246888"/>
          </a:xfrm>
        </p:spPr>
        <p:txBody>
          <a:bodyPr/>
          <a:lstStyle/>
          <a:p>
            <a:fld id="{0E11C399-20F5-478F-82D2-16375A652501}" type="slidenum">
              <a:rPr lang="en-GB" smtClean="0"/>
              <a:pPr/>
              <a:t>‹#›</a:t>
            </a:fld>
            <a:endParaRPr lang="en-GB"/>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21" name="Footer Placeholder 20"/>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24" name="Footer Placeholder 23"/>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29" name="Footer Placeholder 28"/>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1C399-20F5-478F-82D2-16375A65250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7B7AED1-019D-47DF-8256-943E263BBFA6}"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31" name="Slide Number Placeholder 30"/>
          <p:cNvSpPr>
            <a:spLocks noGrp="1"/>
          </p:cNvSpPr>
          <p:nvPr>
            <p:ph type="sldNum" sz="quarter" idx="12"/>
          </p:nvPr>
        </p:nvSpPr>
        <p:spPr/>
        <p:txBody>
          <a:bodyPr/>
          <a:lstStyle/>
          <a:p>
            <a:fld id="{0E11C399-20F5-478F-82D2-16375A652501}" type="slidenum">
              <a:rPr lang="en-GB" smtClean="0"/>
              <a:pPr/>
              <a:t>‹#›</a:t>
            </a:fld>
            <a:endParaRPr lang="en-GB"/>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B7AED1-019D-47DF-8256-943E263BBFA6}" type="datetimeFigureOut">
              <a:rPr lang="en-GB" smtClean="0"/>
              <a:pPr/>
              <a:t>04/02/2021</a:t>
            </a:fld>
            <a:endParaRPr lang="en-GB"/>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GB"/>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E11C399-20F5-478F-82D2-16375A652501}" type="slidenum">
              <a:rPr lang="en-GB" smtClean="0"/>
              <a:pPr/>
              <a:t>‹#›</a:t>
            </a:fld>
            <a:endParaRPr lang="en-GB"/>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en.wikipedia.org/wiki/Social_science" TargetMode="External"/><Relationship Id="rId2" Type="http://schemas.openxmlformats.org/officeDocument/2006/relationships/hyperlink" Target="http://en.wikipedia.org/wiki/Sacred" TargetMode="Externa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hyperlink" Target="http://en.wikipedia.org/wiki/Society"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438400"/>
            <a:ext cx="8458200" cy="3505200"/>
          </a:xfrm>
        </p:spPr>
        <p:txBody>
          <a:bodyPr>
            <a:normAutofit/>
          </a:bodyPr>
          <a:lstStyle/>
          <a:p>
            <a:pPr algn="ctr"/>
            <a:r>
              <a:rPr lang="en-GB"/>
              <a:t/>
            </a:r>
            <a:br>
              <a:rPr lang="en-GB"/>
            </a:br>
            <a:endParaRPr lang="en-GB" dirty="0"/>
          </a:p>
        </p:txBody>
      </p:sp>
      <p:sp>
        <p:nvSpPr>
          <p:cNvPr id="3" name="Subtitle 2"/>
          <p:cNvSpPr>
            <a:spLocks noGrp="1"/>
          </p:cNvSpPr>
          <p:nvPr>
            <p:ph type="subTitle" idx="1"/>
          </p:nvPr>
        </p:nvSpPr>
        <p:spPr>
          <a:xfrm>
            <a:off x="381000" y="1371600"/>
            <a:ext cx="8458200" cy="1447800"/>
          </a:xfrm>
        </p:spPr>
        <p:txBody>
          <a:bodyPr>
            <a:normAutofit/>
          </a:bodyPr>
          <a:lstStyle/>
          <a:p>
            <a:r>
              <a:rPr lang="en-US" b="1" dirty="0" smtClean="0"/>
              <a:t>COURTESIES AND ETIQUETTES OF A PARAMILITARY OFFICER</a:t>
            </a:r>
            <a:endParaRPr lang="en-US" dirty="0" smtClean="0"/>
          </a:p>
          <a:p>
            <a:endParaRPr lang="en-GB" dirty="0"/>
          </a:p>
        </p:txBody>
      </p:sp>
      <p:pic>
        <p:nvPicPr>
          <p:cNvPr id="4" name="Picture 4"/>
          <p:cNvPicPr>
            <a:picLocks noChangeAspect="1" noChangeArrowheads="1"/>
          </p:cNvPicPr>
          <p:nvPr/>
        </p:nvPicPr>
        <p:blipFill>
          <a:blip r:embed="rId2" cstate="print"/>
          <a:srcRect/>
          <a:stretch>
            <a:fillRect/>
          </a:stretch>
        </p:blipFill>
        <p:spPr bwMode="auto">
          <a:xfrm>
            <a:off x="6553200" y="533400"/>
            <a:ext cx="1752211" cy="872634"/>
          </a:xfrm>
          <a:prstGeom prst="rect">
            <a:avLst/>
          </a:prstGeom>
          <a:noFill/>
          <a:ln w="9525">
            <a:noFill/>
            <a:miter lim="800000"/>
            <a:headEnd/>
            <a:tailEnd/>
          </a:ln>
          <a:effectLst/>
        </p:spPr>
      </p:pic>
    </p:spTree>
  </p:cSld>
  <p:clrMapOvr>
    <a:masterClrMapping/>
  </p:clrMapOvr>
  <p:transition>
    <p:wheel spokes="2"/>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fontScale="90000"/>
          </a:bodyPr>
          <a:lstStyle/>
          <a:p>
            <a:r>
              <a:rPr lang="en-US" sz="3200" b="1" dirty="0"/>
              <a:t>ATTRIBUTES OF COMPORTMENT AND </a:t>
            </a:r>
            <a:r>
              <a:rPr lang="en-US" sz="3200" b="1" dirty="0" smtClean="0"/>
              <a:t>DECORUM CONTD</a:t>
            </a:r>
            <a:endParaRPr lang="en-GB" sz="3200" dirty="0"/>
          </a:p>
        </p:txBody>
      </p:sp>
      <p:sp>
        <p:nvSpPr>
          <p:cNvPr id="3" name="Content Placeholder 2"/>
          <p:cNvSpPr>
            <a:spLocks noGrp="1"/>
          </p:cNvSpPr>
          <p:nvPr>
            <p:ph idx="1"/>
          </p:nvPr>
        </p:nvSpPr>
        <p:spPr>
          <a:xfrm>
            <a:off x="304800" y="1143000"/>
            <a:ext cx="8610600" cy="5562600"/>
          </a:xfrm>
        </p:spPr>
        <p:txBody>
          <a:bodyPr>
            <a:normAutofit fontScale="85000" lnSpcReduction="10000"/>
          </a:bodyPr>
          <a:lstStyle/>
          <a:p>
            <a:r>
              <a:rPr lang="en-US" b="1" dirty="0" smtClean="0"/>
              <a:t>Insolvency</a:t>
            </a:r>
            <a:r>
              <a:rPr lang="en-US" dirty="0" smtClean="0"/>
              <a:t>: It is decent to live within one’s means. Personnel should be able to regularize their expenditure to avoid being ‘</a:t>
            </a:r>
            <a:r>
              <a:rPr lang="en-US" b="1" dirty="0" smtClean="0"/>
              <a:t>Hard-up’</a:t>
            </a:r>
            <a:r>
              <a:rPr lang="en-US" dirty="0" smtClean="0"/>
              <a:t>. All personnel are to refrain from lending and borrowing money. It is forbidden for Officers and men to borrow from subordinates or beyond their financial ability to pay. A Personnel in financial embarrassment is a security risk to the organization and to the nation as he can easily be compromised. Failure to live within one’s means can lead one to bankruptcy and must be avoided.</a:t>
            </a:r>
            <a:r>
              <a:rPr lang="en-US" b="1" dirty="0" smtClean="0"/>
              <a:t> </a:t>
            </a:r>
            <a:endParaRPr lang="en-GB" dirty="0" smtClean="0"/>
          </a:p>
          <a:p>
            <a:r>
              <a:rPr lang="en-US" b="1" dirty="0" smtClean="0"/>
              <a:t>Public Funds</a:t>
            </a:r>
            <a:r>
              <a:rPr lang="en-US" dirty="0" smtClean="0"/>
              <a:t>: All staff has responsibility for the funds in their care. They shall ensure safekeeping of the funds. They must keep accurate records of financial transactions and present them for audit when required</a:t>
            </a:r>
            <a:endParaRPr lang="en-GB"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64096"/>
          </a:xfrm>
        </p:spPr>
        <p:txBody>
          <a:bodyPr>
            <a:normAutofit fontScale="90000"/>
          </a:bodyPr>
          <a:lstStyle/>
          <a:p>
            <a:r>
              <a:rPr lang="en-US" sz="3200" b="1" dirty="0"/>
              <a:t>ATTRIBUTES OF COMPORTMENT AND DECORUM CONTD</a:t>
            </a:r>
            <a:endParaRPr lang="en-GB" sz="3200" dirty="0"/>
          </a:p>
        </p:txBody>
      </p:sp>
      <p:sp>
        <p:nvSpPr>
          <p:cNvPr id="3" name="Content Placeholder 2"/>
          <p:cNvSpPr>
            <a:spLocks noGrp="1"/>
          </p:cNvSpPr>
          <p:nvPr>
            <p:ph idx="1"/>
          </p:nvPr>
        </p:nvSpPr>
        <p:spPr>
          <a:xfrm>
            <a:off x="457200" y="1196752"/>
            <a:ext cx="8229600" cy="5472608"/>
          </a:xfrm>
        </p:spPr>
        <p:txBody>
          <a:bodyPr>
            <a:normAutofit fontScale="55000" lnSpcReduction="20000"/>
          </a:bodyPr>
          <a:lstStyle/>
          <a:p>
            <a:r>
              <a:rPr lang="en-US" sz="5300" b="1" dirty="0" smtClean="0"/>
              <a:t>Private Accounts</a:t>
            </a:r>
            <a:r>
              <a:rPr lang="en-US" sz="5300" dirty="0" smtClean="0"/>
              <a:t>: Every personnel shall keep records of their private account, by filling their </a:t>
            </a:r>
            <a:r>
              <a:rPr lang="en-US" sz="5300" dirty="0" err="1" smtClean="0"/>
              <a:t>cheque</a:t>
            </a:r>
            <a:r>
              <a:rPr lang="en-US" sz="5300" dirty="0" smtClean="0"/>
              <a:t> counter foils .They are required to always ask for their monthly statement from their banks. </a:t>
            </a:r>
            <a:endParaRPr lang="en-GB" sz="5300" dirty="0" smtClean="0"/>
          </a:p>
          <a:p>
            <a:r>
              <a:rPr lang="en-US" sz="5300" b="1" dirty="0" smtClean="0"/>
              <a:t>Dud </a:t>
            </a:r>
            <a:r>
              <a:rPr lang="en-US" sz="5300" b="1" dirty="0" err="1" smtClean="0"/>
              <a:t>Cheque</a:t>
            </a:r>
            <a:r>
              <a:rPr lang="en-US" sz="5300" dirty="0" smtClean="0"/>
              <a:t>: It is dishonoring to write a </a:t>
            </a:r>
            <a:r>
              <a:rPr lang="en-US" sz="5300" dirty="0" err="1" smtClean="0"/>
              <a:t>cheque</a:t>
            </a:r>
            <a:r>
              <a:rPr lang="en-US" sz="5300" dirty="0" smtClean="0"/>
              <a:t> above the amount one has in the bank. All who serve shall avoid issuing dud </a:t>
            </a:r>
            <a:r>
              <a:rPr lang="en-US" sz="5300" dirty="0" err="1" smtClean="0"/>
              <a:t>cheque</a:t>
            </a:r>
            <a:r>
              <a:rPr lang="en-US" sz="5300" dirty="0" smtClean="0"/>
              <a:t> which may lead to trial.</a:t>
            </a:r>
            <a:endParaRPr lang="en-GB" sz="5300" dirty="0" smtClean="0"/>
          </a:p>
          <a:p>
            <a:r>
              <a:rPr lang="en-US" sz="5300" b="1" dirty="0" smtClean="0"/>
              <a:t>Utterance and Sounding off</a:t>
            </a:r>
            <a:r>
              <a:rPr lang="en-US" sz="5300" dirty="0" smtClean="0"/>
              <a:t>: Good manners are determined through people’s utterance. A disciplined personnel does not talk frivolously and must be careful with what he says. He must talk less, listen more and see most.</a:t>
            </a:r>
            <a:r>
              <a:rPr lang="en-US" sz="5300" b="1" dirty="0" smtClean="0"/>
              <a:t> </a:t>
            </a:r>
            <a:endParaRPr lang="en-GB" sz="5300" dirty="0" smtClean="0"/>
          </a:p>
          <a:p>
            <a:endParaRPr lang="en-GB" dirty="0" smtClean="0"/>
          </a:p>
          <a:p>
            <a:endParaRPr lang="en-GB"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36104"/>
          </a:xfrm>
        </p:spPr>
        <p:txBody>
          <a:bodyPr>
            <a:normAutofit fontScale="90000"/>
          </a:bodyPr>
          <a:lstStyle/>
          <a:p>
            <a:r>
              <a:rPr lang="en-US" sz="3200" b="1" dirty="0"/>
              <a:t>ATTRIBUTES OF COMPORTMENT AND DECORUM CONTD</a:t>
            </a:r>
            <a:endParaRPr lang="en-GB" sz="3200" dirty="0"/>
          </a:p>
        </p:txBody>
      </p:sp>
      <p:sp>
        <p:nvSpPr>
          <p:cNvPr id="3" name="Content Placeholder 2"/>
          <p:cNvSpPr>
            <a:spLocks noGrp="1"/>
          </p:cNvSpPr>
          <p:nvPr>
            <p:ph idx="1"/>
          </p:nvPr>
        </p:nvSpPr>
        <p:spPr>
          <a:xfrm>
            <a:off x="457200" y="1143000"/>
            <a:ext cx="8229600" cy="5454352"/>
          </a:xfrm>
        </p:spPr>
        <p:txBody>
          <a:bodyPr>
            <a:normAutofit fontScale="47500" lnSpcReduction="20000"/>
          </a:bodyPr>
          <a:lstStyle/>
          <a:p>
            <a:r>
              <a:rPr lang="en-US" sz="4800" b="1" dirty="0" smtClean="0"/>
              <a:t>Exhibitionism</a:t>
            </a:r>
            <a:r>
              <a:rPr lang="en-US" sz="4800" dirty="0" smtClean="0"/>
              <a:t>: Exhibitionism means drawing attention to oneself in public places e.g. through shouting, whistling and loud laughter. These are acts of bad manners and must be avoided.</a:t>
            </a:r>
            <a:endParaRPr lang="en-US" sz="4800" b="1" dirty="0" smtClean="0"/>
          </a:p>
          <a:p>
            <a:r>
              <a:rPr lang="en-US" sz="4800" b="1" dirty="0" smtClean="0"/>
              <a:t>Apologies</a:t>
            </a:r>
            <a:r>
              <a:rPr lang="en-US" sz="4800" dirty="0" smtClean="0"/>
              <a:t>: Apologies at appropriate time show good manners. For instance, if you interrupt a speaker, you should say ‘I am sorry’. Personnel must endeavor to apologize when there is breach of etiquette occasioned by their own action or inaction .However, apologize only when you are manifestly wrong. Also personnel must weigh the consequences of their actions and be ready to face the outcome.</a:t>
            </a:r>
            <a:endParaRPr lang="en-GB" sz="4800" dirty="0" smtClean="0"/>
          </a:p>
          <a:p>
            <a:r>
              <a:rPr lang="en-US" sz="4800" b="1" dirty="0" smtClean="0"/>
              <a:t>Keeping Bad Company</a:t>
            </a:r>
            <a:r>
              <a:rPr lang="en-US" sz="4800" dirty="0" smtClean="0"/>
              <a:t>: It is unacceptable for personnel to be seen among   people of questionable character as they are assessed by the type of company they keep. All who serve shall be men of honor and integrity and as such, they must strive to maintain the good image of their organization by avoiding bad company.</a:t>
            </a:r>
            <a:endParaRPr lang="en-GB" sz="4800" dirty="0" smtClean="0"/>
          </a:p>
          <a:p>
            <a:endParaRPr lang="en-GB" dirty="0" smtClean="0"/>
          </a:p>
          <a:p>
            <a:endParaRPr lang="en-GB"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normAutofit fontScale="90000"/>
          </a:bodyPr>
          <a:lstStyle/>
          <a:p>
            <a:r>
              <a:rPr lang="en-US" sz="3200" b="1" dirty="0"/>
              <a:t>ATTRIBUTES OF COMPORTMENT AND DECORUM CONTD</a:t>
            </a:r>
            <a:endParaRPr lang="en-GB" sz="3200" dirty="0"/>
          </a:p>
        </p:txBody>
      </p:sp>
      <p:sp>
        <p:nvSpPr>
          <p:cNvPr id="3" name="Content Placeholder 2"/>
          <p:cNvSpPr>
            <a:spLocks noGrp="1"/>
          </p:cNvSpPr>
          <p:nvPr>
            <p:ph idx="1"/>
          </p:nvPr>
        </p:nvSpPr>
        <p:spPr>
          <a:xfrm>
            <a:off x="457200" y="1268760"/>
            <a:ext cx="8229600" cy="5284440"/>
          </a:xfrm>
        </p:spPr>
        <p:txBody>
          <a:bodyPr>
            <a:normAutofit fontScale="77500" lnSpcReduction="20000"/>
          </a:bodyPr>
          <a:lstStyle/>
          <a:p>
            <a:r>
              <a:rPr lang="en-US" b="1" dirty="0" smtClean="0"/>
              <a:t>Pocketing:</a:t>
            </a:r>
            <a:r>
              <a:rPr lang="en-US" dirty="0" smtClean="0"/>
              <a:t> Pocketing one’s hands in uniform does not portray one as disciplined .It makes the Officer or Marshal look arrogant. It is a slight and disrespect to address parade with hands in your pocket.</a:t>
            </a:r>
            <a:endParaRPr lang="en-US" b="1" dirty="0" smtClean="0"/>
          </a:p>
          <a:p>
            <a:r>
              <a:rPr lang="en-US" b="1" dirty="0" smtClean="0"/>
              <a:t>Lying:</a:t>
            </a:r>
            <a:r>
              <a:rPr lang="en-US" dirty="0" smtClean="0"/>
              <a:t> This is a dishonest act punishable by law. The image of the liar is tarnished and it is difficult to know when he tells the truth. A liar is prone to many other types of misconduct such as stealing, cheating, etc.</a:t>
            </a:r>
            <a:endParaRPr lang="en-US" b="1" dirty="0" smtClean="0"/>
          </a:p>
          <a:p>
            <a:r>
              <a:rPr lang="en-US" b="1" dirty="0" smtClean="0"/>
              <a:t>Hand </a:t>
            </a:r>
            <a:r>
              <a:rPr lang="en-US" b="1" dirty="0"/>
              <a:t>shake:</a:t>
            </a:r>
            <a:r>
              <a:rPr lang="en-US" dirty="0"/>
              <a:t> The superior will initiate handshake with the subordinate by stretching out his hand first. The subordinate will respectfully accept the hand in a gentlemanly manner. The subordinate will not slap the superior’s hand nor squeeze it. It is an ungentlemanly behavior to slap or squeeze the hand of your superior.</a:t>
            </a:r>
            <a:endParaRPr lang="en-GB" dirty="0"/>
          </a:p>
          <a:p>
            <a:endParaRPr lang="en-GB" dirty="0"/>
          </a:p>
        </p:txBody>
      </p:sp>
    </p:spTree>
  </p:cSld>
  <p:clrMapOvr>
    <a:masterClrMapping/>
  </p:clrMapOvr>
  <p:transition>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WORK ETHICS AND ETIQUETTES IN THE WORK PLACE</a:t>
            </a:r>
            <a:r>
              <a:rPr lang="en-US" dirty="0"/>
              <a:t>:</a:t>
            </a:r>
            <a:r>
              <a:rPr lang="en-GB" dirty="0"/>
              <a:t/>
            </a:r>
            <a:br>
              <a:rPr lang="en-GB" dirty="0"/>
            </a:br>
            <a:endParaRPr lang="en-GB" dirty="0"/>
          </a:p>
        </p:txBody>
      </p:sp>
      <p:sp>
        <p:nvSpPr>
          <p:cNvPr id="3" name="Content Placeholder 2"/>
          <p:cNvSpPr>
            <a:spLocks noGrp="1"/>
          </p:cNvSpPr>
          <p:nvPr>
            <p:ph idx="1"/>
          </p:nvPr>
        </p:nvSpPr>
        <p:spPr>
          <a:xfrm>
            <a:off x="457200" y="1268760"/>
            <a:ext cx="8229600" cy="5256584"/>
          </a:xfrm>
        </p:spPr>
        <p:txBody>
          <a:bodyPr>
            <a:normAutofit fontScale="70000" lnSpcReduction="20000"/>
          </a:bodyPr>
          <a:lstStyle/>
          <a:p>
            <a:r>
              <a:rPr lang="en-US" sz="3400" dirty="0"/>
              <a:t>Work ethics according to Wikipedia is value based on hard work and diligence. It is also a belief in the moral benefit of work and its ability to enhance character. Workers exhibiting a good work ethic in theory should be selected for better positions, more responsibility and ultimately promotion. Workers who fail to exhibit a good work ethic may be regarded as failing to provide fair value for the wage the employer is paying them and should not be promoted or placed in positions of greater responsibility</a:t>
            </a:r>
            <a:r>
              <a:rPr lang="en-US" sz="3400" dirty="0" smtClean="0"/>
              <a:t>.</a:t>
            </a:r>
            <a:endParaRPr lang="en-GB" sz="3400" dirty="0"/>
          </a:p>
          <a:p>
            <a:r>
              <a:rPr lang="en-US" sz="3400" dirty="0"/>
              <a:t>When you have a good work ethic, you are dedicated to job that you deem valuable. You hold yourself to high standards of responsibility. You keep yourself accountable for getting work done right and on time. Having a solid work ethic means you understand that productivity, organizational skills, being reliable and possessing good character are all attributes that successful people share.</a:t>
            </a:r>
            <a:endParaRPr lang="en-GB" sz="3400" dirty="0"/>
          </a:p>
          <a:p>
            <a:endParaRPr lang="en-GB" dirty="0"/>
          </a:p>
        </p:txBody>
      </p:sp>
    </p:spTree>
  </p:cSld>
  <p:clrMapOvr>
    <a:masterClrMapping/>
  </p:clrMapOvr>
  <p:transition>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CHARACTERISTICS OF GOOD WORK ETHICS</a:t>
            </a:r>
            <a:r>
              <a:rPr lang="en-GB" dirty="0"/>
              <a:t/>
            </a:r>
            <a:br>
              <a:rPr lang="en-GB" dirty="0"/>
            </a:br>
            <a:endParaRPr lang="en-GB" dirty="0"/>
          </a:p>
        </p:txBody>
      </p:sp>
      <p:sp>
        <p:nvSpPr>
          <p:cNvPr id="3" name="Content Placeholder 2"/>
          <p:cNvSpPr>
            <a:spLocks noGrp="1"/>
          </p:cNvSpPr>
          <p:nvPr>
            <p:ph idx="1"/>
          </p:nvPr>
        </p:nvSpPr>
        <p:spPr>
          <a:xfrm>
            <a:off x="457200" y="1124744"/>
            <a:ext cx="8229600" cy="5472608"/>
          </a:xfrm>
        </p:spPr>
        <p:txBody>
          <a:bodyPr>
            <a:normAutofit fontScale="40000" lnSpcReduction="20000"/>
          </a:bodyPr>
          <a:lstStyle/>
          <a:p>
            <a:pPr marL="0" indent="0">
              <a:buNone/>
            </a:pPr>
            <a:r>
              <a:rPr lang="en-US" sz="5500" dirty="0"/>
              <a:t>Certain characteristics are required of every individual to promote the good work ethics of an organization. Such characteristics include: </a:t>
            </a:r>
            <a:endParaRPr lang="en-GB" sz="5500" dirty="0"/>
          </a:p>
          <a:p>
            <a:pPr>
              <a:buFont typeface="Wingdings" panose="05000000000000000000" pitchFamily="2" charset="2"/>
              <a:buChar char="§"/>
            </a:pPr>
            <a:r>
              <a:rPr lang="en-US" sz="5500" b="1" dirty="0"/>
              <a:t>Honesty</a:t>
            </a:r>
            <a:r>
              <a:rPr lang="en-US" sz="5500" dirty="0"/>
              <a:t>: stealing personal property, sabotaging a coworker’s idea and making it your own are all ways that dishonesty creeps into the workplace. Employees with strong work ethics refrain from lying or cheating to make others look bad in the hopes of making themselves appear smarter. Instead, they take responsibility for mistakes, own up to failures and keep the lines of communication open with everyone involved</a:t>
            </a:r>
            <a:r>
              <a:rPr lang="en-US" sz="5500" dirty="0" smtClean="0"/>
              <a:t>.</a:t>
            </a:r>
            <a:endParaRPr lang="en-GB" sz="5500" dirty="0"/>
          </a:p>
          <a:p>
            <a:pPr>
              <a:buFont typeface="Wingdings" panose="05000000000000000000" pitchFamily="2" charset="2"/>
              <a:buChar char="§"/>
            </a:pPr>
            <a:r>
              <a:rPr lang="en-US" sz="5500" b="1" dirty="0"/>
              <a:t>Refrains from gossip</a:t>
            </a:r>
            <a:r>
              <a:rPr lang="en-US" sz="5500" dirty="0"/>
              <a:t>: Workplace gossip can be destructive. When employees gossip about their peers, bosses or even clients, it is considered a deviant behavior. An employee with good workplace ethics refuses to engage in gossip or even listen to it. This person will encourage others to mind their own business, or else address the person or situation head- on so that assumptions and badmouthing can stop. Doing so helps eliminate resentment among coworkers and helps keep morale high</a:t>
            </a:r>
            <a:r>
              <a:rPr lang="en-US" sz="5500" dirty="0" smtClean="0"/>
              <a:t>.</a:t>
            </a:r>
            <a:endParaRPr lang="en-GB" sz="5500" dirty="0"/>
          </a:p>
          <a:p>
            <a:endParaRPr lang="en-GB"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686800" cy="762000"/>
          </a:xfrm>
        </p:spPr>
        <p:txBody>
          <a:bodyPr>
            <a:noAutofit/>
          </a:bodyPr>
          <a:lstStyle/>
          <a:p>
            <a:r>
              <a:rPr lang="en-US" sz="2800" b="1" dirty="0" smtClean="0"/>
              <a:t>CHARACTERISTICS OF GOOD WORK ETHICS</a:t>
            </a:r>
            <a:r>
              <a:rPr lang="en-GB" sz="2800" b="1" dirty="0" smtClean="0"/>
              <a:t> CONTD</a:t>
            </a:r>
            <a:endParaRPr lang="en-US" sz="2800" dirty="0"/>
          </a:p>
        </p:txBody>
      </p:sp>
      <p:sp>
        <p:nvSpPr>
          <p:cNvPr id="3" name="Content Placeholder 2"/>
          <p:cNvSpPr>
            <a:spLocks noGrp="1"/>
          </p:cNvSpPr>
          <p:nvPr>
            <p:ph idx="1"/>
          </p:nvPr>
        </p:nvSpPr>
        <p:spPr>
          <a:xfrm>
            <a:off x="304800" y="1219200"/>
            <a:ext cx="8686800" cy="5334000"/>
          </a:xfrm>
        </p:spPr>
        <p:txBody>
          <a:bodyPr>
            <a:normAutofit fontScale="77500" lnSpcReduction="20000"/>
          </a:bodyPr>
          <a:lstStyle/>
          <a:p>
            <a:r>
              <a:rPr lang="en-US" sz="3300" b="1" dirty="0" smtClean="0"/>
              <a:t>Values Diversity:</a:t>
            </a:r>
            <a:r>
              <a:rPr lang="en-US" sz="3300" dirty="0" smtClean="0"/>
              <a:t> Paramilitary personnel with good work ethics understand the importance of a diverse workplace. When you value everybody’s contributions regardless of age, ability, gender or race; it gives room for more creativity and better problem solving approach. Diversity in the workplace contributes to successful client interactions as all staff will have a sense of belonging to the progress of the organization. </a:t>
            </a:r>
          </a:p>
          <a:p>
            <a:r>
              <a:rPr lang="en-US" sz="3300" b="1" dirty="0" smtClean="0"/>
              <a:t>Corporation:</a:t>
            </a:r>
            <a:r>
              <a:rPr lang="en-US" sz="3300" dirty="0" smtClean="0"/>
              <a:t> This is an essential ingredient of good work ethic. While work may not always be satisfying or enjoyable, you see the bigger picture and do what is necessary for the team and the organization. Instead of debating every issue and finding reasons why things cannot get done, you use strong conflict resolution skills to solve problems and manage the workload. </a:t>
            </a:r>
            <a:endParaRPr lang="en-GB" sz="3300" dirty="0" smtClean="0"/>
          </a:p>
          <a:p>
            <a:endParaRPr lang="en-GB" dirty="0" smtClean="0"/>
          </a:p>
          <a:p>
            <a:endParaRPr lang="en-US" dirty="0"/>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US" sz="3000" b="1" dirty="0"/>
              <a:t>CHARACTERISTICS OF GOOD WORK </a:t>
            </a:r>
            <a:r>
              <a:rPr lang="en-US" sz="3000" b="1" dirty="0" smtClean="0"/>
              <a:t>ETHICS</a:t>
            </a:r>
            <a:r>
              <a:rPr lang="en-GB" sz="3000" b="1" dirty="0" smtClean="0"/>
              <a:t> CONTD</a:t>
            </a:r>
            <a:endParaRPr lang="en-GB" sz="3000" b="1" dirty="0"/>
          </a:p>
        </p:txBody>
      </p:sp>
      <p:sp>
        <p:nvSpPr>
          <p:cNvPr id="3" name="Content Placeholder 2"/>
          <p:cNvSpPr>
            <a:spLocks noGrp="1"/>
          </p:cNvSpPr>
          <p:nvPr>
            <p:ph idx="1"/>
          </p:nvPr>
        </p:nvSpPr>
        <p:spPr>
          <a:xfrm>
            <a:off x="457200" y="1066800"/>
            <a:ext cx="8229600" cy="5530552"/>
          </a:xfrm>
        </p:spPr>
        <p:txBody>
          <a:bodyPr>
            <a:noAutofit/>
          </a:bodyPr>
          <a:lstStyle/>
          <a:p>
            <a:pPr>
              <a:buFont typeface="Wingdings" panose="05000000000000000000" pitchFamily="2" charset="2"/>
              <a:buChar char="§"/>
            </a:pPr>
            <a:r>
              <a:rPr lang="en-US" sz="2200" b="1" dirty="0" smtClean="0"/>
              <a:t>Respect others:</a:t>
            </a:r>
            <a:r>
              <a:rPr lang="en-US" sz="2200" dirty="0" smtClean="0"/>
              <a:t> An employee with strong work ethic is rarely late to work or any other official function. He respect everyone’s time, from superiors to subordinates and clients. He is also polite, conscientious of people’s feelings and considerate of workers in a shared workspace. In addition, someone with a strong work ethic uses time wisely so that deadlines are met. Out of respect he will hear and consider everyone’s opinion.</a:t>
            </a:r>
            <a:endParaRPr lang="en-GB" sz="2200" dirty="0"/>
          </a:p>
          <a:p>
            <a:pPr>
              <a:buFont typeface="Wingdings" panose="05000000000000000000" pitchFamily="2" charset="2"/>
              <a:buChar char="§"/>
            </a:pPr>
            <a:r>
              <a:rPr lang="en-US" sz="2200" b="1" dirty="0"/>
              <a:t>Observes proper office manners: </a:t>
            </a:r>
            <a:r>
              <a:rPr lang="en-US" sz="2200" dirty="0"/>
              <a:t>The worst thing, one can do to any organization is to portray it as not having personnel with good manners. Therefore, personnel should endeavor to observe the following:</a:t>
            </a:r>
            <a:endParaRPr lang="en-GB" sz="2200" dirty="0"/>
          </a:p>
          <a:p>
            <a:pPr lvl="1">
              <a:buFont typeface="Wingdings" panose="05000000000000000000" pitchFamily="2" charset="2"/>
              <a:buChar char="v"/>
            </a:pPr>
            <a:r>
              <a:rPr lang="en-US" sz="2200" dirty="0"/>
              <a:t>Never seat with your feet on your work desk as this gives visitors a bad impression of the organization.</a:t>
            </a:r>
            <a:endParaRPr lang="en-GB" sz="2200" dirty="0"/>
          </a:p>
          <a:p>
            <a:pPr lvl="1">
              <a:buFont typeface="Wingdings" panose="05000000000000000000" pitchFamily="2" charset="2"/>
              <a:buChar char="v"/>
            </a:pPr>
            <a:r>
              <a:rPr lang="en-US" sz="2200" dirty="0"/>
              <a:t>When a superior who is not your immediate superior enters your office you are obliged to stand up until asked to sit down.</a:t>
            </a:r>
            <a:endParaRPr lang="en-GB" sz="2200" dirty="0"/>
          </a:p>
          <a:p>
            <a:endParaRPr lang="en-GB" sz="1800" dirty="0" smtClean="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762000"/>
          </a:xfrm>
        </p:spPr>
        <p:txBody>
          <a:bodyPr>
            <a:normAutofit/>
          </a:bodyPr>
          <a:lstStyle/>
          <a:p>
            <a:r>
              <a:rPr lang="en-US" sz="2800" b="1" dirty="0"/>
              <a:t>CHARACTERISTICS OF GOOD WORK ETHICS</a:t>
            </a:r>
            <a:r>
              <a:rPr lang="en-GB" sz="2800" b="1" dirty="0"/>
              <a:t> CONTD</a:t>
            </a:r>
            <a:endParaRPr lang="en-US" sz="2800" dirty="0"/>
          </a:p>
        </p:txBody>
      </p:sp>
      <p:sp>
        <p:nvSpPr>
          <p:cNvPr id="3" name="Content Placeholder 2"/>
          <p:cNvSpPr>
            <a:spLocks noGrp="1"/>
          </p:cNvSpPr>
          <p:nvPr>
            <p:ph idx="1"/>
          </p:nvPr>
        </p:nvSpPr>
        <p:spPr>
          <a:xfrm>
            <a:off x="228600" y="1196752"/>
            <a:ext cx="8686800" cy="5400600"/>
          </a:xfrm>
        </p:spPr>
        <p:txBody>
          <a:bodyPr>
            <a:normAutofit/>
          </a:bodyPr>
          <a:lstStyle/>
          <a:p>
            <a:pPr lvl="1">
              <a:buFont typeface="Wingdings" panose="05000000000000000000" pitchFamily="2" charset="2"/>
              <a:buChar char="v"/>
            </a:pPr>
            <a:r>
              <a:rPr lang="en-US" sz="1600" dirty="0" smtClean="0"/>
              <a:t>Never </a:t>
            </a:r>
            <a:r>
              <a:rPr lang="en-US" sz="1600" dirty="0"/>
              <a:t>keep somebody standing in your office unnecessarily unless he or she is there on disciplinary ground.</a:t>
            </a:r>
            <a:endParaRPr lang="en-GB" sz="1600" dirty="0"/>
          </a:p>
          <a:p>
            <a:pPr lvl="1">
              <a:buFont typeface="Wingdings" panose="05000000000000000000" pitchFamily="2" charset="2"/>
              <a:buChar char="v"/>
            </a:pPr>
            <a:r>
              <a:rPr lang="en-US" sz="1600" dirty="0"/>
              <a:t>If refreshment is available, such as coffee or tea offer your visitor.</a:t>
            </a:r>
            <a:endParaRPr lang="en-GB" sz="1600" dirty="0"/>
          </a:p>
          <a:p>
            <a:pPr lvl="1">
              <a:buFont typeface="Wingdings" panose="05000000000000000000" pitchFamily="2" charset="2"/>
              <a:buChar char="v"/>
            </a:pPr>
            <a:r>
              <a:rPr lang="en-US" sz="1600" dirty="0"/>
              <a:t>Never lean or seat on someone’s table while talking to him. If a superior you are visiting does not offer you a seat, remain standing. To lean or seat on another person’s desk presumes a degree of familiarity with the person that should never be displayed in public.</a:t>
            </a:r>
            <a:endParaRPr lang="en-GB" sz="1600" dirty="0"/>
          </a:p>
          <a:p>
            <a:pPr lvl="1">
              <a:buFont typeface="Wingdings" panose="05000000000000000000" pitchFamily="2" charset="2"/>
              <a:buChar char="v"/>
            </a:pPr>
            <a:r>
              <a:rPr lang="en-US" sz="1600" dirty="0"/>
              <a:t>It is best not to eat in your office. Many people believe that because of the pressure of work they must eat in the office, but there are also good reasons why you must not do so under normal conditions. It is not dignifying to eat in your office. Your office is meant for working and not eating. Give yourself a break no matter how busy you think you may be, you can always find a few minutes to step outside your work area. Find a quiet spot and eat your food.</a:t>
            </a:r>
            <a:endParaRPr lang="en-GB" sz="1600" dirty="0"/>
          </a:p>
          <a:p>
            <a:pPr lvl="1">
              <a:buFont typeface="Wingdings" panose="05000000000000000000" pitchFamily="2" charset="2"/>
              <a:buChar char="v"/>
            </a:pPr>
            <a:r>
              <a:rPr lang="en-US" sz="1600" dirty="0"/>
              <a:t>Be tolerant with your co-workers. Regard them as members of the team who also contribute to the achievement of your corporate goals. Create a cordial atmosphere in your office by allowing the subordinate to sit down as it is disrespectful for him to do so without your permission.</a:t>
            </a:r>
            <a:endParaRPr lang="en-GB" sz="1600" dirty="0"/>
          </a:p>
          <a:p>
            <a:pPr lvl="1">
              <a:buFont typeface="Wingdings" panose="05000000000000000000" pitchFamily="2" charset="2"/>
              <a:buChar char="v"/>
            </a:pPr>
            <a:r>
              <a:rPr lang="en-US" sz="1600" dirty="0"/>
              <a:t>Set example for others to emulate. If you encounter someone you dislike suppress your intolerance. Allowing other people to annoy you is evidence of your lack of self discipline.</a:t>
            </a:r>
            <a:endParaRPr lang="en-GB" sz="1600" dirty="0"/>
          </a:p>
          <a:p>
            <a:endParaRPr lang="en-GB" sz="1600" dirty="0"/>
          </a:p>
          <a:p>
            <a:endParaRPr lang="en-US" dirty="0"/>
          </a:p>
        </p:txBody>
      </p:sp>
    </p:spTree>
    <p:extLst>
      <p:ext uri="{BB962C8B-B14F-4D97-AF65-F5344CB8AC3E}">
        <p14:creationId xmlns:p14="http://schemas.microsoft.com/office/powerpoint/2010/main" val="265137250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WORK ETIQUETTE</a:t>
            </a:r>
            <a:r>
              <a:rPr lang="en-GB" dirty="0"/>
              <a:t/>
            </a:r>
            <a:br>
              <a:rPr lang="en-GB" dirty="0"/>
            </a:br>
            <a:endParaRPr lang="en-GB" dirty="0"/>
          </a:p>
        </p:txBody>
      </p:sp>
      <p:sp>
        <p:nvSpPr>
          <p:cNvPr id="3" name="Content Placeholder 2"/>
          <p:cNvSpPr>
            <a:spLocks noGrp="1"/>
          </p:cNvSpPr>
          <p:nvPr>
            <p:ph idx="1"/>
          </p:nvPr>
        </p:nvSpPr>
        <p:spPr>
          <a:xfrm>
            <a:off x="457200" y="1143000"/>
            <a:ext cx="8229600" cy="5454352"/>
          </a:xfrm>
        </p:spPr>
        <p:txBody>
          <a:bodyPr>
            <a:normAutofit fontScale="77500" lnSpcReduction="20000"/>
          </a:bodyPr>
          <a:lstStyle/>
          <a:p>
            <a:pPr marL="0" indent="0">
              <a:buNone/>
            </a:pPr>
            <a:r>
              <a:rPr lang="en-US" b="1" dirty="0"/>
              <a:t>ETIQUETTE</a:t>
            </a:r>
            <a:r>
              <a:rPr lang="en-US" dirty="0"/>
              <a:t>: This is the code of ethical behavior regarding professional practice or action among members of a profession in their dealings with each other (dictionary. Com 2013).  Work etiquette is a code that governs the expectations of social behavior in a workplace, group or society. It tells the individual how to behave when dealing with situations in a working environment however trivial the situation is. Office etiquette in particular applies to co-worker interaction and communication with colleagues. There is no universal agreement about standard work etiquette because it varies from one work environment to another</a:t>
            </a:r>
            <a:r>
              <a:rPr lang="en-US" dirty="0" smtClean="0"/>
              <a:t>.</a:t>
            </a:r>
            <a:endParaRPr lang="en-GB" dirty="0"/>
          </a:p>
          <a:p>
            <a:pPr marL="0" indent="0">
              <a:buNone/>
            </a:pPr>
            <a:r>
              <a:rPr lang="en-US" dirty="0"/>
              <a:t>In our day to day activities as Officers and Men, we come across each other and relate at various official levels. Our workplace etiquette ensures that there is minimal friction among staff in ensuring speedy achievement of organizational goals. </a:t>
            </a:r>
            <a:endParaRPr lang="en-GB"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INTRODUCTION</a:t>
            </a:r>
            <a:r>
              <a:rPr lang="en-GB" dirty="0"/>
              <a:t/>
            </a:r>
            <a:br>
              <a:rPr lang="en-GB" dirty="0"/>
            </a:br>
            <a:endParaRPr lang="en-GB" dirty="0"/>
          </a:p>
        </p:txBody>
      </p:sp>
      <p:sp>
        <p:nvSpPr>
          <p:cNvPr id="3" name="Content Placeholder 2"/>
          <p:cNvSpPr>
            <a:spLocks noGrp="1"/>
          </p:cNvSpPr>
          <p:nvPr>
            <p:ph idx="1"/>
          </p:nvPr>
        </p:nvSpPr>
        <p:spPr>
          <a:xfrm>
            <a:off x="457200" y="908720"/>
            <a:ext cx="8229600" cy="5616624"/>
          </a:xfrm>
        </p:spPr>
        <p:txBody>
          <a:bodyPr>
            <a:normAutofit fontScale="92500" lnSpcReduction="10000"/>
          </a:bodyPr>
          <a:lstStyle/>
          <a:p>
            <a:r>
              <a:rPr lang="en-US" dirty="0"/>
              <a:t>Para-military comportment and decorum implies standard and acceptable ways of doing things in accordance with laid down rules and regulations. Para-military ways of life is strictly structured and regimented, all Officers and other rank </a:t>
            </a:r>
            <a:r>
              <a:rPr lang="en-US" dirty="0" smtClean="0"/>
              <a:t>are </a:t>
            </a:r>
            <a:r>
              <a:rPr lang="en-US" dirty="0"/>
              <a:t>to imbibe all </a:t>
            </a:r>
            <a:r>
              <a:rPr lang="en-US" dirty="0" smtClean="0"/>
              <a:t>these </a:t>
            </a:r>
            <a:r>
              <a:rPr lang="en-US" dirty="0"/>
              <a:t>rules and regulations and </a:t>
            </a:r>
            <a:r>
              <a:rPr lang="en-US" dirty="0" smtClean="0"/>
              <a:t>ensure </a:t>
            </a:r>
            <a:r>
              <a:rPr lang="en-US" dirty="0"/>
              <a:t>they live by </a:t>
            </a:r>
            <a:r>
              <a:rPr lang="en-US" dirty="0" smtClean="0"/>
              <a:t>them. </a:t>
            </a:r>
            <a:r>
              <a:rPr lang="en-US" dirty="0"/>
              <a:t>This decent </a:t>
            </a:r>
            <a:r>
              <a:rPr lang="en-US" dirty="0" smtClean="0"/>
              <a:t>ways </a:t>
            </a:r>
            <a:r>
              <a:rPr lang="en-US" dirty="0"/>
              <a:t>of doing </a:t>
            </a:r>
            <a:r>
              <a:rPr lang="en-US" dirty="0" smtClean="0"/>
              <a:t>things </a:t>
            </a:r>
            <a:r>
              <a:rPr lang="en-US" dirty="0"/>
              <a:t>may be written, </a:t>
            </a:r>
            <a:r>
              <a:rPr lang="en-US" dirty="0" smtClean="0"/>
              <a:t>or </a:t>
            </a:r>
            <a:r>
              <a:rPr lang="en-US" dirty="0"/>
              <a:t>not. However, all Officers and men are required to comport themselves in decent manners at all time no matter the provocation or the stress they may be going through as contrary behavior to all these are </a:t>
            </a:r>
            <a:r>
              <a:rPr lang="en-US" dirty="0" smtClean="0"/>
              <a:t>viewed seriously. </a:t>
            </a:r>
            <a:endParaRPr lang="en-GB" dirty="0"/>
          </a:p>
          <a:p>
            <a:endParaRPr lang="en-GB" dirty="0"/>
          </a:p>
        </p:txBody>
      </p:sp>
    </p:spTree>
  </p:cSld>
  <p:clrMapOvr>
    <a:masterClrMapping/>
  </p:clrMapOvr>
  <p:transition>
    <p:blind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533400"/>
          </a:xfrm>
        </p:spPr>
        <p:txBody>
          <a:bodyPr>
            <a:normAutofit fontScale="90000"/>
          </a:bodyPr>
          <a:lstStyle/>
          <a:p>
            <a:r>
              <a:rPr lang="en-US" sz="3200" b="1" dirty="0" smtClean="0"/>
              <a:t>WORK ETIQUETTE CONTD</a:t>
            </a:r>
            <a:endParaRPr lang="en-US" sz="3200" dirty="0"/>
          </a:p>
        </p:txBody>
      </p:sp>
      <p:sp>
        <p:nvSpPr>
          <p:cNvPr id="3" name="Content Placeholder 2"/>
          <p:cNvSpPr>
            <a:spLocks noGrp="1"/>
          </p:cNvSpPr>
          <p:nvPr>
            <p:ph idx="1"/>
          </p:nvPr>
        </p:nvSpPr>
        <p:spPr>
          <a:xfrm>
            <a:off x="304800" y="1143000"/>
            <a:ext cx="8686800" cy="5410200"/>
          </a:xfrm>
        </p:spPr>
        <p:txBody>
          <a:bodyPr>
            <a:normAutofit fontScale="70000" lnSpcReduction="20000"/>
          </a:bodyPr>
          <a:lstStyle/>
          <a:p>
            <a:pPr marL="0" indent="0">
              <a:buNone/>
            </a:pPr>
            <a:r>
              <a:rPr lang="en-US" dirty="0" smtClean="0"/>
              <a:t>The following are some work etiquettes which will help paramilitary personnel such as FRSC to work in harmony with codes of ethical behavior expected of them in a workplace:</a:t>
            </a:r>
            <a:endParaRPr lang="en-GB" dirty="0" smtClean="0"/>
          </a:p>
          <a:p>
            <a:pPr>
              <a:buFont typeface="Wingdings" panose="05000000000000000000" pitchFamily="2" charset="2"/>
              <a:buChar char="ü"/>
            </a:pPr>
            <a:r>
              <a:rPr lang="en-US" b="1" dirty="0" smtClean="0"/>
              <a:t>Relationship between superiors and subordinates:</a:t>
            </a:r>
            <a:r>
              <a:rPr lang="en-US" dirty="0" smtClean="0"/>
              <a:t> The relationship between superior Officers and their subordinate Officers or between Officers and marshals are based upon firm and friendly foundation of mutual respect without any familiarity. Both Officers and Marshals must have the utmost confidence in each other and a profound sense of pride of belonging to the same Corps. This relationship can best be x-rayed in the words of Gen. H. Norman Schwarzkopf “I admire men of character, and I judge character not by how men deal with their superiors, but mostly how they deal with their subordinates, and that, to me, is where you find out what the character of a man is” (1934). </a:t>
            </a:r>
          </a:p>
          <a:p>
            <a:pPr>
              <a:buFont typeface="Wingdings" panose="05000000000000000000" pitchFamily="2" charset="2"/>
              <a:buChar char="ü"/>
            </a:pPr>
            <a:r>
              <a:rPr lang="en-US" b="1" dirty="0" smtClean="0"/>
              <a:t>Attitude towards subordinates:</a:t>
            </a:r>
            <a:r>
              <a:rPr lang="en-US" dirty="0" smtClean="0"/>
              <a:t> It is an accepted custom of the Para-military and in the best interest of good discipline that a superior Officer will not admonish his subordinate Officer in the presence of his men or more particularly personnel under the subordinate’s command or supervision.</a:t>
            </a:r>
            <a:endParaRPr lang="en-US" b="1" dirty="0" smtClean="0"/>
          </a:p>
          <a:p>
            <a:pPr>
              <a:buFont typeface="Wingdings" panose="05000000000000000000" pitchFamily="2" charset="2"/>
              <a:buChar char="ü"/>
            </a:pPr>
            <a:endParaRPr lang="en-GB"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a:bodyPr>
          <a:lstStyle/>
          <a:p>
            <a:r>
              <a:rPr lang="en-US" sz="3200" b="1" dirty="0"/>
              <a:t>WORK </a:t>
            </a:r>
            <a:r>
              <a:rPr lang="en-US" sz="3200" b="1" dirty="0" smtClean="0"/>
              <a:t>ETIQUETTE CONTD</a:t>
            </a:r>
            <a:endParaRPr lang="en-US" sz="3200" dirty="0"/>
          </a:p>
        </p:txBody>
      </p:sp>
      <p:sp>
        <p:nvSpPr>
          <p:cNvPr id="3" name="Content Placeholder 2"/>
          <p:cNvSpPr>
            <a:spLocks noGrp="1"/>
          </p:cNvSpPr>
          <p:nvPr>
            <p:ph idx="1"/>
          </p:nvPr>
        </p:nvSpPr>
        <p:spPr>
          <a:xfrm>
            <a:off x="457200" y="1219200"/>
            <a:ext cx="8229600" cy="5450160"/>
          </a:xfrm>
        </p:spPr>
        <p:txBody>
          <a:bodyPr>
            <a:normAutofit fontScale="70000" lnSpcReduction="20000"/>
          </a:bodyPr>
          <a:lstStyle/>
          <a:p>
            <a:pPr>
              <a:buFont typeface="Wingdings" panose="05000000000000000000" pitchFamily="2" charset="2"/>
              <a:buChar char="ü"/>
            </a:pPr>
            <a:r>
              <a:rPr lang="en-US" sz="3300" b="1" dirty="0" smtClean="0"/>
              <a:t>Familiarity </a:t>
            </a:r>
            <a:r>
              <a:rPr lang="en-US" sz="3300" b="1" dirty="0"/>
              <a:t>with subordinates</a:t>
            </a:r>
            <a:r>
              <a:rPr lang="en-US" sz="3300" dirty="0"/>
              <a:t>: It is improper for an Officer to be familiar with subordinates and over socialize with a subordinate. The same applies generally in official dealings with subordinate Officers. Since existing regulations and custom forbid Service personnel from being familiar with their superiors, it is only common decency that the superior should govern his own conduct accordingly. This custom is not snobbery but is dictated by sound psychological principles that have been proved to be valid. Familiarity does breed contempt. This is not to say however, that an Officer should not have interest in the welfare of his men or subordinates. This should be done without familiarity. </a:t>
            </a:r>
            <a:endParaRPr lang="en-GB" sz="3300" dirty="0"/>
          </a:p>
          <a:p>
            <a:pPr>
              <a:buFont typeface="Wingdings" panose="05000000000000000000" pitchFamily="2" charset="2"/>
              <a:buChar char="ü"/>
            </a:pPr>
            <a:r>
              <a:rPr lang="en-US" sz="3300" b="1" dirty="0"/>
              <a:t>Courtesy to Officers’ wives</a:t>
            </a:r>
            <a:r>
              <a:rPr lang="en-US" sz="3300" dirty="0"/>
              <a:t>: All Officers must greet Officers’ wives on meeting them; it is a sign of being a gentleman. All Officers irrespective of their rank will greet Officers’ wives. Officers’ wives when greeted are expected to respond accordingly with respect. A formal salute is not compulsory for Officers’ wives</a:t>
            </a:r>
            <a:r>
              <a:rPr lang="en-US" sz="3300" dirty="0" smtClean="0"/>
              <a:t>.</a:t>
            </a:r>
            <a:endParaRPr lang="en-GB" sz="3300" dirty="0"/>
          </a:p>
          <a:p>
            <a:endParaRPr lang="en-US" dirty="0"/>
          </a:p>
        </p:txBody>
      </p:sp>
    </p:spTree>
    <p:extLst>
      <p:ext uri="{BB962C8B-B14F-4D97-AF65-F5344CB8AC3E}">
        <p14:creationId xmlns:p14="http://schemas.microsoft.com/office/powerpoint/2010/main" val="374371618"/>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WORK ETIQUETTE CONTD</a:t>
            </a:r>
            <a:endParaRPr lang="en-US" sz="3600" dirty="0"/>
          </a:p>
        </p:txBody>
      </p:sp>
      <p:sp>
        <p:nvSpPr>
          <p:cNvPr id="3" name="Content Placeholder 2"/>
          <p:cNvSpPr>
            <a:spLocks noGrp="1"/>
          </p:cNvSpPr>
          <p:nvPr>
            <p:ph idx="1"/>
          </p:nvPr>
        </p:nvSpPr>
        <p:spPr>
          <a:xfrm>
            <a:off x="457200" y="1295400"/>
            <a:ext cx="8229600" cy="5301952"/>
          </a:xfrm>
        </p:spPr>
        <p:txBody>
          <a:bodyPr>
            <a:normAutofit fontScale="70000" lnSpcReduction="20000"/>
          </a:bodyPr>
          <a:lstStyle/>
          <a:p>
            <a:pPr>
              <a:buFont typeface="Wingdings" panose="05000000000000000000" pitchFamily="2" charset="2"/>
              <a:buChar char="ü"/>
            </a:pPr>
            <a:r>
              <a:rPr lang="en-US" b="1" dirty="0"/>
              <a:t>Social calls</a:t>
            </a:r>
            <a:r>
              <a:rPr lang="en-US" dirty="0"/>
              <a:t>: Social calls are calls by Officers or men on their superiors or colleagues to show solidarity in times of joy or sadness. Social calls foster spirit of togetherness and esprit de Corps among Officers and men. While a neat and presentable mufti could be worn during the occasion, social calls could also be made in uniform. However, it is not appropriate to make social calls in sport outfit as it is ungentlemanly</a:t>
            </a:r>
            <a:r>
              <a:rPr lang="en-US" dirty="0" smtClean="0"/>
              <a:t>.</a:t>
            </a:r>
            <a:endParaRPr lang="en-GB" dirty="0"/>
          </a:p>
          <a:p>
            <a:pPr>
              <a:buFont typeface="Wingdings" panose="05000000000000000000" pitchFamily="2" charset="2"/>
              <a:buChar char="ü"/>
            </a:pPr>
            <a:r>
              <a:rPr lang="en-US" b="1" dirty="0"/>
              <a:t>Use of sir:</a:t>
            </a:r>
            <a:r>
              <a:rPr lang="en-US" dirty="0"/>
              <a:t> As a general rule, </a:t>
            </a:r>
            <a:r>
              <a:rPr lang="en-US" i="1" dirty="0"/>
              <a:t>sir </a:t>
            </a:r>
            <a:r>
              <a:rPr lang="en-US" dirty="0"/>
              <a:t>is used in speaking either officially or socially to any superior. The word is repeated with each complete statement. </a:t>
            </a:r>
            <a:r>
              <a:rPr lang="en-US" b="1" dirty="0"/>
              <a:t>‘Yes or no’</a:t>
            </a:r>
            <a:r>
              <a:rPr lang="en-US" dirty="0"/>
              <a:t> should not be used in speaking to a superior without including </a:t>
            </a:r>
            <a:r>
              <a:rPr lang="en-US" b="1" dirty="0"/>
              <a:t>‘SIR.’</a:t>
            </a:r>
            <a:r>
              <a:rPr lang="en-US" dirty="0"/>
              <a:t> However </a:t>
            </a:r>
            <a:r>
              <a:rPr lang="en-US" b="1" dirty="0"/>
              <a:t>‘SIR’</a:t>
            </a:r>
            <a:r>
              <a:rPr lang="en-US" dirty="0"/>
              <a:t> should not be used at every breath to the point of being slavish. </a:t>
            </a:r>
            <a:endParaRPr lang="en-GB" dirty="0"/>
          </a:p>
          <a:p>
            <a:pPr>
              <a:buFont typeface="Wingdings" panose="05000000000000000000" pitchFamily="2" charset="2"/>
              <a:buChar char="ü"/>
            </a:pPr>
            <a:r>
              <a:rPr lang="en-US" b="1" dirty="0"/>
              <a:t>Use of umbrella: </a:t>
            </a:r>
            <a:r>
              <a:rPr lang="en-US" dirty="0"/>
              <a:t>It is unethical for paramilitary personnel to use umbrella while in uniform, Officers and men are to wear rain coats instead</a:t>
            </a:r>
            <a:r>
              <a:rPr lang="en-US" dirty="0" smtClean="0"/>
              <a:t>.</a:t>
            </a:r>
            <a:endParaRPr lang="en-GB" dirty="0"/>
          </a:p>
          <a:p>
            <a:endParaRPr lang="en-US" dirty="0"/>
          </a:p>
        </p:txBody>
      </p:sp>
    </p:spTree>
    <p:extLst>
      <p:ext uri="{BB962C8B-B14F-4D97-AF65-F5344CB8AC3E}">
        <p14:creationId xmlns:p14="http://schemas.microsoft.com/office/powerpoint/2010/main" val="1400759959"/>
      </p:ext>
    </p:extLst>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normAutofit/>
          </a:bodyPr>
          <a:lstStyle/>
          <a:p>
            <a:r>
              <a:rPr lang="en-US" sz="3200" b="1" dirty="0" smtClean="0"/>
              <a:t>WORK ETIQUETTE CONTD</a:t>
            </a:r>
            <a:endParaRPr lang="en-US" sz="3200" dirty="0"/>
          </a:p>
        </p:txBody>
      </p:sp>
      <p:sp>
        <p:nvSpPr>
          <p:cNvPr id="3" name="Content Placeholder 2"/>
          <p:cNvSpPr>
            <a:spLocks noGrp="1"/>
          </p:cNvSpPr>
          <p:nvPr>
            <p:ph idx="1"/>
          </p:nvPr>
        </p:nvSpPr>
        <p:spPr>
          <a:xfrm>
            <a:off x="304800" y="1219200"/>
            <a:ext cx="8686800" cy="5334000"/>
          </a:xfrm>
        </p:spPr>
        <p:txBody>
          <a:bodyPr>
            <a:normAutofit fontScale="70000" lnSpcReduction="20000"/>
          </a:bodyPr>
          <a:lstStyle/>
          <a:p>
            <a:r>
              <a:rPr lang="en-US" sz="3300" b="1" dirty="0" smtClean="0"/>
              <a:t>Place of honor</a:t>
            </a:r>
            <a:r>
              <a:rPr lang="en-US" sz="3300" dirty="0" smtClean="0"/>
              <a:t>: The place of honor is to the right. Accordingly, when a subordinate Officer walks, rides or sits with a superior, the subordinate must take position to the left of the superior. The subordinate is to walk </a:t>
            </a:r>
            <a:r>
              <a:rPr lang="en-US" sz="3300" i="1" dirty="0" smtClean="0"/>
              <a:t>in-step</a:t>
            </a:r>
            <a:r>
              <a:rPr lang="en-US" sz="3300" dirty="0" smtClean="0"/>
              <a:t> with the superior, step back and allow the superior to be the first to use the door when they are entering an office. When two (2) subordinate Officers are walking with a superior Officer they are to flank the superior Officer but the one to the right must make room for the superior Officer to take salute appropriately. When approaching a door, the junior among the two Officers should walk faster and open the door for the superior Officer and also allow the superior Officer to use the door first. </a:t>
            </a:r>
          </a:p>
          <a:p>
            <a:r>
              <a:rPr lang="en-US" sz="3300" b="1" dirty="0" smtClean="0"/>
              <a:t>Employment outside FRSC</a:t>
            </a:r>
            <a:r>
              <a:rPr lang="en-US" sz="3300" dirty="0" smtClean="0"/>
              <a:t>: Service personnel are not allowed to concurrently engage in any other employment or trade except they resign from the Corps or apply for </a:t>
            </a:r>
            <a:r>
              <a:rPr lang="en-US" sz="3300" i="1" dirty="0" smtClean="0"/>
              <a:t>Leave Of Absence</a:t>
            </a:r>
            <a:r>
              <a:rPr lang="en-US" sz="3300" dirty="0" smtClean="0"/>
              <a:t>. However, serving personnel are allowed to engage in agriculture i.e. crop farming, fishery, livestock etc</a:t>
            </a:r>
            <a:endParaRPr lang="en-GB" sz="3300" dirty="0" smtClean="0"/>
          </a:p>
          <a:p>
            <a:endParaRPr lang="en-GB" dirty="0" smtClean="0"/>
          </a:p>
          <a:p>
            <a:endParaRPr lang="en-US"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088"/>
          </a:xfrm>
        </p:spPr>
        <p:txBody>
          <a:bodyPr>
            <a:normAutofit/>
          </a:bodyPr>
          <a:lstStyle/>
          <a:p>
            <a:r>
              <a:rPr lang="en-US" sz="3200" b="1" dirty="0"/>
              <a:t>WORK ETIQUETTE CONTD</a:t>
            </a:r>
            <a:endParaRPr lang="en-GB" sz="3200" dirty="0"/>
          </a:p>
        </p:txBody>
      </p:sp>
      <p:sp>
        <p:nvSpPr>
          <p:cNvPr id="3" name="Content Placeholder 2"/>
          <p:cNvSpPr>
            <a:spLocks noGrp="1"/>
          </p:cNvSpPr>
          <p:nvPr>
            <p:ph idx="1"/>
          </p:nvPr>
        </p:nvSpPr>
        <p:spPr>
          <a:xfrm>
            <a:off x="457200" y="1143000"/>
            <a:ext cx="8507288" cy="5454352"/>
          </a:xfrm>
        </p:spPr>
        <p:txBody>
          <a:bodyPr>
            <a:normAutofit fontScale="40000" lnSpcReduction="20000"/>
          </a:bodyPr>
          <a:lstStyle/>
          <a:p>
            <a:pPr>
              <a:buFont typeface="Wingdings" panose="05000000000000000000" pitchFamily="2" charset="2"/>
              <a:buChar char="ü"/>
            </a:pPr>
            <a:r>
              <a:rPr lang="en-US" sz="5500" b="1" dirty="0" smtClean="0"/>
              <a:t>Membership </a:t>
            </a:r>
            <a:r>
              <a:rPr lang="en-US" sz="5500" b="1" dirty="0"/>
              <a:t>of Association</a:t>
            </a:r>
            <a:r>
              <a:rPr lang="en-US" sz="5500" dirty="0"/>
              <a:t>: Serving personnel who are members of professional associations must formally declare their membership in writing to the Corps. Personnel who are members or Officers of non government association or organizations must avoid participating in activities on behalf of the association or organization that are incompatible with the official government position. They are to relinquish their membership of the given association if their position and responsibilities are in conflict with their position as government employees</a:t>
            </a:r>
            <a:r>
              <a:rPr lang="en-US" sz="5500" dirty="0" smtClean="0"/>
              <a:t>.</a:t>
            </a:r>
            <a:endParaRPr lang="en-GB" sz="5500" dirty="0"/>
          </a:p>
          <a:p>
            <a:pPr>
              <a:buFont typeface="Wingdings" panose="05000000000000000000" pitchFamily="2" charset="2"/>
              <a:buChar char="ü"/>
            </a:pPr>
            <a:r>
              <a:rPr lang="en-US" sz="5500" b="1" dirty="0"/>
              <a:t>Official Knock: </a:t>
            </a:r>
            <a:r>
              <a:rPr lang="en-US" sz="5500" dirty="0"/>
              <a:t>In line with paramilitary customs</a:t>
            </a:r>
            <a:r>
              <a:rPr lang="en-US" sz="5500" b="1" dirty="0"/>
              <a:t>, </a:t>
            </a:r>
            <a:r>
              <a:rPr lang="en-US" sz="5500" dirty="0"/>
              <a:t>one rap on the door is considered to be official knock and is the warning for persons in the room to be ready for an official visit. The official knock is used by senior Officers while other Officers and men entering into the same office will knock twice if the occupier of the office is their senior</a:t>
            </a:r>
            <a:r>
              <a:rPr lang="en-US" sz="5500" dirty="0" smtClean="0"/>
              <a:t>.</a:t>
            </a:r>
            <a:endParaRPr lang="en-GB" sz="5500" dirty="0"/>
          </a:p>
          <a:p>
            <a:pPr>
              <a:buFont typeface="Wingdings" panose="05000000000000000000" pitchFamily="2" charset="2"/>
              <a:buChar char="ü"/>
            </a:pPr>
            <a:r>
              <a:rPr lang="en-US" sz="5500" b="1" dirty="0"/>
              <a:t>Acceptance and Use of Titles</a:t>
            </a:r>
            <a:r>
              <a:rPr lang="en-US" sz="5500" dirty="0"/>
              <a:t>: Officers and men shall obtain the written permission of their organizations before accepting any title bestowed on them by non military or paramilitary institutions. The use of chieftaincy title is not allowed for serving personnel</a:t>
            </a:r>
            <a:r>
              <a:rPr lang="en-US" sz="5500" dirty="0" smtClean="0"/>
              <a:t>.</a:t>
            </a:r>
            <a:endParaRPr lang="en-GB" sz="5500" dirty="0"/>
          </a:p>
          <a:p>
            <a:endParaRPr lang="en-GB"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normAutofit/>
          </a:bodyPr>
          <a:lstStyle/>
          <a:p>
            <a:r>
              <a:rPr lang="en-US" sz="3600" b="1" dirty="0"/>
              <a:t>WORK ETIQUETTE CONTD</a:t>
            </a:r>
            <a:endParaRPr lang="en-US" sz="3600" dirty="0"/>
          </a:p>
        </p:txBody>
      </p:sp>
      <p:sp>
        <p:nvSpPr>
          <p:cNvPr id="3" name="Content Placeholder 2"/>
          <p:cNvSpPr>
            <a:spLocks noGrp="1"/>
          </p:cNvSpPr>
          <p:nvPr>
            <p:ph idx="1"/>
          </p:nvPr>
        </p:nvSpPr>
        <p:spPr>
          <a:xfrm>
            <a:off x="457200" y="1143000"/>
            <a:ext cx="8229600" cy="5562600"/>
          </a:xfrm>
        </p:spPr>
        <p:txBody>
          <a:bodyPr>
            <a:normAutofit fontScale="55000" lnSpcReduction="20000"/>
          </a:bodyPr>
          <a:lstStyle/>
          <a:p>
            <a:pPr>
              <a:buFont typeface="Wingdings" panose="05000000000000000000" pitchFamily="2" charset="2"/>
              <a:buChar char="ü"/>
            </a:pPr>
            <a:r>
              <a:rPr lang="en-US" b="1" dirty="0"/>
              <a:t>Employment by Other Government and Organization</a:t>
            </a:r>
            <a:r>
              <a:rPr lang="en-US" dirty="0"/>
              <a:t>: Serving personnel will not be employed under any government and organization other than that of Nigeria except when such employment has been sanctioned by the appropriate authority</a:t>
            </a:r>
            <a:r>
              <a:rPr lang="en-US" dirty="0" smtClean="0"/>
              <a:t>.</a:t>
            </a:r>
            <a:endParaRPr lang="en-GB" dirty="0"/>
          </a:p>
          <a:p>
            <a:pPr>
              <a:buFont typeface="Wingdings" panose="05000000000000000000" pitchFamily="2" charset="2"/>
              <a:buChar char="ü"/>
            </a:pPr>
            <a:r>
              <a:rPr lang="en-US" b="1" dirty="0"/>
              <a:t>Loyalty to the Corps</a:t>
            </a:r>
            <a:r>
              <a:rPr lang="en-US" dirty="0"/>
              <a:t>: Officers and Men shall not ridicule their organization in the presence of civilians. They shall not pass cynical comments on superior Officers and authority; esprit-de-corps must be maintained at all times. Loyalty should not only be pronounced by word of mouth it must be demonstrated. All orders are to be obeyed without questioning or grudges</a:t>
            </a:r>
            <a:r>
              <a:rPr lang="en-US" dirty="0" smtClean="0"/>
              <a:t>.</a:t>
            </a:r>
            <a:endParaRPr lang="en-GB" dirty="0"/>
          </a:p>
          <a:p>
            <a:pPr>
              <a:buFont typeface="Wingdings" panose="05000000000000000000" pitchFamily="2" charset="2"/>
              <a:buChar char="ü"/>
            </a:pPr>
            <a:r>
              <a:rPr lang="en-US" b="1" dirty="0"/>
              <a:t>Protecting the good image of other Commands: </a:t>
            </a:r>
            <a:r>
              <a:rPr lang="en-US" dirty="0"/>
              <a:t>Serving personnel are to protect the good image of other Commands as their own. They shall give appropriate courtesy to other commands and formations and they must not run them down</a:t>
            </a:r>
            <a:r>
              <a:rPr lang="en-US" dirty="0" smtClean="0"/>
              <a:t>.</a:t>
            </a:r>
            <a:endParaRPr lang="en-GB" dirty="0"/>
          </a:p>
          <a:p>
            <a:pPr>
              <a:buFont typeface="Wingdings" panose="05000000000000000000" pitchFamily="2" charset="2"/>
              <a:buChar char="ü"/>
            </a:pPr>
            <a:r>
              <a:rPr lang="en-US" b="1" dirty="0"/>
              <a:t>Respect for Chain of Command: </a:t>
            </a:r>
            <a:r>
              <a:rPr lang="en-US" dirty="0"/>
              <a:t>All Officers and men must always follow the proper chain of command in all the day to day official </a:t>
            </a:r>
            <a:r>
              <a:rPr lang="en-US" dirty="0" smtClean="0"/>
              <a:t>engagements</a:t>
            </a:r>
            <a:endParaRPr lang="en-GB" dirty="0"/>
          </a:p>
          <a:p>
            <a:pPr>
              <a:buFont typeface="Wingdings" panose="05000000000000000000" pitchFamily="2" charset="2"/>
              <a:buChar char="ü"/>
            </a:pPr>
            <a:r>
              <a:rPr lang="en-US" b="1" dirty="0"/>
              <a:t>Restraint from political activities</a:t>
            </a:r>
            <a:r>
              <a:rPr lang="en-US" dirty="0"/>
              <a:t>: Service personnel are not allowed to participate in the affairs of any political organization or party. All forms of political activities including political meetings and speeches are prohibited in Para-military offices.</a:t>
            </a:r>
            <a:endParaRPr lang="en-GB" dirty="0"/>
          </a:p>
          <a:p>
            <a:pPr>
              <a:buFont typeface="Wingdings" panose="05000000000000000000" pitchFamily="2" charset="2"/>
              <a:buChar char="ü"/>
            </a:pPr>
            <a:r>
              <a:rPr lang="en-US" b="1" dirty="0"/>
              <a:t>Sanctity of Marriage and Family Life</a:t>
            </a:r>
            <a:r>
              <a:rPr lang="en-US" dirty="0"/>
              <a:t>: The Para-military respects and recognizes the institution and sanctity of marriage and encourages its personnel to uphold it. An Officer must introduce his fiancée/fiancé and obtain the permission of the organization before getting married</a:t>
            </a:r>
            <a:r>
              <a:rPr lang="en-US" dirty="0" smtClean="0"/>
              <a:t>.</a:t>
            </a:r>
            <a:endParaRPr lang="en-GB" dirty="0"/>
          </a:p>
        </p:txBody>
      </p:sp>
    </p:spTree>
    <p:extLst>
      <p:ext uri="{BB962C8B-B14F-4D97-AF65-F5344CB8AC3E}">
        <p14:creationId xmlns:p14="http://schemas.microsoft.com/office/powerpoint/2010/main" val="28839402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64096"/>
          </a:xfrm>
        </p:spPr>
        <p:txBody>
          <a:bodyPr>
            <a:normAutofit/>
          </a:bodyPr>
          <a:lstStyle/>
          <a:p>
            <a:r>
              <a:rPr lang="en-US" sz="3600" b="1" dirty="0"/>
              <a:t>WORK ETIQUETTE CONTD</a:t>
            </a:r>
            <a:endParaRPr lang="en-US" sz="3600" dirty="0"/>
          </a:p>
        </p:txBody>
      </p:sp>
      <p:sp>
        <p:nvSpPr>
          <p:cNvPr id="3" name="Content Placeholder 2"/>
          <p:cNvSpPr>
            <a:spLocks noGrp="1"/>
          </p:cNvSpPr>
          <p:nvPr>
            <p:ph idx="1"/>
          </p:nvPr>
        </p:nvSpPr>
        <p:spPr>
          <a:xfrm>
            <a:off x="457200" y="980728"/>
            <a:ext cx="8229600" cy="5616624"/>
          </a:xfrm>
        </p:spPr>
        <p:txBody>
          <a:bodyPr>
            <a:normAutofit fontScale="62500" lnSpcReduction="20000"/>
          </a:bodyPr>
          <a:lstStyle/>
          <a:p>
            <a:pPr>
              <a:buFont typeface="Wingdings" panose="05000000000000000000" pitchFamily="2" charset="2"/>
              <a:buChar char="ü"/>
            </a:pPr>
            <a:r>
              <a:rPr lang="en-US" b="1" dirty="0"/>
              <a:t>Dedication to Duty: A good Officer never gives up and never       </a:t>
            </a:r>
            <a:r>
              <a:rPr lang="en-US" dirty="0"/>
              <a:t>compromises his duty. A good Officer will not abandon his Marshals except if doing otherwise will jeopardize the nation. Dedication to duty requires unrelenting respect and consistent determination to do what is right with pride. All who serve are required to demonstrate the highest level of dedication to duty</a:t>
            </a:r>
            <a:r>
              <a:rPr lang="en-US" dirty="0" smtClean="0"/>
              <a:t>.</a:t>
            </a:r>
            <a:r>
              <a:rPr lang="en-US" b="1" dirty="0"/>
              <a:t> </a:t>
            </a:r>
            <a:endParaRPr lang="en-GB" dirty="0"/>
          </a:p>
          <a:p>
            <a:pPr>
              <a:buFont typeface="Wingdings" panose="05000000000000000000" pitchFamily="2" charset="2"/>
              <a:buChar char="ü"/>
            </a:pPr>
            <a:r>
              <a:rPr lang="en-US" b="1" dirty="0"/>
              <a:t>Use of Phones:</a:t>
            </a:r>
            <a:r>
              <a:rPr lang="en-US" dirty="0"/>
              <a:t> Most personnel have more contact with the public on the telephone than anywhere else. This is particularly true of Officers and Men who serve in Commands/ formations. It is essential that proper telephone courtesy is observed at all times because failure to do so will give callers wrong impression of your Command/ formation.</a:t>
            </a:r>
            <a:endParaRPr lang="en-GB" dirty="0"/>
          </a:p>
          <a:p>
            <a:pPr lvl="1">
              <a:buFont typeface="Courier New" panose="02070309020205020404" pitchFamily="49" charset="0"/>
              <a:buChar char="o"/>
            </a:pPr>
            <a:r>
              <a:rPr lang="en-US" dirty="0"/>
              <a:t>Mobile phones will be switched off during conferences, parades and other official gatherings where living them on might result in distraction of official assignment. Subordinates will switch off their phones before entering a superior’s office. A distraction from the phone will portray lack of courtesy.</a:t>
            </a:r>
            <a:endParaRPr lang="en-GB" dirty="0"/>
          </a:p>
          <a:p>
            <a:pPr lvl="1">
              <a:buFont typeface="Courier New" panose="02070309020205020404" pitchFamily="49" charset="0"/>
              <a:buChar char="o"/>
            </a:pPr>
            <a:r>
              <a:rPr lang="en-US" dirty="0"/>
              <a:t>Never shout over the phone during conversations. This could cause distraction to others.</a:t>
            </a:r>
            <a:endParaRPr lang="en-GB" dirty="0"/>
          </a:p>
          <a:p>
            <a:pPr lvl="1">
              <a:buFont typeface="Courier New" panose="02070309020205020404" pitchFamily="49" charset="0"/>
              <a:buChar char="o"/>
            </a:pPr>
            <a:r>
              <a:rPr lang="en-US" dirty="0"/>
              <a:t>It is unethical to discuss official matters on phone in the   public. This attitude could lead to divulging official information. </a:t>
            </a:r>
            <a:endParaRPr lang="en-GB" dirty="0"/>
          </a:p>
          <a:p>
            <a:endParaRPr lang="en-US" dirty="0"/>
          </a:p>
          <a:p>
            <a:endParaRPr lang="en-US" dirty="0"/>
          </a:p>
        </p:txBody>
      </p:sp>
    </p:spTree>
    <p:extLst>
      <p:ext uri="{BB962C8B-B14F-4D97-AF65-F5344CB8AC3E}">
        <p14:creationId xmlns:p14="http://schemas.microsoft.com/office/powerpoint/2010/main" val="261227029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COURTESY AND ETIQUETTES AS A GUEST</a:t>
            </a:r>
            <a:r>
              <a:rPr lang="en-GB" dirty="0"/>
              <a:t/>
            </a:r>
            <a:br>
              <a:rPr lang="en-GB" dirty="0"/>
            </a:br>
            <a:endParaRPr lang="en-GB" dirty="0"/>
          </a:p>
        </p:txBody>
      </p:sp>
      <p:sp>
        <p:nvSpPr>
          <p:cNvPr id="3" name="Content Placeholder 2"/>
          <p:cNvSpPr>
            <a:spLocks noGrp="1"/>
          </p:cNvSpPr>
          <p:nvPr>
            <p:ph idx="1"/>
          </p:nvPr>
        </p:nvSpPr>
        <p:spPr>
          <a:xfrm>
            <a:off x="457200" y="1143000"/>
            <a:ext cx="8229600" cy="5454352"/>
          </a:xfrm>
        </p:spPr>
        <p:txBody>
          <a:bodyPr>
            <a:normAutofit fontScale="55000" lnSpcReduction="20000"/>
          </a:bodyPr>
          <a:lstStyle/>
          <a:p>
            <a:pPr marL="0" indent="0">
              <a:buNone/>
            </a:pPr>
            <a:r>
              <a:rPr lang="en-US" dirty="0"/>
              <a:t>Many times during </a:t>
            </a:r>
            <a:r>
              <a:rPr lang="en-US" dirty="0" smtClean="0"/>
              <a:t>your career </a:t>
            </a:r>
            <a:r>
              <a:rPr lang="en-US" dirty="0"/>
              <a:t>you will have cause to visit or stay with people or another family as a guest. You should always be appreciative when other people open their homes to you and you should do your best to be a courteous guest during your stay. Always remember the following points</a:t>
            </a:r>
            <a:r>
              <a:rPr lang="en-US" dirty="0" smtClean="0"/>
              <a:t>:</a:t>
            </a:r>
            <a:endParaRPr lang="en-GB" dirty="0"/>
          </a:p>
          <a:p>
            <a:pPr>
              <a:buFont typeface="Wingdings" panose="05000000000000000000" pitchFamily="2" charset="2"/>
              <a:buChar char="q"/>
            </a:pPr>
            <a:r>
              <a:rPr lang="en-US" dirty="0"/>
              <a:t>When staying with someone else you should conform to the habits of that household by keeping the same meal hours, going to bed and rising the same time as they </a:t>
            </a:r>
            <a:r>
              <a:rPr lang="en-US" dirty="0" smtClean="0"/>
              <a:t>do.</a:t>
            </a:r>
            <a:endParaRPr lang="en-GB" dirty="0"/>
          </a:p>
          <a:p>
            <a:pPr>
              <a:buFont typeface="Wingdings" panose="05000000000000000000" pitchFamily="2" charset="2"/>
              <a:buChar char="q"/>
            </a:pPr>
            <a:r>
              <a:rPr lang="en-US" dirty="0" smtClean="0"/>
              <a:t>Unless </a:t>
            </a:r>
            <a:r>
              <a:rPr lang="en-US" dirty="0"/>
              <a:t>you are specifically invited to stay for a certain number of days, make your stay as short as </a:t>
            </a:r>
            <a:r>
              <a:rPr lang="en-US" dirty="0" smtClean="0"/>
              <a:t>possible.</a:t>
            </a:r>
            <a:endParaRPr lang="en-GB" dirty="0"/>
          </a:p>
          <a:p>
            <a:pPr>
              <a:buFont typeface="Wingdings" panose="05000000000000000000" pitchFamily="2" charset="2"/>
              <a:buChar char="q"/>
            </a:pPr>
            <a:r>
              <a:rPr lang="en-US" dirty="0" smtClean="0"/>
              <a:t>Be </a:t>
            </a:r>
            <a:r>
              <a:rPr lang="en-US" dirty="0"/>
              <a:t>sure to acquaint your host with your departure plans and leave on </a:t>
            </a:r>
            <a:r>
              <a:rPr lang="en-US" dirty="0" smtClean="0"/>
              <a:t>time.</a:t>
            </a:r>
            <a:endParaRPr lang="en-GB" dirty="0"/>
          </a:p>
          <a:p>
            <a:pPr>
              <a:buFont typeface="Wingdings" panose="05000000000000000000" pitchFamily="2" charset="2"/>
              <a:buChar char="q"/>
            </a:pPr>
            <a:r>
              <a:rPr lang="en-US" dirty="0" smtClean="0"/>
              <a:t>If </a:t>
            </a:r>
            <a:r>
              <a:rPr lang="en-US" dirty="0"/>
              <a:t>you dine with the family be punctual at meal </a:t>
            </a:r>
            <a:r>
              <a:rPr lang="en-US" dirty="0" smtClean="0"/>
              <a:t>time.</a:t>
            </a:r>
            <a:endParaRPr lang="en-GB" dirty="0"/>
          </a:p>
          <a:p>
            <a:pPr>
              <a:buFont typeface="Wingdings" panose="05000000000000000000" pitchFamily="2" charset="2"/>
              <a:buChar char="q"/>
            </a:pPr>
            <a:r>
              <a:rPr lang="en-US" dirty="0" smtClean="0"/>
              <a:t>Keep </a:t>
            </a:r>
            <a:r>
              <a:rPr lang="en-US" dirty="0"/>
              <a:t>your room neat always, make your bed every day and be sure that the bathroom is kept tidy after </a:t>
            </a:r>
            <a:r>
              <a:rPr lang="en-US" dirty="0" smtClean="0"/>
              <a:t>use.</a:t>
            </a:r>
            <a:endParaRPr lang="en-GB" dirty="0"/>
          </a:p>
          <a:p>
            <a:pPr>
              <a:buFont typeface="Wingdings" panose="05000000000000000000" pitchFamily="2" charset="2"/>
              <a:buChar char="q"/>
            </a:pPr>
            <a:r>
              <a:rPr lang="en-US" dirty="0" smtClean="0"/>
              <a:t>If </a:t>
            </a:r>
            <a:r>
              <a:rPr lang="en-US" dirty="0"/>
              <a:t>you are the host, never let your guest take public transportation when you can provide, drive the guest to the nearest </a:t>
            </a:r>
            <a:r>
              <a:rPr lang="en-US" dirty="0" smtClean="0"/>
              <a:t>terminal.</a:t>
            </a:r>
            <a:endParaRPr lang="en-GB" dirty="0"/>
          </a:p>
          <a:p>
            <a:pPr>
              <a:buFont typeface="Wingdings" panose="05000000000000000000" pitchFamily="2" charset="2"/>
              <a:buChar char="q"/>
            </a:pPr>
            <a:r>
              <a:rPr lang="en-US" dirty="0" smtClean="0"/>
              <a:t>Show </a:t>
            </a:r>
            <a:r>
              <a:rPr lang="en-US" dirty="0"/>
              <a:t>appreciation for the good gesture of your host by verbally expressing your gratitude. This could be reinforced with souvenirs where possible. </a:t>
            </a:r>
            <a:endParaRPr lang="en-GB" dirty="0"/>
          </a:p>
          <a:p>
            <a:pPr>
              <a:buFont typeface="Wingdings" panose="05000000000000000000" pitchFamily="2" charset="2"/>
              <a:buChar char="q"/>
            </a:pPr>
            <a:r>
              <a:rPr lang="en-US" dirty="0" smtClean="0"/>
              <a:t>It </a:t>
            </a:r>
            <a:r>
              <a:rPr lang="en-US" dirty="0"/>
              <a:t>is appropriate to give souvenirs to visitors to your Command or formation. It is in conformity with paramilitary tradition for Officers and men attending foreign institutions to give Nigeria souvenirs to their respective course members.</a:t>
            </a:r>
            <a:endParaRPr lang="en-GB" dirty="0"/>
          </a:p>
          <a:p>
            <a:endParaRPr lang="en-GB" dirty="0"/>
          </a:p>
        </p:txBody>
      </p:sp>
    </p:spTree>
  </p:cSld>
  <p:clrMapOvr>
    <a:masterClrMapping/>
  </p:clrMapOvr>
  <p:transition>
    <p:check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48072"/>
          </a:xfrm>
        </p:spPr>
        <p:txBody>
          <a:bodyPr>
            <a:normAutofit fontScale="90000"/>
          </a:bodyPr>
          <a:lstStyle/>
          <a:p>
            <a:r>
              <a:rPr lang="en-US" b="1" dirty="0"/>
              <a:t>TABOOS</a:t>
            </a:r>
            <a:r>
              <a:rPr lang="en-GB" dirty="0"/>
              <a:t/>
            </a:r>
            <a:br>
              <a:rPr lang="en-GB" dirty="0"/>
            </a:br>
            <a:endParaRPr lang="en-GB" dirty="0"/>
          </a:p>
        </p:txBody>
      </p:sp>
      <p:sp>
        <p:nvSpPr>
          <p:cNvPr id="3" name="Content Placeholder 2"/>
          <p:cNvSpPr>
            <a:spLocks noGrp="1"/>
          </p:cNvSpPr>
          <p:nvPr>
            <p:ph idx="1"/>
          </p:nvPr>
        </p:nvSpPr>
        <p:spPr>
          <a:xfrm>
            <a:off x="457200" y="1219200"/>
            <a:ext cx="8229600" cy="5378152"/>
          </a:xfrm>
        </p:spPr>
        <p:txBody>
          <a:bodyPr>
            <a:noAutofit/>
          </a:bodyPr>
          <a:lstStyle/>
          <a:p>
            <a:pPr marL="0" indent="0">
              <a:buNone/>
            </a:pPr>
            <a:r>
              <a:rPr lang="en-US" sz="1600" dirty="0"/>
              <a:t> </a:t>
            </a:r>
            <a:r>
              <a:rPr lang="en-US" sz="1500" dirty="0"/>
              <a:t>A </a:t>
            </a:r>
            <a:r>
              <a:rPr lang="en-US" sz="1500" b="1" dirty="0"/>
              <a:t>taboo</a:t>
            </a:r>
            <a:r>
              <a:rPr lang="en-US" sz="1500" dirty="0"/>
              <a:t> is a vehement prohibition of an action based on the belief that such behavior is either too </a:t>
            </a:r>
            <a:r>
              <a:rPr lang="en-US" sz="1500" dirty="0">
                <a:hlinkClick r:id="rId2" tooltip="Sacred"/>
              </a:rPr>
              <a:t>sacred</a:t>
            </a:r>
            <a:r>
              <a:rPr lang="en-US" sz="1500" dirty="0"/>
              <a:t> or too accursed for ordinary individuals to undertake, under threat of supernatural punishment. Such prohibitions are present in virtually all societies. The word has been somewhat expanded in the </a:t>
            </a:r>
            <a:r>
              <a:rPr lang="en-US" sz="1500" dirty="0">
                <a:hlinkClick r:id="rId3" tooltip="Social science"/>
              </a:rPr>
              <a:t>social sciences</a:t>
            </a:r>
            <a:r>
              <a:rPr lang="en-US" sz="1500" dirty="0"/>
              <a:t> to strong prohibitions relating to any area of human activity or custom that is sacred or forbidden based on moral judgment and religious beliefs. "Breaking a taboo" is usually considered objectionable by </a:t>
            </a:r>
            <a:r>
              <a:rPr lang="en-US" sz="1500" dirty="0">
                <a:hlinkClick r:id="rId4" tooltip="Society"/>
              </a:rPr>
              <a:t>society</a:t>
            </a:r>
            <a:r>
              <a:rPr lang="en-US" sz="1500" dirty="0"/>
              <a:t> in general, not merely a subset of a </a:t>
            </a:r>
            <a:r>
              <a:rPr lang="en-US" sz="1500" dirty="0" smtClean="0"/>
              <a:t>culture. The </a:t>
            </a:r>
            <a:r>
              <a:rPr lang="en-US" sz="1500" dirty="0"/>
              <a:t>following are taboos in all Para-military organizations:</a:t>
            </a:r>
            <a:endParaRPr lang="en-GB" sz="1500" dirty="0"/>
          </a:p>
          <a:p>
            <a:pPr>
              <a:buFont typeface="Wingdings" panose="05000000000000000000" pitchFamily="2" charset="2"/>
              <a:buChar char="Ø"/>
            </a:pPr>
            <a:r>
              <a:rPr lang="en-US" sz="1500" b="1" dirty="0"/>
              <a:t>Discrimination and harassment</a:t>
            </a:r>
            <a:r>
              <a:rPr lang="en-US" sz="1500" dirty="0"/>
              <a:t>. All personnel have the right to live and work in an environment free from harassment, discrimination and intimidation. As an Officer, you are required to carry your men and your colleagues along. Note that the assignment you have at hand can be better achieved through good team spirit</a:t>
            </a:r>
            <a:r>
              <a:rPr lang="en-US" sz="1500" dirty="0" smtClean="0"/>
              <a:t>.</a:t>
            </a:r>
            <a:r>
              <a:rPr lang="en-US" sz="1500" b="1" dirty="0"/>
              <a:t> </a:t>
            </a:r>
            <a:endParaRPr lang="en-GB" sz="1500" dirty="0"/>
          </a:p>
          <a:p>
            <a:pPr>
              <a:buFont typeface="Wingdings" panose="05000000000000000000" pitchFamily="2" charset="2"/>
              <a:buChar char="Ø"/>
            </a:pPr>
            <a:r>
              <a:rPr lang="en-US" sz="1500" b="1" dirty="0" smtClean="0"/>
              <a:t>Bullying</a:t>
            </a:r>
            <a:r>
              <a:rPr lang="en-US" sz="1500" b="1" dirty="0"/>
              <a:t>:</a:t>
            </a:r>
            <a:r>
              <a:rPr lang="en-US" sz="1500" dirty="0"/>
              <a:t> Bullying involves forcing other people to do </a:t>
            </a:r>
            <a:endParaRPr lang="en-US" sz="1500" dirty="0" smtClean="0"/>
          </a:p>
          <a:p>
            <a:pPr marL="0" indent="0">
              <a:buNone/>
            </a:pPr>
            <a:r>
              <a:rPr lang="en-US" sz="1500" dirty="0" smtClean="0"/>
              <a:t>         things </a:t>
            </a:r>
            <a:r>
              <a:rPr lang="en-US" sz="1500" dirty="0"/>
              <a:t>against their wish. It entails the use of physical </a:t>
            </a:r>
            <a:r>
              <a:rPr lang="en-US" sz="1500" dirty="0" smtClean="0"/>
              <a:t>strength</a:t>
            </a:r>
          </a:p>
          <a:p>
            <a:pPr marL="0" indent="0">
              <a:buNone/>
            </a:pPr>
            <a:r>
              <a:rPr lang="en-US" sz="1500" dirty="0" smtClean="0"/>
              <a:t>         </a:t>
            </a:r>
            <a:r>
              <a:rPr lang="en-US" sz="1500" dirty="0"/>
              <a:t>or the abuse of authority to intimidate or victimize others or </a:t>
            </a:r>
            <a:endParaRPr lang="en-US" sz="1500" dirty="0" smtClean="0"/>
          </a:p>
          <a:p>
            <a:pPr marL="0" indent="0">
              <a:buNone/>
            </a:pPr>
            <a:r>
              <a:rPr lang="en-US" sz="1500" dirty="0" smtClean="0"/>
              <a:t>          to </a:t>
            </a:r>
            <a:r>
              <a:rPr lang="en-US" sz="1500" dirty="0"/>
              <a:t>give unlawful punishment. Bullying is an </a:t>
            </a:r>
            <a:r>
              <a:rPr lang="en-US" sz="1500" dirty="0" smtClean="0"/>
              <a:t>unacceptable</a:t>
            </a:r>
          </a:p>
          <a:p>
            <a:pPr marL="0" indent="0">
              <a:buNone/>
            </a:pPr>
            <a:r>
              <a:rPr lang="en-US" sz="1500" dirty="0" smtClean="0"/>
              <a:t>          </a:t>
            </a:r>
            <a:r>
              <a:rPr lang="en-US" sz="1500" dirty="0"/>
              <a:t>behavior which will undermine trust and </a:t>
            </a:r>
            <a:r>
              <a:rPr lang="en-US" sz="1500" dirty="0" smtClean="0"/>
              <a:t>respect.</a:t>
            </a:r>
          </a:p>
          <a:p>
            <a:pPr marL="0" indent="0">
              <a:buNone/>
            </a:pPr>
            <a:endParaRPr lang="en-GB" sz="1500" dirty="0"/>
          </a:p>
          <a:p>
            <a:pPr>
              <a:buFont typeface="Wingdings" panose="05000000000000000000" pitchFamily="2" charset="2"/>
              <a:buChar char="Ø"/>
            </a:pPr>
            <a:r>
              <a:rPr lang="en-US" sz="1500" b="1" dirty="0" smtClean="0"/>
              <a:t>Social </a:t>
            </a:r>
            <a:r>
              <a:rPr lang="en-US" sz="1500" b="1" dirty="0"/>
              <a:t>Conduct</a:t>
            </a:r>
            <a:r>
              <a:rPr lang="en-US" sz="1500" dirty="0"/>
              <a:t>: As personnel, you must not sexually abuse subordinates. Amorous relationship with the spouses and dependants of Officers and men in any form are not </a:t>
            </a:r>
            <a:r>
              <a:rPr lang="en-US" sz="1500" dirty="0" smtClean="0"/>
              <a:t>allowed.</a:t>
            </a:r>
            <a:endParaRPr lang="en-GB" sz="1500" dirty="0"/>
          </a:p>
        </p:txBody>
      </p:sp>
      <p:pic>
        <p:nvPicPr>
          <p:cNvPr id="4" name="Picture 3"/>
          <p:cNvPicPr>
            <a:picLocks noChangeAspect="1"/>
          </p:cNvPicPr>
          <p:nvPr/>
        </p:nvPicPr>
        <p:blipFill>
          <a:blip r:embed="rId5"/>
          <a:stretch>
            <a:fillRect/>
          </a:stretch>
        </p:blipFill>
        <p:spPr>
          <a:xfrm>
            <a:off x="6096000" y="3733800"/>
            <a:ext cx="2448272" cy="1728192"/>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US" sz="4000" b="1" dirty="0"/>
              <a:t>TABOOS CONTD</a:t>
            </a:r>
            <a:endParaRPr lang="en-US" sz="4000" dirty="0"/>
          </a:p>
        </p:txBody>
      </p:sp>
      <p:sp>
        <p:nvSpPr>
          <p:cNvPr id="3" name="Content Placeholder 2"/>
          <p:cNvSpPr>
            <a:spLocks noGrp="1"/>
          </p:cNvSpPr>
          <p:nvPr>
            <p:ph idx="1"/>
          </p:nvPr>
        </p:nvSpPr>
        <p:spPr>
          <a:xfrm>
            <a:off x="457200" y="1371600"/>
            <a:ext cx="8229600" cy="5225752"/>
          </a:xfrm>
        </p:spPr>
        <p:txBody>
          <a:bodyPr>
            <a:normAutofit fontScale="55000" lnSpcReduction="20000"/>
          </a:bodyPr>
          <a:lstStyle/>
          <a:p>
            <a:pPr>
              <a:buFont typeface="Wingdings" panose="05000000000000000000" pitchFamily="2" charset="2"/>
              <a:buChar char="Ø"/>
            </a:pPr>
            <a:r>
              <a:rPr lang="en-US" sz="2900" b="1" dirty="0"/>
              <a:t>Cult and secret societies: </a:t>
            </a:r>
            <a:r>
              <a:rPr lang="en-US" sz="2900" dirty="0"/>
              <a:t>All personnel are forbidden from </a:t>
            </a:r>
            <a:endParaRPr lang="en-US" sz="2900" dirty="0" smtClean="0"/>
          </a:p>
          <a:p>
            <a:pPr marL="0" indent="0">
              <a:buNone/>
            </a:pPr>
            <a:r>
              <a:rPr lang="en-US" sz="2900" dirty="0"/>
              <a:t> </a:t>
            </a:r>
            <a:r>
              <a:rPr lang="en-US" sz="2900" dirty="0" smtClean="0"/>
              <a:t>      associating </a:t>
            </a:r>
            <a:r>
              <a:rPr lang="en-US" sz="2900" dirty="0"/>
              <a:t>with or being members of cult and secret societies</a:t>
            </a:r>
            <a:r>
              <a:rPr lang="en-US" sz="2900" dirty="0" smtClean="0"/>
              <a:t>.</a:t>
            </a:r>
          </a:p>
          <a:p>
            <a:pPr marL="0" indent="0">
              <a:buNone/>
            </a:pPr>
            <a:endParaRPr lang="en-GB" sz="2900" dirty="0"/>
          </a:p>
          <a:p>
            <a:pPr>
              <a:buFont typeface="Wingdings" panose="05000000000000000000" pitchFamily="2" charset="2"/>
              <a:buChar char="Ø"/>
            </a:pPr>
            <a:r>
              <a:rPr lang="en-US" sz="2900" b="1" dirty="0"/>
              <a:t>Gambling: </a:t>
            </a:r>
            <a:r>
              <a:rPr lang="en-US" sz="2900" dirty="0"/>
              <a:t>It is ungentlemanly for serving personnel to engage in any form of gambling, except those organized by their Commands/ formations at social functions i.e. Tombola night, WASA, Regimental Dinner, etc</a:t>
            </a:r>
            <a:r>
              <a:rPr lang="en-US" sz="2900" dirty="0" smtClean="0"/>
              <a:t>.</a:t>
            </a:r>
            <a:endParaRPr lang="en-GB" sz="2900" dirty="0"/>
          </a:p>
          <a:p>
            <a:pPr marL="0" indent="0">
              <a:buNone/>
            </a:pPr>
            <a:endParaRPr lang="en-GB" sz="2900" dirty="0"/>
          </a:p>
          <a:p>
            <a:pPr>
              <a:buFont typeface="Wingdings" panose="05000000000000000000" pitchFamily="2" charset="2"/>
              <a:buChar char="Ø"/>
            </a:pPr>
            <a:r>
              <a:rPr lang="en-US" sz="2900" b="1" dirty="0"/>
              <a:t>Drunk and reckless driving: </a:t>
            </a:r>
            <a:r>
              <a:rPr lang="en-US" sz="2900" dirty="0"/>
              <a:t>All personnel either in </a:t>
            </a:r>
            <a:r>
              <a:rPr lang="en-US" sz="2900" dirty="0" smtClean="0"/>
              <a:t>service</a:t>
            </a:r>
          </a:p>
          <a:p>
            <a:pPr marL="0" indent="0">
              <a:buNone/>
            </a:pPr>
            <a:r>
              <a:rPr lang="en-US" sz="2900" dirty="0"/>
              <a:t> </a:t>
            </a:r>
            <a:r>
              <a:rPr lang="en-US" sz="2900" dirty="0" smtClean="0"/>
              <a:t>       or </a:t>
            </a:r>
            <a:r>
              <a:rPr lang="en-US" sz="2900" dirty="0"/>
              <a:t>personal vehicles must avoid drunk and reckless driving </a:t>
            </a:r>
            <a:endParaRPr lang="en-US" sz="2900" dirty="0" smtClean="0"/>
          </a:p>
          <a:p>
            <a:pPr marL="0" indent="0">
              <a:buNone/>
            </a:pPr>
            <a:r>
              <a:rPr lang="en-US" sz="2900" dirty="0"/>
              <a:t> </a:t>
            </a:r>
            <a:r>
              <a:rPr lang="en-US" sz="2900" dirty="0" smtClean="0"/>
              <a:t>       and driving </a:t>
            </a:r>
            <a:r>
              <a:rPr lang="en-US" sz="2900" dirty="0"/>
              <a:t>under the influence of alcohol. </a:t>
            </a:r>
            <a:endParaRPr lang="en-US" sz="2900" dirty="0" smtClean="0"/>
          </a:p>
          <a:p>
            <a:pPr>
              <a:buFont typeface="Wingdings" panose="05000000000000000000" pitchFamily="2" charset="2"/>
              <a:buChar char="Ø"/>
            </a:pPr>
            <a:r>
              <a:rPr lang="en-US" sz="2900" b="1" dirty="0"/>
              <a:t>Smoking: </a:t>
            </a:r>
            <a:r>
              <a:rPr lang="en-US" sz="2900" dirty="0"/>
              <a:t>It is against paramilitary discipline for serving personnel to smoke while on parade ground. They must not smoke with headgear on. While it is permissive to smoke outdoors, it must not be done at formal ceremonies. In public places do not light up without asking other persons present ‘Do you mind if I smoke?  FRSC forbids her personnel from smoking in any occasion that is organized by the Corps’.  It is indecent for paramilitary personnel to be seen smoking while in uniform on the following occasions;</a:t>
            </a:r>
            <a:endParaRPr lang="en-GB" sz="2900" dirty="0"/>
          </a:p>
          <a:p>
            <a:pPr lvl="1">
              <a:buFont typeface="Wingdings" panose="05000000000000000000" pitchFamily="2" charset="2"/>
              <a:buChar char="§"/>
            </a:pPr>
            <a:r>
              <a:rPr lang="en-US" sz="2900" dirty="0"/>
              <a:t>When saluting</a:t>
            </a:r>
            <a:r>
              <a:rPr lang="en-GB" sz="2900" dirty="0"/>
              <a:t>.</a:t>
            </a:r>
          </a:p>
          <a:p>
            <a:pPr lvl="1">
              <a:buFont typeface="Wingdings" panose="05000000000000000000" pitchFamily="2" charset="2"/>
              <a:buChar char="§"/>
            </a:pPr>
            <a:r>
              <a:rPr lang="en-US" sz="2900" dirty="0"/>
              <a:t>Moving outside his office</a:t>
            </a:r>
            <a:r>
              <a:rPr lang="en-GB" sz="2900" dirty="0"/>
              <a:t>.</a:t>
            </a:r>
          </a:p>
          <a:p>
            <a:pPr lvl="1">
              <a:buFont typeface="Wingdings" panose="05000000000000000000" pitchFamily="2" charset="2"/>
              <a:buChar char="§"/>
            </a:pPr>
            <a:r>
              <a:rPr lang="en-US" sz="2900" dirty="0"/>
              <a:t>Marching with Officers and Marshals </a:t>
            </a:r>
            <a:r>
              <a:rPr lang="en-GB" sz="2900" dirty="0"/>
              <a:t>.</a:t>
            </a:r>
          </a:p>
          <a:p>
            <a:pPr lvl="1">
              <a:buFont typeface="Wingdings" panose="05000000000000000000" pitchFamily="2" charset="2"/>
              <a:buChar char="§"/>
            </a:pPr>
            <a:r>
              <a:rPr lang="en-US" sz="2900" dirty="0"/>
              <a:t>On parade ground</a:t>
            </a:r>
            <a:r>
              <a:rPr lang="en-GB" sz="2900" dirty="0"/>
              <a:t>.</a:t>
            </a:r>
          </a:p>
          <a:p>
            <a:pPr lvl="1">
              <a:buFont typeface="Wingdings" panose="05000000000000000000" pitchFamily="2" charset="2"/>
              <a:buChar char="§"/>
            </a:pPr>
            <a:r>
              <a:rPr lang="en-US" sz="2900" dirty="0"/>
              <a:t>Acting as a reviewing Officer.</a:t>
            </a:r>
          </a:p>
          <a:p>
            <a:pPr lvl="1">
              <a:buFont typeface="Wingdings" panose="05000000000000000000" pitchFamily="2" charset="2"/>
              <a:buChar char="§"/>
            </a:pPr>
            <a:r>
              <a:rPr lang="en-US" sz="2900" dirty="0"/>
              <a:t>At the conference or lecture unless permitted to do so by the senior Officers present</a:t>
            </a:r>
            <a:endParaRPr lang="en-GB" sz="2900" dirty="0"/>
          </a:p>
          <a:p>
            <a:pPr>
              <a:buFont typeface="Wingdings" panose="05000000000000000000" pitchFamily="2" charset="2"/>
              <a:buChar char="Ø"/>
            </a:pPr>
            <a:endParaRPr lang="en-GB" sz="2900" dirty="0"/>
          </a:p>
          <a:p>
            <a:endParaRPr lang="en-GB" sz="2900" dirty="0"/>
          </a:p>
          <a:p>
            <a:endParaRPr lang="en-US" dirty="0"/>
          </a:p>
        </p:txBody>
      </p:sp>
      <p:pic>
        <p:nvPicPr>
          <p:cNvPr id="4" name="Picture 3"/>
          <p:cNvPicPr>
            <a:picLocks noChangeAspect="1"/>
          </p:cNvPicPr>
          <p:nvPr/>
        </p:nvPicPr>
        <p:blipFill>
          <a:blip r:embed="rId2"/>
          <a:stretch>
            <a:fillRect/>
          </a:stretch>
        </p:blipFill>
        <p:spPr>
          <a:xfrm>
            <a:off x="6172200" y="4953000"/>
            <a:ext cx="2456315" cy="1219200"/>
          </a:xfrm>
          <a:prstGeom prst="rect">
            <a:avLst/>
          </a:prstGeom>
        </p:spPr>
      </p:pic>
      <p:pic>
        <p:nvPicPr>
          <p:cNvPr id="5" name="Picture 4"/>
          <p:cNvPicPr>
            <a:picLocks noChangeAspect="1"/>
          </p:cNvPicPr>
          <p:nvPr/>
        </p:nvPicPr>
        <p:blipFill>
          <a:blip r:embed="rId3"/>
          <a:stretch>
            <a:fillRect/>
          </a:stretch>
        </p:blipFill>
        <p:spPr>
          <a:xfrm>
            <a:off x="6248400" y="990600"/>
            <a:ext cx="2458616" cy="1133475"/>
          </a:xfrm>
          <a:prstGeom prst="rect">
            <a:avLst/>
          </a:prstGeom>
        </p:spPr>
      </p:pic>
      <p:pic>
        <p:nvPicPr>
          <p:cNvPr id="6" name="Picture 5"/>
          <p:cNvPicPr>
            <a:picLocks noChangeAspect="1"/>
          </p:cNvPicPr>
          <p:nvPr/>
        </p:nvPicPr>
        <p:blipFill>
          <a:blip r:embed="rId4"/>
          <a:stretch>
            <a:fillRect/>
          </a:stretch>
        </p:blipFill>
        <p:spPr>
          <a:xfrm>
            <a:off x="6248400" y="2514600"/>
            <a:ext cx="2456316" cy="1195931"/>
          </a:xfrm>
          <a:prstGeom prst="rect">
            <a:avLst/>
          </a:prstGeom>
        </p:spPr>
      </p:pic>
    </p:spTree>
    <p:extLst>
      <p:ext uri="{BB962C8B-B14F-4D97-AF65-F5344CB8AC3E}">
        <p14:creationId xmlns:p14="http://schemas.microsoft.com/office/powerpoint/2010/main" val="2994538600"/>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2000"/>
                                        <p:tgtEl>
                                          <p:spTgt spid="3">
                                            <p:txEl>
                                              <p:pRg st="9" end="9"/>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fade">
                                      <p:cBhvr>
                                        <p:cTn id="43" dur="2000"/>
                                        <p:tgtEl>
                                          <p:spTgt spid="3">
                                            <p:txEl>
                                              <p:pRg st="10" end="10"/>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fade">
                                      <p:cBhvr>
                                        <p:cTn id="46" dur="2000"/>
                                        <p:tgtEl>
                                          <p:spTgt spid="3">
                                            <p:txEl>
                                              <p:pRg st="11" end="11"/>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fade">
                                      <p:cBhvr>
                                        <p:cTn id="49" dur="2000"/>
                                        <p:tgtEl>
                                          <p:spTgt spid="3">
                                            <p:txEl>
                                              <p:pRg st="12" end="12"/>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fade">
                                      <p:cBhvr>
                                        <p:cTn id="52" dur="2000"/>
                                        <p:tgtEl>
                                          <p:spTgt spid="3">
                                            <p:txEl>
                                              <p:pRg st="13" end="13"/>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fade">
                                      <p:cBhvr>
                                        <p:cTn id="55"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224136"/>
          </a:xfrm>
        </p:spPr>
        <p:txBody>
          <a:bodyPr>
            <a:normAutofit/>
          </a:bodyPr>
          <a:lstStyle/>
          <a:p>
            <a:r>
              <a:rPr lang="en-US" b="1" dirty="0"/>
              <a:t>AIM</a:t>
            </a:r>
            <a:r>
              <a:rPr lang="en-US" dirty="0"/>
              <a:t>	</a:t>
            </a:r>
            <a:r>
              <a:rPr lang="en-GB" dirty="0"/>
              <a:t/>
            </a:r>
            <a:br>
              <a:rPr lang="en-GB" dirty="0"/>
            </a:br>
            <a:endParaRPr lang="en-GB" dirty="0"/>
          </a:p>
        </p:txBody>
      </p:sp>
      <p:sp>
        <p:nvSpPr>
          <p:cNvPr id="3" name="Content Placeholder 2"/>
          <p:cNvSpPr>
            <a:spLocks noGrp="1"/>
          </p:cNvSpPr>
          <p:nvPr>
            <p:ph idx="1"/>
          </p:nvPr>
        </p:nvSpPr>
        <p:spPr>
          <a:xfrm>
            <a:off x="457200" y="1916832"/>
            <a:ext cx="8229600" cy="3816425"/>
          </a:xfrm>
        </p:spPr>
        <p:txBody>
          <a:bodyPr/>
          <a:lstStyle/>
          <a:p>
            <a:r>
              <a:rPr lang="en-US" dirty="0"/>
              <a:t>The aim of this paper is to enable participants understand best practices and the acceptable ways of doing things in a regimented organization in maintaining high level of decency and discipline. </a:t>
            </a:r>
            <a:endParaRPr lang="en-GB" dirty="0"/>
          </a:p>
          <a:p>
            <a:endParaRPr lang="en-GB" dirty="0"/>
          </a:p>
        </p:txBody>
      </p:sp>
      <p:pic>
        <p:nvPicPr>
          <p:cNvPr id="4" name="Picture 3"/>
          <p:cNvPicPr>
            <a:picLocks noChangeAspect="1"/>
          </p:cNvPicPr>
          <p:nvPr/>
        </p:nvPicPr>
        <p:blipFill>
          <a:blip r:embed="rId2"/>
          <a:stretch>
            <a:fillRect/>
          </a:stretch>
        </p:blipFill>
        <p:spPr>
          <a:xfrm>
            <a:off x="6096000" y="4572000"/>
            <a:ext cx="2030338" cy="1826164"/>
          </a:xfrm>
          <a:prstGeom prst="rect">
            <a:avLst/>
          </a:prstGeom>
        </p:spPr>
      </p:pic>
    </p:spTree>
  </p:cSld>
  <p:clrMapOvr>
    <a:masterClrMapping/>
  </p:clrMapOvr>
  <p:transition>
    <p:blinds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US" sz="4000" b="1" dirty="0" smtClean="0"/>
              <a:t>TABOOS CONTD</a:t>
            </a:r>
            <a:endParaRPr lang="en-US" sz="4000" dirty="0"/>
          </a:p>
        </p:txBody>
      </p:sp>
      <p:sp>
        <p:nvSpPr>
          <p:cNvPr id="3" name="Content Placeholder 2"/>
          <p:cNvSpPr>
            <a:spLocks noGrp="1"/>
          </p:cNvSpPr>
          <p:nvPr>
            <p:ph idx="1"/>
          </p:nvPr>
        </p:nvSpPr>
        <p:spPr>
          <a:xfrm>
            <a:off x="457200" y="1143000"/>
            <a:ext cx="8229600" cy="5454352"/>
          </a:xfrm>
        </p:spPr>
        <p:txBody>
          <a:bodyPr>
            <a:normAutofit fontScale="62500" lnSpcReduction="20000"/>
          </a:bodyPr>
          <a:lstStyle/>
          <a:p>
            <a:pPr>
              <a:buFont typeface="Wingdings" panose="05000000000000000000" pitchFamily="2" charset="2"/>
              <a:buChar char="Ø"/>
            </a:pPr>
            <a:r>
              <a:rPr lang="en-US" b="1" dirty="0" smtClean="0"/>
              <a:t>Cosmetics </a:t>
            </a:r>
            <a:r>
              <a:rPr lang="en-US" b="1" dirty="0"/>
              <a:t>and </a:t>
            </a:r>
            <a:r>
              <a:rPr lang="en-US" b="1" dirty="0" smtClean="0"/>
              <a:t>Jewelry</a:t>
            </a:r>
            <a:r>
              <a:rPr lang="en-US" dirty="0"/>
              <a:t>: Gentlemen do not go around highly scented or with powder puff marks on the face, neck, or ears. It is improper for Officers or men to wear beads, bangles or chains while in uniform. When spraying perfume, Officers should not spray it directly on their uniforms to avoid stains.</a:t>
            </a:r>
            <a:endParaRPr lang="en-GB" dirty="0"/>
          </a:p>
          <a:p>
            <a:pPr>
              <a:buFont typeface="Wingdings" panose="05000000000000000000" pitchFamily="2" charset="2"/>
              <a:buChar char="Ø"/>
            </a:pPr>
            <a:r>
              <a:rPr lang="en-US" b="1" dirty="0"/>
              <a:t>Use of Language</a:t>
            </a:r>
            <a:r>
              <a:rPr lang="en-US" dirty="0"/>
              <a:t>: Personnel shall not use abusive language on themselves. Mutual respect must exist in all aspect of their relationship.</a:t>
            </a:r>
            <a:endParaRPr lang="en-GB" dirty="0"/>
          </a:p>
          <a:p>
            <a:pPr>
              <a:buFont typeface="Wingdings" panose="05000000000000000000" pitchFamily="2" charset="2"/>
              <a:buChar char="Ø"/>
            </a:pPr>
            <a:r>
              <a:rPr lang="en-US" b="1" dirty="0"/>
              <a:t>Respect for ones’ and others families</a:t>
            </a:r>
            <a:r>
              <a:rPr lang="en-US" dirty="0"/>
              <a:t>: Personnel are to respect their families. A man or woman should be a partner at home to the wife or husband and not a dictator. There must be mutual respect and concern between and among families. It is unethical to have amorous relationship with wives, husbands, daughters, sons or wards of fellow service personnel. Fighting or any form of violence must be avoided within and outside the family.</a:t>
            </a:r>
            <a:endParaRPr lang="en-GB" dirty="0"/>
          </a:p>
          <a:p>
            <a:pPr>
              <a:buFont typeface="Wingdings" panose="05000000000000000000" pitchFamily="2" charset="2"/>
              <a:buChar char="Ø"/>
            </a:pPr>
            <a:r>
              <a:rPr lang="en-US" b="1" dirty="0"/>
              <a:t>Marriage of Officers to Men</a:t>
            </a:r>
            <a:r>
              <a:rPr lang="en-US" dirty="0"/>
              <a:t>: If an Officer and the other rank in service want to be married, either of them must relinquish his or her commission or discharge from the organization before marriage. It is unethical and must never be allowed for Officers to marry other ranks. This is to ensure that decorum and a high level of respect exists within the organization. </a:t>
            </a:r>
            <a:endParaRPr lang="en-GB" dirty="0"/>
          </a:p>
          <a:p>
            <a:endParaRPr lang="en-US" dirty="0"/>
          </a:p>
        </p:txBody>
      </p:sp>
    </p:spTree>
    <p:extLst>
      <p:ext uri="{BB962C8B-B14F-4D97-AF65-F5344CB8AC3E}">
        <p14:creationId xmlns:p14="http://schemas.microsoft.com/office/powerpoint/2010/main" val="1023406488"/>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CONCLUSION</a:t>
            </a:r>
            <a:r>
              <a:rPr lang="en-GB" dirty="0"/>
              <a:t/>
            </a:r>
            <a:br>
              <a:rPr lang="en-GB" dirty="0"/>
            </a:br>
            <a:endParaRPr lang="en-GB" dirty="0"/>
          </a:p>
        </p:txBody>
      </p:sp>
      <p:sp>
        <p:nvSpPr>
          <p:cNvPr id="3" name="Content Placeholder 2"/>
          <p:cNvSpPr>
            <a:spLocks noGrp="1"/>
          </p:cNvSpPr>
          <p:nvPr>
            <p:ph idx="1"/>
          </p:nvPr>
        </p:nvSpPr>
        <p:spPr/>
        <p:txBody>
          <a:bodyPr/>
          <a:lstStyle/>
          <a:p>
            <a:r>
              <a:rPr lang="en-US" dirty="0"/>
              <a:t>It is not possible to list all acceptable and all unacceptable behaviors. However, any behavior that damages trust, degrades an individual, undermine respect for authority or bring their Services to disrepute are not to be tolerated, while those that will promote the good image of the Organization should always be upheld by all its personnel.</a:t>
            </a:r>
            <a:endParaRPr lang="en-GB" dirty="0"/>
          </a:p>
          <a:p>
            <a:endParaRPr lang="en-GB" dirty="0"/>
          </a:p>
        </p:txBody>
      </p:sp>
    </p:spTree>
  </p:cSld>
  <p:clrMapOvr>
    <a:masterClrMapping/>
  </p:clrMapOvr>
  <p:transition>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868958"/>
          </a:xfrm>
        </p:spPr>
        <p:txBody>
          <a:bodyPr>
            <a:normAutofit fontScale="90000"/>
          </a:bodyPr>
          <a:lstStyle/>
          <a:p>
            <a:r>
              <a:rPr lang="en-US" b="1" dirty="0"/>
              <a:t>OBJECTIVES</a:t>
            </a:r>
            <a:r>
              <a:rPr lang="en-GB" dirty="0"/>
              <a:t/>
            </a:r>
            <a:br>
              <a:rPr lang="en-GB" dirty="0"/>
            </a:br>
            <a:endParaRPr lang="en-GB" dirty="0"/>
          </a:p>
        </p:txBody>
      </p:sp>
      <p:sp>
        <p:nvSpPr>
          <p:cNvPr id="3" name="Content Placeholder 2"/>
          <p:cNvSpPr>
            <a:spLocks noGrp="1"/>
          </p:cNvSpPr>
          <p:nvPr>
            <p:ph idx="1"/>
          </p:nvPr>
        </p:nvSpPr>
        <p:spPr>
          <a:xfrm>
            <a:off x="457200" y="1124744"/>
            <a:ext cx="8229600" cy="5472608"/>
          </a:xfrm>
        </p:spPr>
        <p:txBody>
          <a:bodyPr>
            <a:normAutofit lnSpcReduction="10000"/>
          </a:bodyPr>
          <a:lstStyle/>
          <a:p>
            <a:pPr>
              <a:buNone/>
            </a:pPr>
            <a:r>
              <a:rPr lang="en-US" dirty="0"/>
              <a:t>At the end of the lecture, participants should be able </a:t>
            </a:r>
            <a:r>
              <a:rPr lang="en-US" dirty="0" smtClean="0"/>
              <a:t>to:</a:t>
            </a:r>
          </a:p>
          <a:p>
            <a:pPr>
              <a:buFont typeface="Wingdings" pitchFamily="2" charset="2"/>
              <a:buChar char="Ø"/>
            </a:pPr>
            <a:r>
              <a:rPr lang="en-US" dirty="0" smtClean="0"/>
              <a:t>Define </a:t>
            </a:r>
            <a:r>
              <a:rPr lang="en-US" dirty="0"/>
              <a:t>comportment and </a:t>
            </a:r>
            <a:r>
              <a:rPr lang="en-US" dirty="0" smtClean="0"/>
              <a:t>decorum</a:t>
            </a:r>
            <a:r>
              <a:rPr lang="en-GB" dirty="0" smtClean="0"/>
              <a:t>.</a:t>
            </a:r>
          </a:p>
          <a:p>
            <a:pPr>
              <a:buFont typeface="Wingdings" pitchFamily="2" charset="2"/>
              <a:buChar char="Ø"/>
            </a:pPr>
            <a:r>
              <a:rPr lang="en-US" dirty="0" smtClean="0"/>
              <a:t>List </a:t>
            </a:r>
            <a:r>
              <a:rPr lang="en-US" dirty="0"/>
              <a:t>and explain the attributes of comportment and </a:t>
            </a:r>
            <a:r>
              <a:rPr lang="en-US" dirty="0" smtClean="0"/>
              <a:t>decorum</a:t>
            </a:r>
            <a:r>
              <a:rPr lang="en-GB" dirty="0" smtClean="0"/>
              <a:t>.</a:t>
            </a:r>
          </a:p>
          <a:p>
            <a:pPr>
              <a:buFont typeface="Wingdings" pitchFamily="2" charset="2"/>
              <a:buChar char="Ø"/>
            </a:pPr>
            <a:r>
              <a:rPr lang="en-US" dirty="0" smtClean="0"/>
              <a:t>Identify </a:t>
            </a:r>
            <a:r>
              <a:rPr lang="en-US" dirty="0"/>
              <a:t>and explain at least five characteristics of good work  ethics </a:t>
            </a:r>
            <a:r>
              <a:rPr lang="en-GB" dirty="0" smtClean="0"/>
              <a:t>.</a:t>
            </a:r>
          </a:p>
          <a:p>
            <a:pPr>
              <a:buFont typeface="Wingdings" pitchFamily="2" charset="2"/>
              <a:buChar char="Ø"/>
            </a:pPr>
            <a:r>
              <a:rPr lang="en-US" dirty="0" smtClean="0"/>
              <a:t>Mention </a:t>
            </a:r>
            <a:r>
              <a:rPr lang="en-US" dirty="0"/>
              <a:t>and explain at least six etiquettes as a </a:t>
            </a:r>
            <a:r>
              <a:rPr lang="en-US" dirty="0" smtClean="0"/>
              <a:t>guest</a:t>
            </a:r>
            <a:r>
              <a:rPr lang="en-GB" dirty="0" smtClean="0"/>
              <a:t>.</a:t>
            </a:r>
          </a:p>
          <a:p>
            <a:pPr>
              <a:buFont typeface="Wingdings" pitchFamily="2" charset="2"/>
              <a:buChar char="Ø"/>
            </a:pPr>
            <a:r>
              <a:rPr lang="en-US" dirty="0" smtClean="0"/>
              <a:t>State </a:t>
            </a:r>
            <a:r>
              <a:rPr lang="en-US" dirty="0"/>
              <a:t>at least six taboos in Para-military agencies.</a:t>
            </a:r>
            <a:endParaRPr lang="en-GB" dirty="0"/>
          </a:p>
          <a:p>
            <a:endParaRPr lang="en-GB"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838200"/>
          </a:xfrm>
        </p:spPr>
        <p:txBody>
          <a:bodyPr>
            <a:normAutofit fontScale="90000"/>
          </a:bodyPr>
          <a:lstStyle/>
          <a:p>
            <a:r>
              <a:rPr lang="en-US" b="1" dirty="0"/>
              <a:t>DEFINITION OF TERMS</a:t>
            </a:r>
            <a:r>
              <a:rPr lang="en-GB" dirty="0"/>
              <a:t/>
            </a:r>
            <a:br>
              <a:rPr lang="en-GB" dirty="0"/>
            </a:br>
            <a:endParaRPr lang="en-GB" dirty="0"/>
          </a:p>
        </p:txBody>
      </p:sp>
      <p:sp>
        <p:nvSpPr>
          <p:cNvPr id="3" name="Content Placeholder 2"/>
          <p:cNvSpPr>
            <a:spLocks noGrp="1"/>
          </p:cNvSpPr>
          <p:nvPr>
            <p:ph idx="1"/>
          </p:nvPr>
        </p:nvSpPr>
        <p:spPr>
          <a:xfrm>
            <a:off x="457200" y="1052736"/>
            <a:ext cx="5715000" cy="5544616"/>
          </a:xfrm>
        </p:spPr>
        <p:txBody>
          <a:bodyPr>
            <a:normAutofit fontScale="85000" lnSpcReduction="20000"/>
          </a:bodyPr>
          <a:lstStyle/>
          <a:p>
            <a:r>
              <a:rPr lang="en-US" sz="3400" b="1" dirty="0"/>
              <a:t>Comportment</a:t>
            </a:r>
            <a:r>
              <a:rPr lang="en-US" sz="3400" dirty="0"/>
              <a:t>: This is the way or manner in which one conducts oneself. It is also deportment (formal), carriage (formal), demeanor, style, manners, attitude and behavior. Comportment also has to do with the way somebody behaves. Your comportment is the way you act, especially when you behave </a:t>
            </a:r>
            <a:r>
              <a:rPr lang="en-US" sz="3400" dirty="0" smtClean="0"/>
              <a:t>well.</a:t>
            </a:r>
            <a:r>
              <a:rPr lang="en-GB" sz="3400" dirty="0" smtClean="0"/>
              <a:t> </a:t>
            </a:r>
            <a:r>
              <a:rPr lang="en-US" sz="3400" dirty="0" smtClean="0"/>
              <a:t>As </a:t>
            </a:r>
            <a:r>
              <a:rPr lang="en-US" sz="3400" dirty="0"/>
              <a:t>paramilitary personnel, we are ambassadors of our various Services, thus our behavior speaks volumes of the agency to which we belong</a:t>
            </a:r>
            <a:r>
              <a:rPr lang="en-US" sz="3400" dirty="0" smtClean="0"/>
              <a:t>.</a:t>
            </a:r>
            <a:endParaRPr lang="en-GB" sz="3400" dirty="0"/>
          </a:p>
          <a:p>
            <a:endParaRPr lang="en-GB" dirty="0"/>
          </a:p>
        </p:txBody>
      </p:sp>
      <p:pic>
        <p:nvPicPr>
          <p:cNvPr id="27652" name="Picture 4" descr=" "/>
          <p:cNvPicPr>
            <a:picLocks noChangeAspect="1" noChangeArrowheads="1"/>
          </p:cNvPicPr>
          <p:nvPr/>
        </p:nvPicPr>
        <p:blipFill>
          <a:blip r:embed="rId2"/>
          <a:srcRect/>
          <a:stretch>
            <a:fillRect/>
          </a:stretch>
        </p:blipFill>
        <p:spPr bwMode="auto">
          <a:xfrm>
            <a:off x="6172200" y="1295399"/>
            <a:ext cx="2819400" cy="2895601"/>
          </a:xfrm>
          <a:prstGeom prst="rect">
            <a:avLst/>
          </a:prstGeom>
          <a:noFill/>
        </p:spPr>
      </p:pic>
      <p:pic>
        <p:nvPicPr>
          <p:cNvPr id="27656" name="Picture 8" descr=" "/>
          <p:cNvPicPr>
            <a:picLocks noChangeAspect="1" noChangeArrowheads="1"/>
          </p:cNvPicPr>
          <p:nvPr/>
        </p:nvPicPr>
        <p:blipFill>
          <a:blip r:embed="rId3"/>
          <a:srcRect/>
          <a:stretch>
            <a:fillRect/>
          </a:stretch>
        </p:blipFill>
        <p:spPr bwMode="auto">
          <a:xfrm>
            <a:off x="6096000" y="4267200"/>
            <a:ext cx="2895600" cy="2273300"/>
          </a:xfrm>
          <a:prstGeom prst="rect">
            <a:avLst/>
          </a:prstGeom>
          <a:noFill/>
        </p:spPr>
      </p:pic>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 OF TERMS CONTD</a:t>
            </a:r>
            <a:endParaRPr lang="en-US" dirty="0"/>
          </a:p>
        </p:txBody>
      </p:sp>
      <p:sp>
        <p:nvSpPr>
          <p:cNvPr id="3" name="Content Placeholder 2"/>
          <p:cNvSpPr>
            <a:spLocks noGrp="1"/>
          </p:cNvSpPr>
          <p:nvPr>
            <p:ph idx="1"/>
          </p:nvPr>
        </p:nvSpPr>
        <p:spPr>
          <a:xfrm>
            <a:off x="228600" y="1371600"/>
            <a:ext cx="8534400" cy="3352800"/>
          </a:xfrm>
        </p:spPr>
        <p:txBody>
          <a:bodyPr>
            <a:normAutofit fontScale="77500" lnSpcReduction="20000"/>
          </a:bodyPr>
          <a:lstStyle/>
          <a:p>
            <a:r>
              <a:rPr lang="en-US" b="1" dirty="0" smtClean="0"/>
              <a:t>Decorum: </a:t>
            </a:r>
            <a:r>
              <a:rPr lang="en-US" dirty="0" smtClean="0"/>
              <a:t>This is a behavior in keeping with good taste, propriety and dignity that is appropriate to a specific occasion. Decorum has to do with good behavior, propriety, modesty, correctness, appropriateness, restraint, politeness, tact, gentility. Dictionary. Com defines decorum as an observance or requirement of polite society. </a:t>
            </a:r>
            <a:endParaRPr lang="en-GB" dirty="0" smtClean="0"/>
          </a:p>
          <a:p>
            <a:r>
              <a:rPr lang="en-US" dirty="0" smtClean="0"/>
              <a:t>All Paramilitary personnel are expected to exhibit a very high level of comportment and decorum in keeping with the job ethics and as gentlemen. </a:t>
            </a:r>
            <a:endParaRPr lang="en-GB" dirty="0" smtClean="0"/>
          </a:p>
          <a:p>
            <a:endParaRPr lang="en-US" dirty="0"/>
          </a:p>
        </p:txBody>
      </p:sp>
      <p:pic>
        <p:nvPicPr>
          <p:cNvPr id="26626" name="Picture 2" descr="http://crossref-it.info/files/images/WW1_gas_casualties.jpg"/>
          <p:cNvPicPr>
            <a:picLocks noChangeAspect="1" noChangeArrowheads="1"/>
          </p:cNvPicPr>
          <p:nvPr/>
        </p:nvPicPr>
        <p:blipFill>
          <a:blip r:embed="rId2"/>
          <a:srcRect/>
          <a:stretch>
            <a:fillRect/>
          </a:stretch>
        </p:blipFill>
        <p:spPr bwMode="auto">
          <a:xfrm>
            <a:off x="2667000" y="4267200"/>
            <a:ext cx="3467100" cy="2438401"/>
          </a:xfrm>
          <a:prstGeom prst="rect">
            <a:avLst/>
          </a:prstGeom>
          <a:noFill/>
        </p:spPr>
      </p:pic>
      <p:pic>
        <p:nvPicPr>
          <p:cNvPr id="26649" name="Picture 25" descr="https://aog-webguy-images.s3-us-west-2.amazonaws.com/20150928-ya15xctlf-0568.jpg"/>
          <p:cNvPicPr>
            <a:picLocks noChangeAspect="1" noChangeArrowheads="1"/>
          </p:cNvPicPr>
          <p:nvPr/>
        </p:nvPicPr>
        <p:blipFill>
          <a:blip r:embed="rId3"/>
          <a:srcRect/>
          <a:stretch>
            <a:fillRect/>
          </a:stretch>
        </p:blipFill>
        <p:spPr bwMode="auto">
          <a:xfrm>
            <a:off x="6248400" y="4267200"/>
            <a:ext cx="2667000" cy="2438400"/>
          </a:xfrm>
          <a:prstGeom prst="rect">
            <a:avLst/>
          </a:prstGeom>
          <a:noFill/>
        </p:spPr>
      </p:pic>
      <p:pic>
        <p:nvPicPr>
          <p:cNvPr id="26648" name="Picture 24" descr="https://aog-webguy-images.s3-us-west-2.amazonaws.com/20150928-ya15xctlf-0543.jpg"/>
          <p:cNvPicPr>
            <a:picLocks noChangeAspect="1" noChangeArrowheads="1"/>
          </p:cNvPicPr>
          <p:nvPr/>
        </p:nvPicPr>
        <p:blipFill>
          <a:blip r:embed="rId4"/>
          <a:srcRect/>
          <a:stretch>
            <a:fillRect/>
          </a:stretch>
        </p:blipFill>
        <p:spPr bwMode="auto">
          <a:xfrm>
            <a:off x="152400" y="4267200"/>
            <a:ext cx="2438400" cy="2476500"/>
          </a:xfrm>
          <a:prstGeom prst="rect">
            <a:avLst/>
          </a:prstGeom>
          <a:noFill/>
        </p:spPr>
      </p:pic>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92088"/>
          </a:xfrm>
        </p:spPr>
        <p:txBody>
          <a:bodyPr>
            <a:normAutofit/>
          </a:bodyPr>
          <a:lstStyle/>
          <a:p>
            <a:r>
              <a:rPr lang="en-US" sz="3600" b="1" dirty="0" smtClean="0"/>
              <a:t>DEFINITION OF TERMS CONTD</a:t>
            </a:r>
            <a:endParaRPr lang="en-GB" sz="3600" dirty="0"/>
          </a:p>
        </p:txBody>
      </p:sp>
      <p:sp>
        <p:nvSpPr>
          <p:cNvPr id="3" name="Content Placeholder 2"/>
          <p:cNvSpPr>
            <a:spLocks noGrp="1"/>
          </p:cNvSpPr>
          <p:nvPr>
            <p:ph idx="1"/>
          </p:nvPr>
        </p:nvSpPr>
        <p:spPr>
          <a:xfrm>
            <a:off x="457200" y="1268760"/>
            <a:ext cx="8229600" cy="5184576"/>
          </a:xfrm>
        </p:spPr>
        <p:txBody>
          <a:bodyPr>
            <a:normAutofit fontScale="92500" lnSpcReduction="20000"/>
          </a:bodyPr>
          <a:lstStyle/>
          <a:p>
            <a:r>
              <a:rPr lang="en-US" b="1" dirty="0" smtClean="0"/>
              <a:t>Subordinate</a:t>
            </a:r>
            <a:r>
              <a:rPr lang="en-US" dirty="0" smtClean="0"/>
              <a:t>: A person under the authority or control of another within an organization. The subordinate is lower in rank or position. </a:t>
            </a:r>
            <a:r>
              <a:rPr lang="en-US" b="1" dirty="0" smtClean="0"/>
              <a:t> </a:t>
            </a:r>
            <a:endParaRPr lang="en-GB" dirty="0" smtClean="0"/>
          </a:p>
          <a:p>
            <a:r>
              <a:rPr lang="en-US" b="1" dirty="0" smtClean="0"/>
              <a:t>Superior: </a:t>
            </a:r>
            <a:r>
              <a:rPr lang="en-US" dirty="0" smtClean="0"/>
              <a:t>A person higher in station, rank, degree, importance, etc in an organization. </a:t>
            </a:r>
            <a:r>
              <a:rPr lang="en-US" b="1" dirty="0" smtClean="0"/>
              <a:t> </a:t>
            </a:r>
            <a:endParaRPr lang="en-GB" dirty="0" smtClean="0"/>
          </a:p>
          <a:p>
            <a:r>
              <a:rPr lang="en-US" b="1" dirty="0" smtClean="0"/>
              <a:t>COURTESY</a:t>
            </a:r>
            <a:r>
              <a:rPr lang="en-GB" dirty="0" smtClean="0"/>
              <a:t>: </a:t>
            </a:r>
            <a:r>
              <a:rPr lang="en-US" dirty="0" smtClean="0"/>
              <a:t>Dictionary. Com (2013) defines courtesy as an excellence of good manners or social conduct or polite behavior. It is also a courteous, respectful or considerate act or expression. For instance it is courteous for a male Officer to allow a female Officer (same rank) to sit down when seats are not enough; provided it does not lead to familiarity.</a:t>
            </a:r>
            <a:endParaRPr lang="en-GB" dirty="0" smtClean="0"/>
          </a:p>
          <a:p>
            <a:endParaRPr lang="en-GB" dirty="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432048"/>
          </a:xfrm>
        </p:spPr>
        <p:txBody>
          <a:bodyPr>
            <a:normAutofit fontScale="90000"/>
          </a:bodyPr>
          <a:lstStyle/>
          <a:p>
            <a:r>
              <a:rPr lang="en-US" sz="3600" b="1" dirty="0"/>
              <a:t>ATTRIBUTES OF COMPORTMENT AND DECORUM</a:t>
            </a:r>
            <a:r>
              <a:rPr lang="en-GB" dirty="0"/>
              <a:t/>
            </a:r>
            <a:br>
              <a:rPr lang="en-GB" dirty="0"/>
            </a:br>
            <a:endParaRPr lang="en-GB" dirty="0"/>
          </a:p>
        </p:txBody>
      </p:sp>
      <p:sp>
        <p:nvSpPr>
          <p:cNvPr id="3" name="Content Placeholder 2"/>
          <p:cNvSpPr>
            <a:spLocks noGrp="1"/>
          </p:cNvSpPr>
          <p:nvPr>
            <p:ph idx="1"/>
          </p:nvPr>
        </p:nvSpPr>
        <p:spPr>
          <a:xfrm>
            <a:off x="152400" y="1066800"/>
            <a:ext cx="6096000" cy="5458544"/>
          </a:xfrm>
        </p:spPr>
        <p:txBody>
          <a:bodyPr>
            <a:noAutofit/>
          </a:bodyPr>
          <a:lstStyle/>
          <a:p>
            <a:pPr marL="0" indent="0">
              <a:buNone/>
            </a:pPr>
            <a:r>
              <a:rPr lang="en-US" sz="2000" dirty="0"/>
              <a:t>Comportment and decorum can be expressed in staff conduct within and outside the office in the following ways:</a:t>
            </a:r>
            <a:endParaRPr lang="en-GB" sz="2000" dirty="0"/>
          </a:p>
          <a:p>
            <a:r>
              <a:rPr lang="en-US" sz="2000" b="1" dirty="0"/>
              <a:t>Behavior and Conduct</a:t>
            </a:r>
            <a:r>
              <a:rPr lang="en-US" sz="2000" dirty="0"/>
              <a:t>: Personnel’s behavior must be exemplary wherever he finds himself. Polite behavior of a gentle man is required of him. He should be friendly and considerate but careful and firm with all</a:t>
            </a:r>
            <a:r>
              <a:rPr lang="en-US" sz="2000" dirty="0" smtClean="0"/>
              <a:t>.</a:t>
            </a:r>
            <a:r>
              <a:rPr lang="en-US" sz="2000" dirty="0"/>
              <a:t> </a:t>
            </a:r>
            <a:endParaRPr lang="en-GB" sz="2000" dirty="0"/>
          </a:p>
          <a:p>
            <a:r>
              <a:rPr lang="en-US" sz="2000" b="1" dirty="0"/>
              <a:t>Dress, Appearance and Carriage:</a:t>
            </a:r>
            <a:r>
              <a:rPr lang="en-US" sz="2000" dirty="0"/>
              <a:t> The standard of dressing and appearance of uniform personnel determine in part their level of discipline.  Personnel must therefore be smart and well turned out at all times. In using civil clothes, flashy and multifarious colored materials are to be avoided. Good materials and a good tailor will help meet acceptable standards. Remember, “People address you the way you are dressed</a:t>
            </a:r>
            <a:r>
              <a:rPr lang="en-US" sz="2000" dirty="0" smtClean="0"/>
              <a:t>”.</a:t>
            </a:r>
            <a:endParaRPr lang="en-GB" sz="2000" dirty="0"/>
          </a:p>
        </p:txBody>
      </p:sp>
      <p:pic>
        <p:nvPicPr>
          <p:cNvPr id="24578" name="Picture 2" descr=" "/>
          <p:cNvPicPr>
            <a:picLocks noChangeAspect="1" noChangeArrowheads="1"/>
          </p:cNvPicPr>
          <p:nvPr/>
        </p:nvPicPr>
        <p:blipFill>
          <a:blip r:embed="rId2"/>
          <a:srcRect/>
          <a:stretch>
            <a:fillRect/>
          </a:stretch>
        </p:blipFill>
        <p:spPr bwMode="auto">
          <a:xfrm>
            <a:off x="6248400" y="1219200"/>
            <a:ext cx="2667000" cy="2514601"/>
          </a:xfrm>
          <a:prstGeom prst="rect">
            <a:avLst/>
          </a:prstGeom>
          <a:noFill/>
        </p:spPr>
      </p:pic>
      <p:pic>
        <p:nvPicPr>
          <p:cNvPr id="24586" name="Picture 10" descr="[​IMG]"/>
          <p:cNvPicPr>
            <a:picLocks noChangeAspect="1" noChangeArrowheads="1"/>
          </p:cNvPicPr>
          <p:nvPr/>
        </p:nvPicPr>
        <p:blipFill>
          <a:blip r:embed="rId3"/>
          <a:srcRect/>
          <a:stretch>
            <a:fillRect/>
          </a:stretch>
        </p:blipFill>
        <p:spPr bwMode="auto">
          <a:xfrm>
            <a:off x="6248400" y="3809999"/>
            <a:ext cx="2667000" cy="259080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ATTRIBUTES OF COMPORTMENT AND DECORUM CONTD</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Indebtedness</a:t>
            </a:r>
            <a:r>
              <a:rPr lang="en-US" dirty="0" smtClean="0"/>
              <a:t>: Personnel shall pay all just financial obligations in proper and timely manner especially those inspired by law such as Federal, State or Local taxes or rate, Mess bills, etc. </a:t>
            </a:r>
            <a:endParaRPr lang="en-GB" dirty="0" smtClean="0"/>
          </a:p>
          <a:p>
            <a:r>
              <a:rPr lang="en-US" b="1" dirty="0" smtClean="0"/>
              <a:t>Savings</a:t>
            </a:r>
            <a:r>
              <a:rPr lang="en-US" dirty="0" smtClean="0"/>
              <a:t>: All personnel are encouraged to imbibe the culture of saving and to put aside at least some reasonable percentage of their income as savings monthly. They are also advised to take advantage of the available facilities such as mortgage scheme and insurance. The Corporative Scheme which has come to stay in FRSC is also an avenue for saving.</a:t>
            </a:r>
            <a:endParaRPr lang="en-GB"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690</TotalTime>
  <Words>4194</Words>
  <Application>Microsoft Office PowerPoint</Application>
  <PresentationFormat>On-screen Show (4:3)</PresentationFormat>
  <Paragraphs>144</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Trek</vt:lpstr>
      <vt:lpstr> </vt:lpstr>
      <vt:lpstr>INTRODUCTION </vt:lpstr>
      <vt:lpstr>AIM  </vt:lpstr>
      <vt:lpstr>OBJECTIVES </vt:lpstr>
      <vt:lpstr>DEFINITION OF TERMS </vt:lpstr>
      <vt:lpstr>DEFINITION OF TERMS CONTD</vt:lpstr>
      <vt:lpstr>DEFINITION OF TERMS CONTD</vt:lpstr>
      <vt:lpstr>ATTRIBUTES OF COMPORTMENT AND DECORUM </vt:lpstr>
      <vt:lpstr>ATTRIBUTES OF COMPORTMENT AND DECORUM CONTD</vt:lpstr>
      <vt:lpstr>ATTRIBUTES OF COMPORTMENT AND DECORUM CONTD</vt:lpstr>
      <vt:lpstr>ATTRIBUTES OF COMPORTMENT AND DECORUM CONTD</vt:lpstr>
      <vt:lpstr>ATTRIBUTES OF COMPORTMENT AND DECORUM CONTD</vt:lpstr>
      <vt:lpstr>ATTRIBUTES OF COMPORTMENT AND DECORUM CONTD</vt:lpstr>
      <vt:lpstr>WORK ETHICS AND ETIQUETTES IN THE WORK PLACE: </vt:lpstr>
      <vt:lpstr>CHARACTERISTICS OF GOOD WORK ETHICS </vt:lpstr>
      <vt:lpstr>CHARACTERISTICS OF GOOD WORK ETHICS CONTD</vt:lpstr>
      <vt:lpstr>CHARACTERISTICS OF GOOD WORK ETHICS CONTD</vt:lpstr>
      <vt:lpstr>CHARACTERISTICS OF GOOD WORK ETHICS CONTD</vt:lpstr>
      <vt:lpstr>WORK ETIQUETTE </vt:lpstr>
      <vt:lpstr>WORK ETIQUETTE CONTD</vt:lpstr>
      <vt:lpstr>WORK ETIQUETTE CONTD</vt:lpstr>
      <vt:lpstr>WORK ETIQUETTE CONTD</vt:lpstr>
      <vt:lpstr>WORK ETIQUETTE CONTD</vt:lpstr>
      <vt:lpstr>WORK ETIQUETTE CONTD</vt:lpstr>
      <vt:lpstr>WORK ETIQUETTE CONTD</vt:lpstr>
      <vt:lpstr>WORK ETIQUETTE CONTD</vt:lpstr>
      <vt:lpstr>COURTESY AND ETIQUETTES AS A GUEST </vt:lpstr>
      <vt:lpstr>TABOOS </vt:lpstr>
      <vt:lpstr>TABOOS CONTD</vt:lpstr>
      <vt:lpstr>TABOOS CONTD</vt:lpstr>
      <vt:lpstr>CONCLUSION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COURTESIES AND ETIQUETTES OF A PARAMILITARY OFFICER</dc:title>
  <dc:creator>Ugochukwu Amaechi</dc:creator>
  <cp:lastModifiedBy>HP</cp:lastModifiedBy>
  <cp:revision>39</cp:revision>
  <dcterms:created xsi:type="dcterms:W3CDTF">2017-09-17T17:37:28Z</dcterms:created>
  <dcterms:modified xsi:type="dcterms:W3CDTF">2021-02-04T14:02:41Z</dcterms:modified>
</cp:coreProperties>
</file>