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712" autoAdjust="0"/>
  </p:normalViewPr>
  <p:slideViewPr>
    <p:cSldViewPr snapToGrid="0">
      <p:cViewPr varScale="1">
        <p:scale>
          <a:sx n="70" d="100"/>
          <a:sy n="70" d="100"/>
        </p:scale>
        <p:origin x="-66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545F4DF-3DB3-43D5-B3B4-847F5DEDA1C1}"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202665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45F4DF-3DB3-43D5-B3B4-847F5DEDA1C1}"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2909572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45F4DF-3DB3-43D5-B3B4-847F5DEDA1C1}"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3736165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545F4DF-3DB3-43D5-B3B4-847F5DEDA1C1}"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1348168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45F4DF-3DB3-43D5-B3B4-847F5DEDA1C1}" type="datetimeFigureOut">
              <a:rPr lang="en-GB" smtClean="0"/>
              <a:t>04/02/2021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1974813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545F4DF-3DB3-43D5-B3B4-847F5DEDA1C1}"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1301498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545F4DF-3DB3-43D5-B3B4-847F5DEDA1C1}" type="datetimeFigureOut">
              <a:rPr lang="en-GB" smtClean="0"/>
              <a:t>04/02/2021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702906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545F4DF-3DB3-43D5-B3B4-847F5DEDA1C1}" type="datetimeFigureOut">
              <a:rPr lang="en-GB" smtClean="0"/>
              <a:t>04/02/2021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1236897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45F4DF-3DB3-43D5-B3B4-847F5DEDA1C1}" type="datetimeFigureOut">
              <a:rPr lang="en-GB" smtClean="0"/>
              <a:t>04/02/2021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1454204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45F4DF-3DB3-43D5-B3B4-847F5DEDA1C1}"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1241320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45F4DF-3DB3-43D5-B3B4-847F5DEDA1C1}" type="datetimeFigureOut">
              <a:rPr lang="en-GB" smtClean="0"/>
              <a:t>04/02/2021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49D6CF-C932-4218-B598-22DE5E640031}" type="slidenum">
              <a:rPr lang="en-GB" smtClean="0"/>
              <a:t>‹#›</a:t>
            </a:fld>
            <a:endParaRPr lang="en-GB"/>
          </a:p>
        </p:txBody>
      </p:sp>
    </p:spTree>
    <p:extLst>
      <p:ext uri="{BB962C8B-B14F-4D97-AF65-F5344CB8AC3E}">
        <p14:creationId xmlns:p14="http://schemas.microsoft.com/office/powerpoint/2010/main" val="2308091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45F4DF-3DB3-43D5-B3B4-847F5DEDA1C1}" type="datetimeFigureOut">
              <a:rPr lang="en-GB" smtClean="0"/>
              <a:t>04/02/2021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49D6CF-C932-4218-B598-22DE5E640031}" type="slidenum">
              <a:rPr lang="en-GB" smtClean="0"/>
              <a:t>‹#›</a:t>
            </a:fld>
            <a:endParaRPr lang="en-GB"/>
          </a:p>
        </p:txBody>
      </p:sp>
    </p:spTree>
    <p:extLst>
      <p:ext uri="{BB962C8B-B14F-4D97-AF65-F5344CB8AC3E}">
        <p14:creationId xmlns:p14="http://schemas.microsoft.com/office/powerpoint/2010/main" val="27373128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56973"/>
          </a:xfrm>
        </p:spPr>
        <p:txBody>
          <a:bodyPr/>
          <a:lstStyle/>
          <a:p>
            <a:pPr algn="ctr"/>
            <a:r>
              <a:rPr lang="en-US" b="1" dirty="0" smtClean="0">
                <a:effectLst/>
                <a:latin typeface="Comic Sans MS" panose="030F0702030302020204" pitchFamily="66" charset="0"/>
                <a:ea typeface="Calibri" panose="020F0502020204030204" pitchFamily="34" charset="0"/>
                <a:cs typeface="Tahoma" panose="020B0604030504040204" pitchFamily="34" charset="0"/>
              </a:rPr>
              <a:t>CONCEPT AND CONDUCT OF CRASH INVESTIGATION</a:t>
            </a:r>
            <a:endParaRPr lang="en-GB" dirty="0"/>
          </a:p>
        </p:txBody>
      </p:sp>
    </p:spTree>
    <p:extLst>
      <p:ext uri="{BB962C8B-B14F-4D97-AF65-F5344CB8AC3E}">
        <p14:creationId xmlns:p14="http://schemas.microsoft.com/office/powerpoint/2010/main" val="4333015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0"/>
            <a:ext cx="10515600" cy="1700935"/>
          </a:xfrm>
        </p:spPr>
        <p:txBody>
          <a:bodyPr/>
          <a:lstStyle/>
          <a:p>
            <a:pPr algn="ctr"/>
            <a:r>
              <a:rPr lang="en-US" sz="3200" b="1" dirty="0">
                <a:solidFill>
                  <a:prstClr val="black"/>
                </a:solidFill>
                <a:latin typeface="Comic Sans MS" panose="030F0702030302020204" pitchFamily="66" charset="0"/>
                <a:ea typeface="Calibri" panose="020F0502020204030204" pitchFamily="34" charset="0"/>
                <a:cs typeface="Calibri" panose="020F0502020204030204" pitchFamily="34" charset="0"/>
              </a:rPr>
              <a:t>ELEMENTS OF ROAD CRASH INVESTIGATION</a:t>
            </a:r>
            <a:r>
              <a:rPr lang="en-GB" sz="36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en-GB" sz="36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en-GB" sz="3600" b="1"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CONTD</a:t>
            </a:r>
            <a:endParaRPr lang="en-GB" dirty="0"/>
          </a:p>
        </p:txBody>
      </p:sp>
      <p:sp>
        <p:nvSpPr>
          <p:cNvPr id="3" name="Content Placeholder 2"/>
          <p:cNvSpPr>
            <a:spLocks noGrp="1"/>
          </p:cNvSpPr>
          <p:nvPr>
            <p:ph idx="1"/>
          </p:nvPr>
        </p:nvSpPr>
        <p:spPr>
          <a:xfrm>
            <a:off x="838200" y="1385456"/>
            <a:ext cx="10515600" cy="5472544"/>
          </a:xfrm>
        </p:spPr>
        <p:txBody>
          <a:bodyPr>
            <a:normAutofit/>
          </a:bodyPr>
          <a:lstStyle/>
          <a:p>
            <a:pPr marL="0" lvl="0" indent="0" algn="just">
              <a:lnSpc>
                <a:spcPct val="115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-The location and direction of travel for the vehicle.</a:t>
            </a: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-The drivers’ intention to slow or stop.</a:t>
            </a: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-Provides possible evidence as to the speed of the vehicle.</a:t>
            </a: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r>
              <a:rPr lang="en-US" sz="2400" dirty="0" smtClean="0">
                <a:effectLst/>
                <a:latin typeface="Comic Sans MS" panose="030F0702030302020204" pitchFamily="66" charset="0"/>
                <a:ea typeface="Calibri" panose="020F0502020204030204" pitchFamily="34" charset="0"/>
                <a:cs typeface="Times New Roman" panose="02020603050405020304" pitchFamily="18" charset="0"/>
              </a:rPr>
              <a:t>-Helps define area of impact by way of offsets in the skid. </a:t>
            </a:r>
          </a:p>
          <a:p>
            <a:pPr marL="0" lvl="0" indent="0" algn="just">
              <a:lnSpc>
                <a:spcPct val="115000"/>
              </a:lnSpc>
              <a:spcAft>
                <a:spcPts val="0"/>
              </a:spcAft>
              <a:buNone/>
            </a:pPr>
            <a:r>
              <a:rPr lang="en-US" sz="2400" dirty="0" smtClean="0">
                <a:latin typeface="Comic Sans MS" panose="030F0702030302020204" pitchFamily="66" charset="0"/>
                <a:ea typeface="Calibri" panose="020F0502020204030204" pitchFamily="34" charset="0"/>
                <a:cs typeface="Times New Roman" panose="02020603050405020304" pitchFamily="18" charset="0"/>
              </a:rPr>
              <a:t>(ii)</a:t>
            </a:r>
            <a:r>
              <a:rPr lang="en-US" sz="2400" dirty="0" smtClean="0">
                <a:effectLst/>
                <a:latin typeface="Comic Sans MS" panose="030F0702030302020204" pitchFamily="66" charset="0"/>
                <a:ea typeface="Calibri" panose="020F0502020204030204" pitchFamily="34" charset="0"/>
                <a:cs typeface="Calibri" panose="020F0502020204030204" pitchFamily="34" charset="0"/>
              </a:rPr>
              <a:t>Yaw marks are made by tires freely rotating but also sliding to the side, with the following evidences –</a:t>
            </a:r>
          </a:p>
          <a:p>
            <a:pPr marL="0" lvl="0" indent="0" algn="just">
              <a:lnSpc>
                <a:spcPct val="115000"/>
              </a:lnSpc>
              <a:spcAft>
                <a:spcPts val="0"/>
              </a:spcAft>
              <a:buNone/>
            </a:pPr>
            <a:r>
              <a:rPr lang="en-US" sz="2400" dirty="0" smtClean="0">
                <a:effectLst/>
                <a:latin typeface="Comic Sans MS" panose="030F0702030302020204" pitchFamily="66" charset="0"/>
                <a:ea typeface="Calibri" panose="020F0502020204030204" pitchFamily="34" charset="0"/>
                <a:cs typeface="Calibri" panose="020F0502020204030204" pitchFamily="34" charset="0"/>
              </a:rPr>
              <a:t>-The vehicle was traveling too fast to negotiate the curve.</a:t>
            </a:r>
            <a:r>
              <a:rPr lang="en-GB" sz="2400" dirty="0">
                <a:latin typeface="Calibri" panose="020F0502020204030204" pitchFamily="34" charset="0"/>
                <a:ea typeface="Calibri" panose="020F0502020204030204" pitchFamily="34" charset="0"/>
                <a:cs typeface="Times New Roman" panose="02020603050405020304" pitchFamily="18" charset="0"/>
              </a:rPr>
              <a:t> </a:t>
            </a:r>
            <a:endParaRPr lang="en-GB" sz="2400" dirty="0" smtClean="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r>
              <a:rPr lang="en-GB" sz="2400" dirty="0">
                <a:effectLst/>
                <a:latin typeface="Calibri" panose="020F0502020204030204" pitchFamily="34" charset="0"/>
                <a:ea typeface="Calibri" panose="020F0502020204030204" pitchFamily="34" charset="0"/>
                <a:cs typeface="Times New Roman" panose="02020603050405020304" pitchFamily="18" charset="0"/>
              </a:rPr>
              <a:t>-</a:t>
            </a:r>
            <a:r>
              <a:rPr lang="en-US" sz="2400" dirty="0" smtClean="0">
                <a:effectLst/>
                <a:latin typeface="Comic Sans MS" panose="030F0702030302020204" pitchFamily="66" charset="0"/>
                <a:ea typeface="Calibri" panose="020F0502020204030204" pitchFamily="34" charset="0"/>
                <a:cs typeface="Calibri" panose="020F0502020204030204" pitchFamily="34" charset="0"/>
              </a:rPr>
              <a:t>The vehicle's location and direction on the roadway.</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2400" dirty="0" smtClean="0">
                <a:effectLst/>
                <a:latin typeface="Comic Sans MS" panose="030F0702030302020204" pitchFamily="66" charset="0"/>
                <a:ea typeface="Calibri" panose="020F0502020204030204" pitchFamily="34" charset="0"/>
                <a:cs typeface="Calibri" panose="020F0502020204030204" pitchFamily="34" charset="0"/>
              </a:rPr>
              <a:t>The driver's intention was not to stop but rather to steer.</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r>
              <a:rPr lang="en-GB" sz="24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2400" dirty="0" smtClean="0">
                <a:effectLst/>
                <a:latin typeface="Comic Sans MS" panose="030F0702030302020204" pitchFamily="66" charset="0"/>
                <a:ea typeface="Calibri" panose="020F0502020204030204" pitchFamily="34" charset="0"/>
                <a:cs typeface="Calibri" panose="020F0502020204030204" pitchFamily="34" charset="0"/>
              </a:rPr>
              <a:t>Very accurate in determining speed of vehicle.</a:t>
            </a: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endParaRPr lang="en-GB" sz="2400" dirty="0" smtClean="0">
              <a:effectLst/>
              <a:latin typeface="Comic Sans MS" panose="030F0702030302020204" pitchFamily="66" charset="0"/>
              <a:ea typeface="Calibri" panose="020F0502020204030204" pitchFamily="34" charset="0"/>
              <a:cs typeface="Times New Roman" panose="02020603050405020304" pitchFamily="18" charset="0"/>
            </a:endParaRPr>
          </a:p>
          <a:p>
            <a:pPr marL="0" indent="0" algn="just">
              <a:buNone/>
            </a:pPr>
            <a:endParaRPr lang="en-GB" dirty="0"/>
          </a:p>
        </p:txBody>
      </p:sp>
    </p:spTree>
    <p:extLst>
      <p:ext uri="{BB962C8B-B14F-4D97-AF65-F5344CB8AC3E}">
        <p14:creationId xmlns:p14="http://schemas.microsoft.com/office/powerpoint/2010/main" val="18481776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4691"/>
            <a:ext cx="10515600" cy="1565997"/>
          </a:xfrm>
        </p:spPr>
        <p:txBody>
          <a:bodyPr/>
          <a:lstStyle/>
          <a:p>
            <a:pPr algn="just"/>
            <a:r>
              <a:rPr lang="en-GB" dirty="0" smtClean="0"/>
              <a:t> </a:t>
            </a:r>
            <a:r>
              <a:rPr lang="en-GB" dirty="0" smtClean="0">
                <a:latin typeface="Comic Sans MS" panose="030F0702030302020204" pitchFamily="66" charset="0"/>
              </a:rPr>
              <a:t>ELEMENTS OF ROAD CRASH INVESTIGATION CONTD</a:t>
            </a:r>
            <a:endParaRPr lang="en-GB" dirty="0">
              <a:latin typeface="Comic Sans MS" panose="030F0702030302020204" pitchFamily="66" charset="0"/>
            </a:endParaRPr>
          </a:p>
        </p:txBody>
      </p:sp>
      <p:sp>
        <p:nvSpPr>
          <p:cNvPr id="3" name="Content Placeholder 2"/>
          <p:cNvSpPr>
            <a:spLocks noGrp="1"/>
          </p:cNvSpPr>
          <p:nvPr>
            <p:ph idx="1"/>
          </p:nvPr>
        </p:nvSpPr>
        <p:spPr>
          <a:xfrm>
            <a:off x="838200" y="1690688"/>
            <a:ext cx="10515600" cy="4904075"/>
          </a:xfrm>
        </p:spPr>
        <p:txBody>
          <a:bodyPr/>
          <a:lstStyle/>
          <a:p>
            <a:pPr marL="0" lvl="0" indent="0" algn="just">
              <a:lnSpc>
                <a:spcPct val="115000"/>
              </a:lnSpc>
              <a:spcAft>
                <a:spcPts val="0"/>
              </a:spcAft>
              <a:buNone/>
            </a:pPr>
            <a:r>
              <a:rPr lang="en-US" dirty="0" smtClean="0">
                <a:effectLst/>
                <a:latin typeface="Comic Sans MS" panose="030F0702030302020204" pitchFamily="66" charset="0"/>
                <a:ea typeface="Calibri" panose="020F0502020204030204" pitchFamily="34" charset="0"/>
                <a:cs typeface="Times New Roman" panose="02020603050405020304" pitchFamily="18" charset="0"/>
              </a:rPr>
              <a:t>(</a:t>
            </a: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iii)Tire prints are caused by tires rotating in normal fashion and freely. Tire prints are typically seen when a vehicle‘s wheels travel through soft material or fluid (slush, sand, or snow).</a:t>
            </a:r>
            <a:endParaRPr lang="en-GB"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As evidence, tire prints can illustrate:</a:t>
            </a: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GB" sz="3200" dirty="0" smtClean="0">
                <a:effectLst/>
                <a:latin typeface="Calibri" panose="020F0502020204030204" pitchFamily="34" charset="0"/>
                <a:ea typeface="Calibri" panose="020F0502020204030204" pitchFamily="34" charset="0"/>
                <a:cs typeface="Times New Roman" panose="02020603050405020304" pitchFamily="18" charset="0"/>
              </a:rPr>
              <a:t>-</a:t>
            </a: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The location and direction of the vehicle.</a:t>
            </a:r>
            <a:endParaRPr lang="en-GB"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-The drivers’ intention was not to brake, and it may indicate that the driver was on steering</a:t>
            </a:r>
            <a:endParaRPr lang="en-GB" sz="3200" dirty="0"/>
          </a:p>
        </p:txBody>
      </p:sp>
    </p:spTree>
    <p:extLst>
      <p:ext uri="{BB962C8B-B14F-4D97-AF65-F5344CB8AC3E}">
        <p14:creationId xmlns:p14="http://schemas.microsoft.com/office/powerpoint/2010/main" val="25171943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545"/>
            <a:ext cx="10515600" cy="1552144"/>
          </a:xfrm>
        </p:spPr>
        <p:txBody>
          <a:bodyPr/>
          <a:lstStyle/>
          <a:p>
            <a:pPr algn="just"/>
            <a:r>
              <a:rPr lang="en-GB" dirty="0">
                <a:solidFill>
                  <a:prstClr val="black"/>
                </a:solidFill>
              </a:rPr>
              <a:t> </a:t>
            </a:r>
            <a:r>
              <a:rPr lang="en-GB" dirty="0">
                <a:solidFill>
                  <a:prstClr val="black"/>
                </a:solidFill>
                <a:latin typeface="Comic Sans MS" panose="030F0702030302020204" pitchFamily="66" charset="0"/>
              </a:rPr>
              <a:t>ELEMENTS OF ROAD CRASH INVESTIGATION CONTD</a:t>
            </a:r>
            <a:endParaRPr lang="en-GB" dirty="0"/>
          </a:p>
        </p:txBody>
      </p:sp>
      <p:sp>
        <p:nvSpPr>
          <p:cNvPr id="3" name="Content Placeholder 2"/>
          <p:cNvSpPr>
            <a:spLocks noGrp="1"/>
          </p:cNvSpPr>
          <p:nvPr>
            <p:ph idx="1"/>
          </p:nvPr>
        </p:nvSpPr>
        <p:spPr>
          <a:xfrm>
            <a:off x="838200" y="1496292"/>
            <a:ext cx="10515600" cy="5250872"/>
          </a:xfrm>
        </p:spPr>
        <p:txBody>
          <a:bodyPr>
            <a:normAutofit lnSpcReduction="10000"/>
          </a:bodyPr>
          <a:lstStyle/>
          <a:p>
            <a:pPr marL="0" lvl="0" indent="0" algn="just">
              <a:lnSpc>
                <a:spcPct val="115000"/>
              </a:lnSpc>
              <a:spcAft>
                <a:spcPts val="0"/>
              </a:spcAft>
              <a:buNone/>
            </a:pPr>
            <a:r>
              <a:rPr lang="en-GB" dirty="0" smtClean="0"/>
              <a:t>(3)Gouge Marks,</a:t>
            </a:r>
            <a:r>
              <a:rPr lang="en-US" dirty="0" smtClean="0">
                <a:latin typeface="Comic Sans MS" panose="030F0702030302020204" pitchFamily="66" charset="0"/>
                <a:cs typeface="Times New Roman" panose="02020603050405020304" pitchFamily="18" charset="0"/>
              </a:rPr>
              <a:t>a</a:t>
            </a:r>
            <a:r>
              <a:rPr lang="en-US" dirty="0" smtClean="0">
                <a:effectLst/>
                <a:latin typeface="Comic Sans MS" panose="030F0702030302020204" pitchFamily="66" charset="0"/>
                <a:ea typeface="Calibri" panose="020F0502020204030204" pitchFamily="34" charset="0"/>
                <a:cs typeface="Times New Roman" panose="02020603050405020304" pitchFamily="18" charset="0"/>
              </a:rPr>
              <a:t>lthough sometimes called by different names, a </a:t>
            </a:r>
            <a:r>
              <a:rPr lang="en-US" i="1" dirty="0" smtClean="0">
                <a:effectLst/>
                <a:latin typeface="Comic Sans MS" panose="030F0702030302020204" pitchFamily="66" charset="0"/>
                <a:ea typeface="Calibri" panose="020F0502020204030204" pitchFamily="34" charset="0"/>
                <a:cs typeface="Times New Roman" panose="02020603050405020304" pitchFamily="18" charset="0"/>
              </a:rPr>
              <a:t>gouge </a:t>
            </a:r>
            <a:r>
              <a:rPr lang="en-US" dirty="0" smtClean="0">
                <a:effectLst/>
                <a:latin typeface="Comic Sans MS" panose="030F0702030302020204" pitchFamily="66" charset="0"/>
                <a:ea typeface="Calibri" panose="020F0502020204030204" pitchFamily="34" charset="0"/>
                <a:cs typeface="Times New Roman" panose="02020603050405020304" pitchFamily="18" charset="0"/>
              </a:rPr>
              <a:t>mark is a physical damage caused to the road when some parts of the vehicle strikes the roadway.</a:t>
            </a:r>
          </a:p>
          <a:p>
            <a:pPr marL="0" lvl="0" indent="0" algn="just">
              <a:lnSpc>
                <a:spcPct val="115000"/>
              </a:lnSpc>
              <a:spcAft>
                <a:spcPts val="0"/>
              </a:spcAft>
              <a:buNone/>
            </a:pPr>
            <a:r>
              <a:rPr lang="en-GB" dirty="0" smtClean="0">
                <a:effectLst/>
                <a:latin typeface="Calibri" panose="020F0502020204030204" pitchFamily="34" charset="0"/>
                <a:ea typeface="Calibri" panose="020F0502020204030204" pitchFamily="34" charset="0"/>
                <a:cs typeface="Times New Roman" panose="02020603050405020304" pitchFamily="18" charset="0"/>
              </a:rPr>
              <a:t>(4)</a:t>
            </a:r>
            <a:r>
              <a:rPr lang="en-US" i="1" dirty="0" smtClean="0">
                <a:effectLst/>
                <a:latin typeface="Comic Sans MS" panose="030F0702030302020204" pitchFamily="66" charset="0"/>
                <a:ea typeface="Calibri" panose="020F0502020204030204" pitchFamily="34" charset="0"/>
                <a:cs typeface="Calibri" panose="020F0502020204030204" pitchFamily="34" charset="0"/>
              </a:rPr>
              <a:t> Debris </a:t>
            </a:r>
            <a:r>
              <a:rPr lang="en-US" dirty="0" smtClean="0">
                <a:effectLst/>
                <a:latin typeface="Comic Sans MS" panose="030F0702030302020204" pitchFamily="66" charset="0"/>
                <a:ea typeface="Calibri" panose="020F0502020204030204" pitchFamily="34" charset="0"/>
                <a:cs typeface="Calibri" panose="020F0502020204030204" pitchFamily="34" charset="0"/>
              </a:rPr>
              <a:t>is the most common type of physical evidence found at the scene of a crash. </a:t>
            </a:r>
            <a:r>
              <a:rPr lang="en-US" i="1" dirty="0" smtClean="0">
                <a:effectLst/>
                <a:latin typeface="Comic Sans MS" panose="030F0702030302020204" pitchFamily="66" charset="0"/>
                <a:ea typeface="Calibri" panose="020F0502020204030204" pitchFamily="34" charset="0"/>
                <a:cs typeface="Calibri" panose="020F0502020204030204" pitchFamily="34" charset="0"/>
              </a:rPr>
              <a:t>Debris </a:t>
            </a:r>
            <a:r>
              <a:rPr lang="en-US" dirty="0" smtClean="0">
                <a:effectLst/>
                <a:latin typeface="Comic Sans MS" panose="030F0702030302020204" pitchFamily="66" charset="0"/>
                <a:ea typeface="Calibri" panose="020F0502020204030204" pitchFamily="34" charset="0"/>
                <a:cs typeface="Calibri" panose="020F0502020204030204" pitchFamily="34" charset="0"/>
              </a:rPr>
              <a:t>refers to broken parts, dirt, or fluid dislodged from the vehicle during the impact.</a:t>
            </a:r>
          </a:p>
          <a:p>
            <a:pPr marL="0" lvl="0" indent="0" algn="just">
              <a:lnSpc>
                <a:spcPct val="115000"/>
              </a:lnSpc>
              <a:spcAft>
                <a:spcPts val="0"/>
              </a:spcAft>
              <a:buNone/>
            </a:pPr>
            <a:r>
              <a:rPr lang="en-US" dirty="0" smtClean="0">
                <a:effectLst/>
                <a:latin typeface="Comic Sans MS" panose="030F0702030302020204" pitchFamily="66" charset="0"/>
                <a:ea typeface="Calibri" panose="020F0502020204030204" pitchFamily="34" charset="0"/>
                <a:cs typeface="Times New Roman" panose="02020603050405020304" pitchFamily="18" charset="0"/>
              </a:rPr>
              <a:t>(5)Damage to roadside objects: Damaged objects such as trees, mailboxes, ditch culverts, signs, fences, and other structures can help officers understand events that have occurred.</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15000"/>
              </a:lnSpc>
              <a:spcAft>
                <a:spcPts val="0"/>
              </a:spcAft>
              <a:buNone/>
            </a:pP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0337247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0110"/>
            <a:ext cx="10515600" cy="1211962"/>
          </a:xfrm>
        </p:spPr>
        <p:txBody>
          <a:bodyPr>
            <a:normAutofit fontScale="90000"/>
          </a:bodyPr>
          <a:lstStyle/>
          <a:p>
            <a:pPr>
              <a:lnSpc>
                <a:spcPct val="115000"/>
              </a:lnSpc>
              <a:spcAft>
                <a:spcPts val="0"/>
              </a:spcAft>
            </a:pPr>
            <a:r>
              <a:rPr lang="en-US" sz="3600" b="1" dirty="0" smtClean="0">
                <a:effectLst/>
                <a:latin typeface="Comic Sans MS" panose="030F0702030302020204" pitchFamily="66" charset="0"/>
                <a:ea typeface="Calibri" panose="020F0502020204030204" pitchFamily="34" charset="0"/>
                <a:cs typeface="Calibri" panose="020F0502020204030204" pitchFamily="34" charset="0"/>
              </a:rPr>
              <a:t>PROCEDURES OF CRASH INVESTIGATION</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1400" dirty="0" smtClean="0">
                <a:effectLst/>
                <a:latin typeface="Calibri" panose="020F0502020204030204" pitchFamily="34" charset="0"/>
                <a:ea typeface="Calibri" panose="020F0502020204030204" pitchFamily="34" charset="0"/>
                <a:cs typeface="Times New Roman" panose="02020603050405020304" pitchFamily="18" charset="0"/>
              </a:rPr>
            </a:br>
            <a:r>
              <a:rPr lang="en-US" sz="1600" dirty="0" smtClean="0">
                <a:effectLst/>
                <a:latin typeface="Comic Sans MS" panose="030F0702030302020204" pitchFamily="66" charset="0"/>
                <a:ea typeface="Calibri" panose="020F0502020204030204" pitchFamily="34" charset="0"/>
                <a:cs typeface="Calibri" panose="020F0502020204030204" pitchFamily="34" charset="0"/>
              </a:rPr>
              <a:t> </a:t>
            </a:r>
            <a:r>
              <a:rPr lang="en-GB" sz="14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14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sz="1600" dirty="0"/>
          </a:p>
        </p:txBody>
      </p:sp>
      <p:sp>
        <p:nvSpPr>
          <p:cNvPr id="3" name="Content Placeholder 2"/>
          <p:cNvSpPr>
            <a:spLocks noGrp="1"/>
          </p:cNvSpPr>
          <p:nvPr>
            <p:ph idx="1"/>
          </p:nvPr>
        </p:nvSpPr>
        <p:spPr>
          <a:xfrm>
            <a:off x="838200" y="1023582"/>
            <a:ext cx="10515600" cy="5668164"/>
          </a:xfrm>
        </p:spPr>
        <p:txBody>
          <a:bodyPr>
            <a:normAutofit fontScale="92500"/>
          </a:bodyPr>
          <a:lstStyle/>
          <a:p>
            <a:pPr marL="0" indent="0" algn="just">
              <a:lnSpc>
                <a:spcPct val="115000"/>
              </a:lnSpc>
              <a:spcAft>
                <a:spcPts val="0"/>
              </a:spcAft>
              <a:buNone/>
            </a:pPr>
            <a:r>
              <a:rPr lang="en-US" sz="2400" dirty="0" smtClean="0">
                <a:effectLst/>
                <a:latin typeface="Comic Sans MS" panose="030F0702030302020204" pitchFamily="66" charset="0"/>
                <a:ea typeface="Calibri" panose="020F0502020204030204" pitchFamily="34" charset="0"/>
                <a:cs typeface="Calibri" panose="020F0502020204030204" pitchFamily="34" charset="0"/>
              </a:rPr>
              <a:t> </a:t>
            </a:r>
            <a:r>
              <a:rPr lang="en-US" dirty="0" smtClean="0">
                <a:effectLst/>
                <a:latin typeface="Comic Sans MS" panose="030F0702030302020204" pitchFamily="66" charset="0"/>
                <a:ea typeface="Calibri" panose="020F0502020204030204" pitchFamily="34" charset="0"/>
                <a:cs typeface="Calibri" panose="020F0502020204030204" pitchFamily="34" charset="0"/>
              </a:rPr>
              <a:t>In carrying out crash investigation, there are some steps to be taken in order to achieve the desired goal. They are as follows:</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dirty="0" smtClean="0">
                <a:effectLst/>
                <a:latin typeface="Comic Sans MS" panose="030F0702030302020204" pitchFamily="66" charset="0"/>
                <a:ea typeface="Calibri" panose="020F0502020204030204" pitchFamily="34" charset="0"/>
                <a:cs typeface="Calibri" panose="020F0502020204030204" pitchFamily="34" charset="0"/>
              </a:rPr>
              <a:t>Establishing a reference point(s)</a:t>
            </a:r>
            <a:r>
              <a:rPr lang="en-US" dirty="0">
                <a:latin typeface="Comic Sans MS" panose="030F0702030302020204" pitchFamily="66" charset="0"/>
                <a:ea typeface="Calibri" panose="020F0502020204030204" pitchFamily="34" charset="0"/>
                <a:cs typeface="Times New Roman" panose="02020603050405020304" pitchFamily="18" charset="0"/>
              </a:rPr>
              <a:t> is a permanent location that officers or someone else can locate at the </a:t>
            </a:r>
            <a:r>
              <a:rPr lang="en-US" dirty="0" smtClean="0">
                <a:latin typeface="Comic Sans MS" panose="030F0702030302020204" pitchFamily="66" charset="0"/>
                <a:ea typeface="Calibri" panose="020F0502020204030204" pitchFamily="34" charset="0"/>
                <a:cs typeface="Times New Roman" panose="02020603050405020304" pitchFamily="18" charset="0"/>
              </a:rPr>
              <a:t>scene. This point can be a</a:t>
            </a:r>
            <a:r>
              <a:rPr lang="en-US" dirty="0" smtClean="0">
                <a:latin typeface="Comic Sans MS" panose="030F0702030302020204" pitchFamily="66" charset="0"/>
                <a:ea typeface="Calibri" panose="020F0502020204030204" pitchFamily="34" charset="0"/>
                <a:cs typeface="Calibri" panose="020F0502020204030204" pitchFamily="34" charset="0"/>
              </a:rPr>
              <a:t> </a:t>
            </a:r>
            <a:r>
              <a:rPr lang="en-US" i="1" dirty="0">
                <a:latin typeface="Comic Sans MS" panose="030F0702030302020204" pitchFamily="66" charset="0"/>
                <a:ea typeface="Calibri" panose="020F0502020204030204" pitchFamily="34" charset="0"/>
                <a:cs typeface="Calibri" panose="020F0502020204030204" pitchFamily="34" charset="0"/>
              </a:rPr>
              <a:t>tangible </a:t>
            </a:r>
            <a:r>
              <a:rPr lang="en-US" dirty="0">
                <a:latin typeface="Comic Sans MS" panose="030F0702030302020204" pitchFamily="66" charset="0"/>
                <a:ea typeface="Calibri" panose="020F0502020204030204" pitchFamily="34" charset="0"/>
                <a:cs typeface="Calibri" panose="020F0502020204030204" pitchFamily="34" charset="0"/>
              </a:rPr>
              <a:t>reference point </a:t>
            </a:r>
            <a:r>
              <a:rPr lang="en-US" dirty="0" smtClean="0">
                <a:latin typeface="Comic Sans MS" panose="030F0702030302020204" pitchFamily="66" charset="0"/>
                <a:ea typeface="Calibri" panose="020F0502020204030204" pitchFamily="34" charset="0"/>
                <a:cs typeface="Calibri" panose="020F0502020204030204" pitchFamily="34" charset="0"/>
              </a:rPr>
              <a:t>when there is </a:t>
            </a:r>
            <a:r>
              <a:rPr lang="en-US" dirty="0">
                <a:latin typeface="Comic Sans MS" panose="030F0702030302020204" pitchFamily="66" charset="0"/>
                <a:ea typeface="Calibri" panose="020F0502020204030204" pitchFamily="34" charset="0"/>
                <a:cs typeface="Calibri" panose="020F0502020204030204" pitchFamily="34" charset="0"/>
              </a:rPr>
              <a:t>a fixed object or landmark already at the </a:t>
            </a:r>
            <a:r>
              <a:rPr lang="en-US" dirty="0" smtClean="0">
                <a:latin typeface="Comic Sans MS" panose="030F0702030302020204" pitchFamily="66" charset="0"/>
                <a:ea typeface="Calibri" panose="020F0502020204030204" pitchFamily="34" charset="0"/>
                <a:cs typeface="Calibri" panose="020F0502020204030204" pitchFamily="34" charset="0"/>
              </a:rPr>
              <a:t>scene</a:t>
            </a:r>
            <a:r>
              <a:rPr lang="en-US" dirty="0">
                <a:latin typeface="Comic Sans MS" panose="030F0702030302020204" pitchFamily="66" charset="0"/>
                <a:ea typeface="Calibri" panose="020F0502020204030204" pitchFamily="34" charset="0"/>
                <a:cs typeface="Calibri" panose="020F0502020204030204" pitchFamily="34" charset="0"/>
              </a:rPr>
              <a:t> </a:t>
            </a:r>
            <a:r>
              <a:rPr lang="en-US" dirty="0" smtClean="0">
                <a:latin typeface="Comic Sans MS" panose="030F0702030302020204" pitchFamily="66" charset="0"/>
                <a:ea typeface="Calibri" panose="020F0502020204030204" pitchFamily="34" charset="0"/>
                <a:cs typeface="Calibri" panose="020F0502020204030204" pitchFamily="34" charset="0"/>
              </a:rPr>
              <a:t>like Fire hydrants, Utility poles, Bridges, Building etc.	And </a:t>
            </a:r>
            <a:r>
              <a:rPr lang="en-US" i="1" dirty="0" smtClean="0">
                <a:latin typeface="Comic Sans MS" panose="030F0702030302020204" pitchFamily="66" charset="0"/>
                <a:ea typeface="Calibri" panose="020F0502020204030204" pitchFamily="34" charset="0"/>
                <a:cs typeface="Calibri" panose="020F0502020204030204" pitchFamily="34" charset="0"/>
              </a:rPr>
              <a:t>Intangible </a:t>
            </a:r>
            <a:r>
              <a:rPr lang="en-US" dirty="0">
                <a:latin typeface="Comic Sans MS" panose="030F0702030302020204" pitchFamily="66" charset="0"/>
                <a:ea typeface="Calibri" panose="020F0502020204030204" pitchFamily="34" charset="0"/>
                <a:cs typeface="Calibri" panose="020F0502020204030204" pitchFamily="34" charset="0"/>
              </a:rPr>
              <a:t>reference points are those which the officer places at the scene and must be related to and measured from a tangible reference point</a:t>
            </a:r>
            <a:r>
              <a:rPr lang="en-US" dirty="0" smtClean="0">
                <a:latin typeface="Comic Sans MS" panose="030F0702030302020204" pitchFamily="66" charset="0"/>
                <a:ea typeface="Calibri" panose="020F0502020204030204" pitchFamily="34" charset="0"/>
                <a:cs typeface="Calibri" panose="020F0502020204030204" pitchFamily="34" charset="0"/>
              </a:rPr>
              <a:t>.</a:t>
            </a:r>
            <a:r>
              <a:rPr lang="en-US" dirty="0">
                <a:latin typeface="Comic Sans MS" panose="030F0702030302020204" pitchFamily="66" charset="0"/>
                <a:ea typeface="Calibri" panose="020F0502020204030204" pitchFamily="34" charset="0"/>
                <a:cs typeface="Calibri" panose="020F0502020204030204" pitchFamily="34" charset="0"/>
              </a:rPr>
              <a:t> Examples of </a:t>
            </a:r>
            <a:r>
              <a:rPr lang="en-US" i="1" dirty="0">
                <a:latin typeface="Comic Sans MS" panose="030F0702030302020204" pitchFamily="66" charset="0"/>
                <a:ea typeface="Calibri" panose="020F0502020204030204" pitchFamily="34" charset="0"/>
                <a:cs typeface="Calibri" panose="020F0502020204030204" pitchFamily="34" charset="0"/>
              </a:rPr>
              <a:t>intangible </a:t>
            </a:r>
            <a:r>
              <a:rPr lang="en-US" dirty="0">
                <a:latin typeface="Comic Sans MS" panose="030F0702030302020204" pitchFamily="66" charset="0"/>
                <a:ea typeface="Calibri" panose="020F0502020204030204" pitchFamily="34" charset="0"/>
                <a:cs typeface="Calibri" panose="020F0502020204030204" pitchFamily="34" charset="0"/>
              </a:rPr>
              <a:t>reference points are: Points at which extended curb lines intersect. </a:t>
            </a:r>
            <a:r>
              <a:rPr lang="en-US" dirty="0" smtClean="0">
                <a:latin typeface="Comic Sans MS" panose="030F0702030302020204" pitchFamily="66" charset="0"/>
                <a:ea typeface="Calibri" panose="020F0502020204030204" pitchFamily="34" charset="0"/>
                <a:cs typeface="Calibri" panose="020F0502020204030204" pitchFamily="34" charset="0"/>
              </a:rPr>
              <a:t>It is marked on the roadway with chalk or paint. </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lphaLcPeriod"/>
            </a:pPr>
            <a:endParaRPr lang="en-GB"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21015188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prstClr val="black"/>
                </a:solidFill>
                <a:latin typeface="Comic Sans MS" panose="030F0702030302020204" pitchFamily="66" charset="0"/>
                <a:ea typeface="Calibri" panose="020F0502020204030204" pitchFamily="34" charset="0"/>
                <a:cs typeface="Calibri" panose="020F0502020204030204" pitchFamily="34" charset="0"/>
              </a:rPr>
              <a:t>PROCEDURES OF CRASH </a:t>
            </a:r>
            <a:r>
              <a:rPr lang="en-US" sz="3200" b="1" dirty="0" smtClean="0">
                <a:solidFill>
                  <a:prstClr val="black"/>
                </a:solidFill>
                <a:latin typeface="Comic Sans MS" panose="030F0702030302020204" pitchFamily="66" charset="0"/>
                <a:ea typeface="Calibri" panose="020F0502020204030204" pitchFamily="34" charset="0"/>
                <a:cs typeface="Calibri" panose="020F0502020204030204" pitchFamily="34" charset="0"/>
              </a:rPr>
              <a:t>INVESTIGATION CONTD</a:t>
            </a:r>
            <a:r>
              <a:rPr lang="en-GB" sz="13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en-GB" sz="13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r>
              <a:rPr lang="en-US" sz="1400" dirty="0">
                <a:solidFill>
                  <a:prstClr val="black"/>
                </a:solidFill>
                <a:latin typeface="Comic Sans MS" panose="030F0702030302020204" pitchFamily="66" charset="0"/>
                <a:ea typeface="Calibri" panose="020F0502020204030204" pitchFamily="34" charset="0"/>
                <a:cs typeface="Calibri" panose="020F0502020204030204" pitchFamily="34" charset="0"/>
              </a:rPr>
              <a:t> </a:t>
            </a:r>
            <a:endParaRPr lang="en-GB" dirty="0"/>
          </a:p>
        </p:txBody>
      </p:sp>
      <p:sp>
        <p:nvSpPr>
          <p:cNvPr id="3" name="Content Placeholder 2"/>
          <p:cNvSpPr>
            <a:spLocks noGrp="1"/>
          </p:cNvSpPr>
          <p:nvPr>
            <p:ph idx="1"/>
          </p:nvPr>
        </p:nvSpPr>
        <p:spPr>
          <a:xfrm>
            <a:off x="838200" y="1528549"/>
            <a:ext cx="10515600" cy="5117911"/>
          </a:xfrm>
        </p:spPr>
        <p:txBody>
          <a:bodyPr>
            <a:normAutofit lnSpcReduction="10000"/>
          </a:bodyPr>
          <a:lstStyle/>
          <a:p>
            <a:pPr marL="0" indent="0" algn="just">
              <a:lnSpc>
                <a:spcPct val="115000"/>
              </a:lnSpc>
              <a:spcAft>
                <a:spcPts val="0"/>
              </a:spcAft>
              <a:buNone/>
            </a:pPr>
            <a:r>
              <a:rPr lang="en-GB" dirty="0" smtClean="0"/>
              <a:t>2.</a:t>
            </a:r>
            <a:r>
              <a:rPr lang="en-US" b="1" dirty="0">
                <a:latin typeface="Comic Sans MS" panose="030F0702030302020204" pitchFamily="66" charset="0"/>
                <a:ea typeface="Calibri" panose="020F0502020204030204" pitchFamily="34" charset="0"/>
                <a:cs typeface="Calibri" panose="020F0502020204030204" pitchFamily="34" charset="0"/>
              </a:rPr>
              <a:t> </a:t>
            </a:r>
            <a:r>
              <a:rPr lang="en-US" b="1" dirty="0" smtClean="0">
                <a:latin typeface="Comic Sans MS" panose="030F0702030302020204" pitchFamily="66" charset="0"/>
                <a:ea typeface="Calibri" panose="020F0502020204030204" pitchFamily="34" charset="0"/>
                <a:cs typeface="Calibri" panose="020F0502020204030204" pitchFamily="34" charset="0"/>
              </a:rPr>
              <a:t>Measurement: After</a:t>
            </a:r>
            <a:r>
              <a:rPr lang="en-US" dirty="0" smtClean="0">
                <a:latin typeface="Comic Sans MS" panose="030F0702030302020204" pitchFamily="66" charset="0"/>
                <a:ea typeface="Calibri" panose="020F0502020204030204" pitchFamily="34" charset="0"/>
                <a:cs typeface="Times New Roman" panose="02020603050405020304" pitchFamily="18" charset="0"/>
              </a:rPr>
              <a:t> </a:t>
            </a:r>
            <a:r>
              <a:rPr lang="en-US" dirty="0">
                <a:latin typeface="Comic Sans MS" panose="030F0702030302020204" pitchFamily="66" charset="0"/>
                <a:ea typeface="Calibri" panose="020F0502020204030204" pitchFamily="34" charset="0"/>
                <a:cs typeface="Times New Roman" panose="02020603050405020304" pitchFamily="18" charset="0"/>
              </a:rPr>
              <a:t>the reference points (RP) have been determined, officers need to take measurements. Equipment needed to take measurements are</a:t>
            </a:r>
            <a:r>
              <a:rPr lang="en-US" dirty="0" smtClean="0">
                <a:latin typeface="Comic Sans MS" panose="030F0702030302020204" pitchFamily="66" charset="0"/>
                <a:ea typeface="Calibri" panose="020F0502020204030204" pitchFamily="34" charset="0"/>
                <a:cs typeface="Times New Roman" panose="02020603050405020304" pitchFamily="18" charset="0"/>
              </a:rPr>
              <a:t>:</a:t>
            </a:r>
            <a:endParaRPr lang="en-GB"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Aft>
                <a:spcPts val="0"/>
              </a:spcAft>
              <a:buFont typeface="+mj-lt"/>
              <a:buAutoNum type="alphaLcPeriod"/>
            </a:pPr>
            <a:r>
              <a:rPr lang="en-US" sz="2800" dirty="0">
                <a:latin typeface="Comic Sans MS" panose="030F0702030302020204" pitchFamily="66" charset="0"/>
                <a:ea typeface="Calibri" panose="020F0502020204030204" pitchFamily="34" charset="0"/>
                <a:cs typeface="Times New Roman" panose="02020603050405020304" pitchFamily="18" charset="0"/>
              </a:rPr>
              <a:t>Two measuring tapes - one at least 100 feet and one 25 feet. Steel tape is the most accurate because it does not stretch, like fabric or fiberglass tape. However, steel tape will rust once wet.</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15000"/>
              </a:lnSpc>
              <a:spcAft>
                <a:spcPts val="0"/>
              </a:spcAft>
              <a:buFont typeface="+mj-lt"/>
              <a:buAutoNum type="alphaLcPeriod"/>
            </a:pPr>
            <a:r>
              <a:rPr lang="en-US" sz="2800" dirty="0">
                <a:latin typeface="Comic Sans MS" panose="030F0702030302020204" pitchFamily="66" charset="0"/>
                <a:ea typeface="Calibri" panose="020F0502020204030204" pitchFamily="34" charset="0"/>
                <a:cs typeface="Times New Roman" panose="02020603050405020304" pitchFamily="18" charset="0"/>
              </a:rPr>
              <a:t>Wheel tape. These can be used on smooth surfaces, but make sure that the wheel stays in contact with the ground at all times.</a:t>
            </a:r>
            <a:endParaRPr lang="en-GB" sz="2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574368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460310"/>
          </a:xfrm>
        </p:spPr>
        <p:txBody>
          <a:bodyPr>
            <a:normAutofit fontScale="90000"/>
          </a:bodyPr>
          <a:lstStyle/>
          <a:p>
            <a:r>
              <a:rPr lang="en-US" sz="3600" b="1" dirty="0">
                <a:solidFill>
                  <a:prstClr val="black"/>
                </a:solidFill>
                <a:latin typeface="Comic Sans MS" panose="030F0702030302020204" pitchFamily="66" charset="0"/>
                <a:ea typeface="Calibri" panose="020F0502020204030204" pitchFamily="34" charset="0"/>
                <a:cs typeface="Calibri" panose="020F0502020204030204" pitchFamily="34" charset="0"/>
              </a:rPr>
              <a:t>PROCEDURES OF CRASH INVESTIGATION </a:t>
            </a:r>
            <a:r>
              <a:rPr lang="en-US" sz="3600" b="1" dirty="0" smtClean="0">
                <a:solidFill>
                  <a:prstClr val="black"/>
                </a:solidFill>
                <a:latin typeface="Comic Sans MS" panose="030F0702030302020204" pitchFamily="66" charset="0"/>
                <a:ea typeface="Calibri" panose="020F0502020204030204" pitchFamily="34" charset="0"/>
                <a:cs typeface="Calibri" panose="020F0502020204030204" pitchFamily="34" charset="0"/>
              </a:rPr>
              <a:t>   CONTD</a:t>
            </a:r>
            <a:r>
              <a:rPr lang="en-GB" sz="1300" dirty="0">
                <a:solidFill>
                  <a:prstClr val="black"/>
                </a:solidFill>
                <a:latin typeface="Calibri" panose="020F0502020204030204" pitchFamily="34" charset="0"/>
                <a:ea typeface="Calibri" panose="020F0502020204030204" pitchFamily="34" charset="0"/>
                <a:cs typeface="Times New Roman" panose="02020603050405020304" pitchFamily="18" charset="0"/>
              </a:rPr>
              <a:t/>
            </a:r>
            <a:br>
              <a:rPr lang="en-GB" sz="1300" dirty="0">
                <a:solidFill>
                  <a:prstClr val="black"/>
                </a:solidFill>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460311"/>
            <a:ext cx="10515600" cy="5281684"/>
          </a:xfrm>
        </p:spPr>
        <p:txBody>
          <a:bodyPr>
            <a:normAutofit/>
          </a:bodyPr>
          <a:lstStyle/>
          <a:p>
            <a:pPr marL="0" indent="0" algn="just">
              <a:lnSpc>
                <a:spcPct val="115000"/>
              </a:lnSpc>
              <a:spcAft>
                <a:spcPts val="0"/>
              </a:spcAft>
              <a:buNone/>
            </a:pPr>
            <a:r>
              <a:rPr lang="en-GB" dirty="0" smtClean="0">
                <a:latin typeface="Comic Sans MS" panose="030F0702030302020204" pitchFamily="66" charset="0"/>
                <a:ea typeface="Batang" panose="02030600000101010101" pitchFamily="18" charset="-127"/>
              </a:rPr>
              <a:t>However,</a:t>
            </a:r>
            <a:r>
              <a:rPr lang="en-US" dirty="0">
                <a:latin typeface="Comic Sans MS" panose="030F0702030302020204" pitchFamily="66" charset="0"/>
                <a:ea typeface="Batang" panose="02030600000101010101" pitchFamily="18" charset="-127"/>
                <a:cs typeface="Calibri" panose="020F0502020204030204" pitchFamily="34" charset="0"/>
              </a:rPr>
              <a:t> There are six methods used to take measurements: The </a:t>
            </a:r>
            <a:r>
              <a:rPr lang="en-US" i="1" dirty="0">
                <a:latin typeface="Comic Sans MS" panose="030F0702030302020204" pitchFamily="66" charset="0"/>
                <a:ea typeface="Batang" panose="02030600000101010101" pitchFamily="18" charset="-127"/>
                <a:cs typeface="Calibri" panose="020F0502020204030204" pitchFamily="34" charset="0"/>
              </a:rPr>
              <a:t>coordinate </a:t>
            </a:r>
            <a:r>
              <a:rPr lang="en-US" dirty="0" smtClean="0">
                <a:latin typeface="Comic Sans MS" panose="030F0702030302020204" pitchFamily="66" charset="0"/>
                <a:ea typeface="Batang" panose="02030600000101010101" pitchFamily="18" charset="-127"/>
                <a:cs typeface="Calibri" panose="020F0502020204030204" pitchFamily="34" charset="0"/>
              </a:rPr>
              <a:t>method which involves </a:t>
            </a:r>
            <a:r>
              <a:rPr lang="en-US" dirty="0">
                <a:latin typeface="Comic Sans MS" panose="030F0702030302020204" pitchFamily="66" charset="0"/>
                <a:ea typeface="Batang" panose="02030600000101010101" pitchFamily="18" charset="-127"/>
                <a:cs typeface="Calibri" panose="020F0502020204030204" pitchFamily="34" charset="0"/>
              </a:rPr>
              <a:t>taking two </a:t>
            </a:r>
            <a:r>
              <a:rPr lang="en-US" dirty="0" smtClean="0">
                <a:latin typeface="Comic Sans MS" panose="030F0702030302020204" pitchFamily="66" charset="0"/>
                <a:ea typeface="Batang" panose="02030600000101010101" pitchFamily="18" charset="-127"/>
                <a:cs typeface="Calibri" panose="020F0502020204030204" pitchFamily="34" charset="0"/>
              </a:rPr>
              <a:t>measurements(distance and direction) </a:t>
            </a:r>
            <a:r>
              <a:rPr lang="en-US" dirty="0">
                <a:latin typeface="Comic Sans MS" panose="030F0702030302020204" pitchFamily="66" charset="0"/>
                <a:ea typeface="Batang" panose="02030600000101010101" pitchFamily="18" charset="-127"/>
                <a:cs typeface="Calibri" panose="020F0502020204030204" pitchFamily="34" charset="0"/>
              </a:rPr>
              <a:t>from a reference </a:t>
            </a:r>
            <a:r>
              <a:rPr lang="en-US" dirty="0" smtClean="0">
                <a:latin typeface="Comic Sans MS" panose="030F0702030302020204" pitchFamily="66" charset="0"/>
                <a:ea typeface="Batang" panose="02030600000101010101" pitchFamily="18" charset="-127"/>
                <a:cs typeface="Calibri" panose="020F0502020204030204" pitchFamily="34" charset="0"/>
              </a:rPr>
              <a:t>point </a:t>
            </a:r>
            <a:r>
              <a:rPr lang="en-US" dirty="0">
                <a:latin typeface="Comic Sans MS" panose="030F0702030302020204" pitchFamily="66" charset="0"/>
                <a:ea typeface="Batang" panose="02030600000101010101" pitchFamily="18" charset="-127"/>
                <a:cs typeface="Calibri" panose="020F0502020204030204" pitchFamily="34" charset="0"/>
              </a:rPr>
              <a:t>and the </a:t>
            </a:r>
            <a:r>
              <a:rPr lang="en-US" i="1" dirty="0">
                <a:latin typeface="Comic Sans MS" panose="030F0702030302020204" pitchFamily="66" charset="0"/>
                <a:ea typeface="Batang" panose="02030600000101010101" pitchFamily="18" charset="-127"/>
                <a:cs typeface="Calibri" panose="020F0502020204030204" pitchFamily="34" charset="0"/>
              </a:rPr>
              <a:t>triangulation </a:t>
            </a:r>
            <a:r>
              <a:rPr lang="en-US" dirty="0" smtClean="0">
                <a:latin typeface="Comic Sans MS" panose="030F0702030302020204" pitchFamily="66" charset="0"/>
                <a:ea typeface="Batang" panose="02030600000101010101" pitchFamily="18" charset="-127"/>
                <a:cs typeface="Calibri" panose="020F0502020204030204" pitchFamily="34" charset="0"/>
              </a:rPr>
              <a:t>method though complex but more preferred, practical and appropriate in absence of good reference point, are common ones. Other methods include </a:t>
            </a:r>
            <a:r>
              <a:rPr lang="en-US" dirty="0">
                <a:latin typeface="Comic Sans MS" panose="030F0702030302020204" pitchFamily="66" charset="0"/>
                <a:ea typeface="Batang" panose="02030600000101010101" pitchFamily="18" charset="-127"/>
                <a:cs typeface="Times New Roman" panose="02020603050405020304" pitchFamily="18" charset="0"/>
              </a:rPr>
              <a:t>T</a:t>
            </a:r>
            <a:r>
              <a:rPr lang="en-US" dirty="0" smtClean="0">
                <a:latin typeface="Comic Sans MS" panose="030F0702030302020204" pitchFamily="66" charset="0"/>
                <a:ea typeface="Batang" panose="02030600000101010101" pitchFamily="18" charset="-127"/>
                <a:cs typeface="Times New Roman" panose="02020603050405020304" pitchFamily="18" charset="0"/>
              </a:rPr>
              <a:t>otal </a:t>
            </a:r>
            <a:r>
              <a:rPr lang="en-US" dirty="0">
                <a:latin typeface="Comic Sans MS" panose="030F0702030302020204" pitchFamily="66" charset="0"/>
                <a:ea typeface="Batang" panose="02030600000101010101" pitchFamily="18" charset="-127"/>
                <a:cs typeface="Times New Roman" panose="02020603050405020304" pitchFamily="18" charset="0"/>
              </a:rPr>
              <a:t>station survey </a:t>
            </a:r>
            <a:r>
              <a:rPr lang="en-US" dirty="0" smtClean="0">
                <a:latin typeface="Comic Sans MS" panose="030F0702030302020204" pitchFamily="66" charset="0"/>
                <a:ea typeface="Batang" panose="02030600000101010101" pitchFamily="18" charset="-127"/>
                <a:cs typeface="Times New Roman" panose="02020603050405020304" pitchFamily="18" charset="0"/>
              </a:rPr>
              <a:t>equipment, </a:t>
            </a:r>
            <a:r>
              <a:rPr lang="en-US" dirty="0">
                <a:latin typeface="Comic Sans MS" panose="030F0702030302020204" pitchFamily="66" charset="0"/>
                <a:ea typeface="Batang" panose="02030600000101010101" pitchFamily="18" charset="-127"/>
                <a:cs typeface="Calibri" panose="020F0502020204030204" pitchFamily="34" charset="0"/>
              </a:rPr>
              <a:t>Aerial </a:t>
            </a:r>
            <a:r>
              <a:rPr lang="en-US" dirty="0" smtClean="0">
                <a:latin typeface="Comic Sans MS" panose="030F0702030302020204" pitchFamily="66" charset="0"/>
                <a:ea typeface="Batang" panose="02030600000101010101" pitchFamily="18" charset="-127"/>
                <a:cs typeface="Calibri" panose="020F0502020204030204" pitchFamily="34" charset="0"/>
              </a:rPr>
              <a:t>photograph,</a:t>
            </a:r>
            <a:r>
              <a:rPr lang="en-US" dirty="0">
                <a:latin typeface="Comic Sans MS" panose="030F0702030302020204" pitchFamily="66" charset="0"/>
                <a:ea typeface="Batang" panose="02030600000101010101" pitchFamily="18" charset="-127"/>
                <a:cs typeface="Calibri" panose="020F0502020204030204" pitchFamily="34" charset="0"/>
              </a:rPr>
              <a:t> Laser range finder </a:t>
            </a:r>
            <a:r>
              <a:rPr lang="en-US" dirty="0" smtClean="0">
                <a:latin typeface="Comic Sans MS" panose="030F0702030302020204" pitchFamily="66" charset="0"/>
                <a:ea typeface="Batang" panose="02030600000101010101" pitchFamily="18" charset="-127"/>
                <a:cs typeface="Calibri" panose="020F0502020204030204" pitchFamily="34" charset="0"/>
              </a:rPr>
              <a:t>system, A global positioning system(GPS) based system. </a:t>
            </a:r>
            <a:endParaRPr lang="en-GB" dirty="0">
              <a:latin typeface="Comic Sans MS" panose="030F0702030302020204" pitchFamily="66" charset="0"/>
              <a:ea typeface="Batang" panose="02030600000101010101" pitchFamily="18" charset="-127"/>
            </a:endParaRPr>
          </a:p>
        </p:txBody>
      </p:sp>
    </p:spTree>
    <p:extLst>
      <p:ext uri="{BB962C8B-B14F-4D97-AF65-F5344CB8AC3E}">
        <p14:creationId xmlns:p14="http://schemas.microsoft.com/office/powerpoint/2010/main" val="19102949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4717"/>
            <a:ext cx="10515600" cy="1337480"/>
          </a:xfrm>
        </p:spPr>
        <p:txBody>
          <a:bodyPr/>
          <a:lstStyle/>
          <a:p>
            <a:r>
              <a:rPr lang="en-US" sz="3200" b="1" dirty="0">
                <a:solidFill>
                  <a:prstClr val="black"/>
                </a:solidFill>
                <a:latin typeface="Comic Sans MS" panose="030F0702030302020204" pitchFamily="66" charset="0"/>
                <a:ea typeface="Calibri" panose="020F0502020204030204" pitchFamily="34" charset="0"/>
                <a:cs typeface="Calibri" panose="020F0502020204030204" pitchFamily="34" charset="0"/>
              </a:rPr>
              <a:t>PROCEDURES OF CRASH INVESTIGATION    CONTD</a:t>
            </a:r>
            <a:endParaRPr lang="en-GB" dirty="0"/>
          </a:p>
        </p:txBody>
      </p:sp>
      <p:sp>
        <p:nvSpPr>
          <p:cNvPr id="3" name="Content Placeholder 2"/>
          <p:cNvSpPr>
            <a:spLocks noGrp="1"/>
          </p:cNvSpPr>
          <p:nvPr>
            <p:ph idx="1"/>
          </p:nvPr>
        </p:nvSpPr>
        <p:spPr>
          <a:xfrm>
            <a:off x="838200" y="1351127"/>
            <a:ext cx="10515600" cy="5377219"/>
          </a:xfrm>
        </p:spPr>
        <p:txBody>
          <a:bodyPr>
            <a:noAutofit/>
          </a:bodyPr>
          <a:lstStyle/>
          <a:p>
            <a:pPr marL="0" indent="0" algn="just">
              <a:lnSpc>
                <a:spcPct val="115000"/>
              </a:lnSpc>
              <a:spcAft>
                <a:spcPts val="0"/>
              </a:spcAft>
              <a:buNone/>
            </a:pPr>
            <a:r>
              <a:rPr lang="en-US" sz="2000" dirty="0" smtClean="0">
                <a:latin typeface="Comic Sans MS" panose="030F0702030302020204" pitchFamily="66" charset="0"/>
                <a:ea typeface="Calibri" panose="020F0502020204030204" pitchFamily="34" charset="0"/>
                <a:cs typeface="Calibri" panose="020F0502020204030204" pitchFamily="34" charset="0"/>
              </a:rPr>
              <a:t>3.Field Sketch being</a:t>
            </a:r>
            <a:r>
              <a:rPr lang="en-US" sz="2000" dirty="0" smtClean="0">
                <a:solidFill>
                  <a:prstClr val="black"/>
                </a:solidFill>
                <a:latin typeface="Comic Sans MS" panose="030F0702030302020204" pitchFamily="66" charset="0"/>
                <a:ea typeface="Calibri" panose="020F0502020204030204" pitchFamily="34" charset="0"/>
                <a:cs typeface="Calibri" panose="020F0502020204030204" pitchFamily="34" charset="0"/>
              </a:rPr>
              <a:t> one of the procedural steps </a:t>
            </a:r>
            <a:r>
              <a:rPr lang="en-US" sz="2000" dirty="0">
                <a:solidFill>
                  <a:prstClr val="black"/>
                </a:solidFill>
                <a:latin typeface="Comic Sans MS" panose="030F0702030302020204" pitchFamily="66" charset="0"/>
                <a:ea typeface="Calibri" panose="020F0502020204030204" pitchFamily="34" charset="0"/>
                <a:cs typeface="Calibri" panose="020F0502020204030204" pitchFamily="34" charset="0"/>
              </a:rPr>
              <a:t>to be taken in order to achieve the desired </a:t>
            </a:r>
            <a:r>
              <a:rPr lang="en-US" sz="2000" dirty="0" smtClean="0">
                <a:solidFill>
                  <a:prstClr val="black"/>
                </a:solidFill>
                <a:latin typeface="Comic Sans MS" panose="030F0702030302020204" pitchFamily="66" charset="0"/>
                <a:ea typeface="Calibri" panose="020F0502020204030204" pitchFamily="34" charset="0"/>
                <a:cs typeface="Calibri" panose="020F0502020204030204" pitchFamily="34" charset="0"/>
              </a:rPr>
              <a:t>goal in road crash investigation, is</a:t>
            </a:r>
            <a:r>
              <a:rPr lang="en-US" sz="2000" dirty="0" smtClean="0">
                <a:latin typeface="Comic Sans MS" panose="030F0702030302020204" pitchFamily="66" charset="0"/>
                <a:ea typeface="Calibri" panose="020F0502020204030204" pitchFamily="34" charset="0"/>
                <a:cs typeface="Times New Roman" panose="02020603050405020304" pitchFamily="18" charset="0"/>
              </a:rPr>
              <a:t> </a:t>
            </a:r>
            <a:r>
              <a:rPr lang="en-US" sz="2000" dirty="0">
                <a:latin typeface="Comic Sans MS" panose="030F0702030302020204" pitchFamily="66" charset="0"/>
                <a:ea typeface="Calibri" panose="020F0502020204030204" pitchFamily="34" charset="0"/>
                <a:cs typeface="Times New Roman" panose="02020603050405020304" pitchFamily="18" charset="0"/>
              </a:rPr>
              <a:t>an important tool for crash scene investigators. Typically </a:t>
            </a:r>
            <a:r>
              <a:rPr lang="en-US" sz="2000" dirty="0" smtClean="0">
                <a:latin typeface="Comic Sans MS" panose="030F0702030302020204" pitchFamily="66" charset="0"/>
                <a:ea typeface="Calibri" panose="020F0502020204030204" pitchFamily="34" charset="0"/>
                <a:cs typeface="Times New Roman" panose="02020603050405020304" pitchFamily="18" charset="0"/>
              </a:rPr>
              <a:t>not </a:t>
            </a:r>
            <a:r>
              <a:rPr lang="en-US" sz="2000" dirty="0">
                <a:latin typeface="Comic Sans MS" panose="030F0702030302020204" pitchFamily="66" charset="0"/>
                <a:ea typeface="Calibri" panose="020F0502020204030204" pitchFamily="34" charset="0"/>
                <a:cs typeface="Times New Roman" panose="02020603050405020304" pitchFamily="18" charset="0"/>
              </a:rPr>
              <a:t>drawn to scale</a:t>
            </a:r>
            <a:r>
              <a:rPr lang="en-US" sz="2000" dirty="0" smtClean="0">
                <a:latin typeface="Comic Sans MS" panose="030F0702030302020204" pitchFamily="66" charset="0"/>
                <a:ea typeface="Calibri" panose="020F0502020204030204" pitchFamily="34" charset="0"/>
                <a:cs typeface="Times New Roman" panose="02020603050405020304" pitchFamily="18" charset="0"/>
              </a:rPr>
              <a:t>, but the diagrams that can </a:t>
            </a:r>
            <a:r>
              <a:rPr lang="en-US" sz="2000" dirty="0">
                <a:latin typeface="Comic Sans MS" panose="030F0702030302020204" pitchFamily="66" charset="0"/>
                <a:ea typeface="Calibri" panose="020F0502020204030204" pitchFamily="34" charset="0"/>
                <a:cs typeface="Times New Roman" panose="02020603050405020304" pitchFamily="18" charset="0"/>
              </a:rPr>
              <a:t>help officers illustrate evidence and re-create future drawings needed for the </a:t>
            </a:r>
            <a:r>
              <a:rPr lang="en-US" sz="2000" dirty="0" smtClean="0">
                <a:latin typeface="Comic Sans MS" panose="030F0702030302020204" pitchFamily="66" charset="0"/>
                <a:ea typeface="Calibri" panose="020F0502020204030204" pitchFamily="34" charset="0"/>
                <a:cs typeface="Times New Roman" panose="02020603050405020304" pitchFamily="18" charset="0"/>
              </a:rPr>
              <a:t> </a:t>
            </a:r>
            <a:r>
              <a:rPr lang="en-US" sz="2000" dirty="0">
                <a:latin typeface="Comic Sans MS" panose="030F0702030302020204" pitchFamily="66" charset="0"/>
                <a:ea typeface="Calibri" panose="020F0502020204030204" pitchFamily="34" charset="0"/>
                <a:cs typeface="Times New Roman" panose="02020603050405020304" pitchFamily="18" charset="0"/>
              </a:rPr>
              <a:t>Crash </a:t>
            </a:r>
            <a:r>
              <a:rPr lang="en-US" sz="2000" dirty="0" smtClean="0">
                <a:latin typeface="Comic Sans MS" panose="030F0702030302020204" pitchFamily="66" charset="0"/>
                <a:ea typeface="Calibri" panose="020F0502020204030204" pitchFamily="34" charset="0"/>
                <a:cs typeface="Times New Roman" panose="02020603050405020304" pitchFamily="18" charset="0"/>
              </a:rPr>
              <a:t>Report.</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US" sz="2000" b="1" dirty="0" smtClean="0">
                <a:latin typeface="Comic Sans MS" panose="030F0702030302020204" pitchFamily="66" charset="0"/>
                <a:ea typeface="Calibri" panose="020F0502020204030204" pitchFamily="34" charset="0"/>
                <a:cs typeface="Calibri" panose="020F0502020204030204" pitchFamily="34" charset="0"/>
              </a:rPr>
              <a:t>CONCLUSION</a:t>
            </a:r>
            <a:r>
              <a:rPr lang="en-US" sz="2000" dirty="0">
                <a:latin typeface="Comic Sans MS" panose="030F0702030302020204" pitchFamily="66" charset="0"/>
                <a:ea typeface="Calibri" panose="020F0502020204030204" pitchFamily="34" charset="0"/>
                <a:cs typeface="Times New Roman" panose="02020603050405020304" pitchFamily="18" charset="0"/>
              </a:rPr>
              <a:t>	 </a:t>
            </a:r>
            <a:endParaRPr lang="en-US" sz="2000" dirty="0" smtClean="0">
              <a:latin typeface="Comic Sans MS" panose="030F0702030302020204" pitchFamily="66"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US" sz="2000" dirty="0" smtClean="0">
                <a:latin typeface="Comic Sans MS" panose="030F0702030302020204" pitchFamily="66" charset="0"/>
                <a:ea typeface="Calibri" panose="020F0502020204030204" pitchFamily="34" charset="0"/>
                <a:cs typeface="Times New Roman" panose="02020603050405020304" pitchFamily="18" charset="0"/>
              </a:rPr>
              <a:t> </a:t>
            </a:r>
            <a:r>
              <a:rPr lang="en-US" sz="2000" dirty="0">
                <a:latin typeface="Comic Sans MS" panose="030F0702030302020204" pitchFamily="66" charset="0"/>
                <a:ea typeface="Calibri" panose="020F0502020204030204" pitchFamily="34" charset="0"/>
                <a:cs typeface="Times New Roman" panose="02020603050405020304" pitchFamily="18" charset="0"/>
              </a:rPr>
              <a:t>Investigating a collision requires more than checking boxes on a form. Officers must recognize, preserve, and collect all relevant evidence. They must also document the event thoroughly, possibly for others not present, so they can fully understand what happened.</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US" sz="2000" dirty="0">
                <a:latin typeface="Comic Sans MS" panose="030F0702030302020204" pitchFamily="66" charset="0"/>
                <a:ea typeface="Calibri" panose="020F0502020204030204" pitchFamily="34" charset="0"/>
                <a:cs typeface="Calibri" panose="020F0502020204030204" pitchFamily="34" charset="0"/>
              </a:rPr>
              <a:t>	  The investigation of traffic collisions is one of the most common in law enforcement activity. Many times it involves the least serious crimes, with the most serious consequences. </a:t>
            </a:r>
            <a:r>
              <a:rPr lang="en-US" sz="2000" dirty="0">
                <a:latin typeface="Comic Sans MS" panose="030F0702030302020204" pitchFamily="66" charset="0"/>
                <a:ea typeface="Calibri" panose="020F0502020204030204" pitchFamily="34" charset="0"/>
                <a:cs typeface="Times New Roman" panose="02020603050405020304" pitchFamily="18" charset="0"/>
              </a:rPr>
              <a:t>The dedication and commitment exercised by the investigator could mean the difference between an investigation and </a:t>
            </a:r>
            <a:r>
              <a:rPr lang="en-US" sz="2000">
                <a:latin typeface="Comic Sans MS" panose="030F0702030302020204" pitchFamily="66" charset="0"/>
                <a:ea typeface="Calibri" panose="020F0502020204030204" pitchFamily="34" charset="0"/>
                <a:cs typeface="Times New Roman" panose="02020603050405020304" pitchFamily="18" charset="0"/>
              </a:rPr>
              <a:t>a </a:t>
            </a:r>
            <a:r>
              <a:rPr lang="en-US" sz="2000" smtClean="0">
                <a:latin typeface="Comic Sans MS" panose="030F0702030302020204" pitchFamily="66" charset="0"/>
                <a:ea typeface="Calibri" panose="020F0502020204030204" pitchFamily="34" charset="0"/>
                <a:cs typeface="Times New Roman" panose="02020603050405020304" pitchFamily="18" charset="0"/>
              </a:rPr>
              <a:t>report.</a:t>
            </a:r>
            <a:r>
              <a:rPr lang="en-US" sz="2000" b="1" dirty="0">
                <a:latin typeface="Comic Sans MS" panose="030F0702030302020204" pitchFamily="66" charset="0"/>
                <a:ea typeface="Calibri" panose="020F0502020204030204" pitchFamily="34" charset="0"/>
                <a:cs typeface="Times New Roman" panose="02020603050405020304" pitchFamily="18" charset="0"/>
              </a:rPr>
              <a:t> </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US" sz="2000" dirty="0">
                <a:latin typeface="Comic Sans MS" panose="030F0702030302020204" pitchFamily="66" charset="0"/>
                <a:ea typeface="Calibri" panose="020F0502020204030204" pitchFamily="34" charset="0"/>
                <a:cs typeface="Calibri" panose="020F0502020204030204" pitchFamily="34" charset="0"/>
              </a:rPr>
              <a:t> </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1800" dirty="0"/>
          </a:p>
        </p:txBody>
      </p:sp>
    </p:spTree>
    <p:extLst>
      <p:ext uri="{BB962C8B-B14F-4D97-AF65-F5344CB8AC3E}">
        <p14:creationId xmlns:p14="http://schemas.microsoft.com/office/powerpoint/2010/main" val="17613463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7091"/>
            <a:ext cx="10515600" cy="1537854"/>
          </a:xfrm>
        </p:spPr>
        <p:txBody>
          <a:bodyPr>
            <a:normAutofit fontScale="90000"/>
          </a:bodyPr>
          <a:lstStyle/>
          <a:p>
            <a:pPr>
              <a:lnSpc>
                <a:spcPct val="115000"/>
              </a:lnSpc>
              <a:spcAft>
                <a:spcPts val="0"/>
              </a:spcAft>
            </a:pP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INTRODUCTION </a:t>
            </a:r>
            <a:r>
              <a:rPr lang="en-GB"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40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690688"/>
            <a:ext cx="10515600" cy="4959494"/>
          </a:xfrm>
        </p:spPr>
        <p:txBody>
          <a:bodyPr/>
          <a:lstStyle/>
          <a:p>
            <a:pPr marL="0" indent="0" algn="just">
              <a:lnSpc>
                <a:spcPct val="115000"/>
              </a:lnSpc>
              <a:spcAft>
                <a:spcPts val="0"/>
              </a:spcAft>
              <a:buNone/>
            </a:pPr>
            <a:r>
              <a:rPr lang="en-US" dirty="0" smtClean="0">
                <a:effectLst/>
                <a:latin typeface="Comic Sans MS" panose="030F0702030302020204" pitchFamily="66" charset="0"/>
                <a:ea typeface="Calibri" panose="020F0502020204030204" pitchFamily="34" charset="0"/>
                <a:cs typeface="Times New Roman" panose="02020603050405020304" pitchFamily="18" charset="0"/>
              </a:rPr>
              <a:t> </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Crash investigation is an important element in the entire incident management process at a crash scene. It is an effort to determine how the crash occurred</a:t>
            </a:r>
            <a:r>
              <a:rPr lang="en-US" sz="3600" dirty="0">
                <a:solidFill>
                  <a:srgbClr val="D34817"/>
                </a:solidFill>
                <a:latin typeface="Comic Sans MS" panose="030F0702030302020204" pitchFamily="66" charset="0"/>
                <a:ea typeface="Calibri" panose="020F0502020204030204" pitchFamily="34" charset="0"/>
                <a:cs typeface="Times New Roman" panose="02020603050405020304" pitchFamily="18" charset="0"/>
              </a:rPr>
              <a:t>.</a:t>
            </a:r>
            <a:r>
              <a:rPr lang="en-US" sz="3600" dirty="0" smtClean="0">
                <a:solidFill>
                  <a:srgbClr val="D34817"/>
                </a:solidFill>
                <a:effectLst/>
                <a:latin typeface="Comic Sans MS" panose="030F0702030302020204" pitchFamily="66" charset="0"/>
                <a:ea typeface="Calibri" panose="020F0502020204030204" pitchFamily="34" charset="0"/>
                <a:cs typeface="Times New Roman" panose="02020603050405020304" pitchFamily="18" charset="0"/>
              </a:rPr>
              <a:t> </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Investigation is required to document the cause and description of traffic crashes.</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sz="3600" dirty="0"/>
          </a:p>
        </p:txBody>
      </p:sp>
    </p:spTree>
    <p:extLst>
      <p:ext uri="{BB962C8B-B14F-4D97-AF65-F5344CB8AC3E}">
        <p14:creationId xmlns:p14="http://schemas.microsoft.com/office/powerpoint/2010/main" val="42127185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9383"/>
            <a:ext cx="10515600" cy="1441306"/>
          </a:xfrm>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a:xfrm>
            <a:off x="838200" y="1690688"/>
            <a:ext cx="10515600" cy="4931785"/>
          </a:xfrm>
        </p:spPr>
        <p:txBody>
          <a:bodyPr/>
          <a:lstStyle/>
          <a:p>
            <a:pPr marL="0" indent="0" algn="just">
              <a:lnSpc>
                <a:spcPct val="115000"/>
              </a:lnSpc>
              <a:spcAft>
                <a:spcPts val="0"/>
              </a:spcAft>
              <a:buNone/>
            </a:pPr>
            <a:r>
              <a:rPr lang="en-US" dirty="0" smtClean="0">
                <a:effectLst/>
                <a:latin typeface="Comic Sans MS" panose="030F0702030302020204" pitchFamily="66" charset="0"/>
                <a:ea typeface="Calibri" panose="020F0502020204030204" pitchFamily="34" charset="0"/>
                <a:cs typeface="Times New Roman" panose="02020603050405020304" pitchFamily="18" charset="0"/>
              </a:rPr>
              <a:t> </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Information that is collected during a crash investigation which is similar, can be used by traffic engineers to support safety improvement in crash prone areas</a:t>
            </a:r>
            <a:r>
              <a:rPr lang="en-US" sz="3600" dirty="0" smtClean="0">
                <a:solidFill>
                  <a:srgbClr val="D34817"/>
                </a:solidFill>
                <a:effectLst/>
                <a:latin typeface="Comic Sans MS" panose="030F0702030302020204" pitchFamily="66" charset="0"/>
                <a:ea typeface="Calibri" panose="020F0502020204030204" pitchFamily="34" charset="0"/>
                <a:cs typeface="Times New Roman" panose="02020603050405020304" pitchFamily="18" charset="0"/>
              </a:rPr>
              <a:t>.  </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The information may also be used by insurance companies to provide information for litigation purpose.</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0036066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66255"/>
            <a:ext cx="10515600" cy="1524433"/>
          </a:xfrm>
        </p:spPr>
        <p:txBody>
          <a:bodyPr/>
          <a:lstStyle/>
          <a:p>
            <a:r>
              <a:rPr lang="en-GB" dirty="0" smtClean="0">
                <a:latin typeface="Comic Sans MS" panose="030F0702030302020204" pitchFamily="66" charset="0"/>
              </a:rPr>
              <a:t>INTRO CONTD</a:t>
            </a:r>
            <a:endParaRPr lang="en-GB" dirty="0">
              <a:latin typeface="Comic Sans MS" panose="030F0702030302020204" pitchFamily="66" charset="0"/>
            </a:endParaRPr>
          </a:p>
        </p:txBody>
      </p:sp>
      <p:sp>
        <p:nvSpPr>
          <p:cNvPr id="3" name="Content Placeholder 2"/>
          <p:cNvSpPr>
            <a:spLocks noGrp="1"/>
          </p:cNvSpPr>
          <p:nvPr>
            <p:ph idx="1"/>
          </p:nvPr>
        </p:nvSpPr>
        <p:spPr>
          <a:xfrm>
            <a:off x="838200" y="1690688"/>
            <a:ext cx="10515600" cy="4959493"/>
          </a:xfrm>
        </p:spPr>
        <p:txBody>
          <a:bodyPr/>
          <a:lstStyle/>
          <a:p>
            <a:pPr marL="0" indent="0" algn="just">
              <a:lnSpc>
                <a:spcPct val="115000"/>
              </a:lnSpc>
              <a:spcAft>
                <a:spcPts val="0"/>
              </a:spcAft>
              <a:buNone/>
            </a:pP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  After a crash has occurred, law enforcement officers(Police, FRSC and VIO)with their unique report form are required to complete a crash report form</a:t>
            </a:r>
            <a:r>
              <a:rPr lang="en-US" sz="3600" dirty="0" smtClean="0">
                <a:solidFill>
                  <a:srgbClr val="D34817"/>
                </a:solidFill>
                <a:effectLst/>
                <a:latin typeface="Comic Sans MS" panose="030F0702030302020204" pitchFamily="66" charset="0"/>
                <a:ea typeface="Calibri" panose="020F0502020204030204" pitchFamily="34" charset="0"/>
                <a:cs typeface="Times New Roman" panose="02020603050405020304" pitchFamily="18" charset="0"/>
              </a:rPr>
              <a:t>.  </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The purpose of this procedure is to collect information regarding the nature and cause of </a:t>
            </a:r>
            <a:r>
              <a:rPr lang="en-US" sz="3600" dirty="0" err="1" smtClean="0">
                <a:effectLst/>
                <a:latin typeface="Comic Sans MS" panose="030F0702030302020204" pitchFamily="66" charset="0"/>
                <a:ea typeface="Calibri" panose="020F0502020204030204" pitchFamily="34" charset="0"/>
                <a:cs typeface="Times New Roman" panose="02020603050405020304" pitchFamily="18" charset="0"/>
              </a:rPr>
              <a:t>crash,thus</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 </a:t>
            </a:r>
            <a:r>
              <a:rPr lang="en-US" sz="3600" smtClean="0">
                <a:effectLst/>
                <a:latin typeface="Comic Sans MS" panose="030F0702030302020204" pitchFamily="66" charset="0"/>
                <a:ea typeface="Calibri" panose="020F0502020204030204" pitchFamily="34" charset="0"/>
                <a:cs typeface="Times New Roman" panose="02020603050405020304" pitchFamily="18" charset="0"/>
              </a:rPr>
              <a:t>the Concept and Conduct of Crash </a:t>
            </a:r>
            <a:r>
              <a:rPr lang="en-US" sz="3600" dirty="0">
                <a:latin typeface="Comic Sans MS" panose="030F0702030302020204" pitchFamily="66" charset="0"/>
                <a:ea typeface="Calibri" panose="020F0502020204030204" pitchFamily="34" charset="0"/>
                <a:cs typeface="Times New Roman" panose="02020603050405020304" pitchFamily="18" charset="0"/>
              </a:rPr>
              <a:t>I</a:t>
            </a:r>
            <a:r>
              <a:rPr lang="en-US" sz="3600" smtClean="0">
                <a:effectLst/>
                <a:latin typeface="Comic Sans MS" panose="030F0702030302020204" pitchFamily="66" charset="0"/>
                <a:ea typeface="Calibri" panose="020F0502020204030204" pitchFamily="34" charset="0"/>
                <a:cs typeface="Times New Roman" panose="02020603050405020304" pitchFamily="18" charset="0"/>
              </a:rPr>
              <a:t>nvestigation</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169566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3237"/>
            <a:ext cx="10515600" cy="1427452"/>
          </a:xfrm>
        </p:spPr>
        <p:txBody>
          <a:bodyPr>
            <a:normAutofit fontScale="90000"/>
          </a:bodyPr>
          <a:lstStyle/>
          <a:p>
            <a:pPr>
              <a:lnSpc>
                <a:spcPct val="115000"/>
              </a:lnSpc>
              <a:spcAft>
                <a:spcPts val="0"/>
              </a:spcAft>
            </a:pP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AIM</a:t>
            </a:r>
            <a:r>
              <a:rPr lang="en-GB"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40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690688"/>
            <a:ext cx="10515600" cy="5042621"/>
          </a:xfrm>
        </p:spPr>
        <p:txBody>
          <a:bodyPr/>
          <a:lstStyle/>
          <a:p>
            <a:pPr marL="0" indent="0" algn="just">
              <a:lnSpc>
                <a:spcPct val="115000"/>
              </a:lnSpc>
              <a:spcAft>
                <a:spcPts val="0"/>
              </a:spcAft>
              <a:buNone/>
            </a:pPr>
            <a:r>
              <a:rPr lang="en-US" dirty="0" smtClean="0">
                <a:effectLst/>
                <a:latin typeface="Comic Sans MS" panose="030F0702030302020204" pitchFamily="66" charset="0"/>
                <a:ea typeface="Calibri" panose="020F0502020204030204" pitchFamily="34" charset="0"/>
                <a:cs typeface="Calibri" panose="020F0502020204030204" pitchFamily="34" charset="0"/>
              </a:rPr>
              <a:t> </a:t>
            </a: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The aim of this lecture is to introduce the course participants to The Elements and proc</a:t>
            </a:r>
            <a:r>
              <a:rPr lang="en-US" sz="3600" dirty="0" smtClean="0">
                <a:effectLst/>
                <a:latin typeface="Comic Sans MS" panose="030F0702030302020204" pitchFamily="66" charset="0"/>
                <a:ea typeface="Calibri" panose="020F0502020204030204" pitchFamily="34" charset="0"/>
                <a:cs typeface="Times New Roman" panose="02020603050405020304" pitchFamily="18" charset="0"/>
              </a:rPr>
              <a:t>edure</a:t>
            </a: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 of Road Crash Investigation.</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3600" dirty="0"/>
          </a:p>
        </p:txBody>
      </p:sp>
    </p:spTree>
    <p:extLst>
      <p:ext uri="{BB962C8B-B14F-4D97-AF65-F5344CB8AC3E}">
        <p14:creationId xmlns:p14="http://schemas.microsoft.com/office/powerpoint/2010/main" val="12234038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7819"/>
            <a:ext cx="10515600" cy="1482870"/>
          </a:xfrm>
        </p:spPr>
        <p:txBody>
          <a:bodyPr/>
          <a:lstStyle/>
          <a:p>
            <a:pPr>
              <a:lnSpc>
                <a:spcPct val="115000"/>
              </a:lnSpc>
              <a:spcAft>
                <a:spcPts val="0"/>
              </a:spcAft>
            </a:pPr>
            <a:r>
              <a:rPr lang="en-US" b="1" dirty="0" smtClean="0">
                <a:effectLst/>
                <a:latin typeface="Comic Sans MS" panose="030F0702030302020204" pitchFamily="66" charset="0"/>
                <a:ea typeface="Calibri" panose="020F0502020204030204" pitchFamily="34" charset="0"/>
                <a:cs typeface="Calibri" panose="020F0502020204030204" pitchFamily="34" charset="0"/>
              </a:rPr>
              <a:t>OBJ</a:t>
            </a:r>
            <a:r>
              <a:rPr lang="en-US" b="1" dirty="0" smtClean="0">
                <a:effectLst/>
                <a:latin typeface="Comic Sans MS" panose="030F0702030302020204" pitchFamily="66" charset="0"/>
                <a:ea typeface="Calibri" panose="020F0502020204030204" pitchFamily="34" charset="0"/>
                <a:cs typeface="Times New Roman" panose="02020603050405020304" pitchFamily="18" charset="0"/>
              </a:rPr>
              <a:t>ECTIVES</a:t>
            </a:r>
            <a:endParaRPr lang="en-GB"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Content Placeholder 2"/>
          <p:cNvSpPr>
            <a:spLocks noGrp="1"/>
          </p:cNvSpPr>
          <p:nvPr>
            <p:ph idx="1"/>
          </p:nvPr>
        </p:nvSpPr>
        <p:spPr>
          <a:xfrm>
            <a:off x="838200" y="1690688"/>
            <a:ext cx="10515600" cy="4959493"/>
          </a:xfrm>
        </p:spPr>
        <p:txBody>
          <a:bodyPr>
            <a:normAutofit lnSpcReduction="10000"/>
          </a:bodyPr>
          <a:lstStyle/>
          <a:p>
            <a:pPr marL="0" indent="0" algn="just">
              <a:lnSpc>
                <a:spcPct val="115000"/>
              </a:lnSpc>
              <a:spcAft>
                <a:spcPts val="0"/>
              </a:spcAft>
              <a:buNone/>
            </a:pP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 At the end of this lecture, the participants are expected to be able to explain the following;</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tabLst>
                <a:tab pos="1019175" algn="l"/>
              </a:tabLst>
            </a:pP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	</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What Road crash investigation is</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Elements of Road crash</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procedures of Road crash investigation</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r>
              <a:rPr lang="en-US" sz="3600" b="1" dirty="0" smtClean="0">
                <a:effectLst/>
                <a:latin typeface="Comic Sans MS" panose="030F0702030302020204" pitchFamily="66" charset="0"/>
                <a:ea typeface="Calibri" panose="020F0502020204030204" pitchFamily="34" charset="0"/>
                <a:cs typeface="Calibri" panose="020F0502020204030204" pitchFamily="34" charset="0"/>
              </a:rPr>
              <a:t> </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2866508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3964"/>
            <a:ext cx="10515600" cy="1787236"/>
          </a:xfrm>
        </p:spPr>
        <p:txBody>
          <a:bodyPr>
            <a:normAutofit fontScale="90000"/>
          </a:bodyPr>
          <a:lstStyle/>
          <a:p>
            <a:pPr algn="just">
              <a:lnSpc>
                <a:spcPct val="115000"/>
              </a:lnSpc>
              <a:spcAft>
                <a:spcPts val="0"/>
              </a:spcAft>
            </a:pPr>
            <a:r>
              <a:rPr lang="en-GB"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4000" dirty="0" smtClean="0">
                <a:effectLst/>
                <a:latin typeface="Calibri" panose="020F0502020204030204" pitchFamily="34" charset="0"/>
                <a:ea typeface="Calibri" panose="020F0502020204030204" pitchFamily="34" charset="0"/>
                <a:cs typeface="Times New Roman" panose="02020603050405020304" pitchFamily="18" charset="0"/>
              </a:rPr>
            </a:br>
            <a:r>
              <a:rPr lang="en-US" b="1" dirty="0" smtClean="0">
                <a:effectLst/>
                <a:latin typeface="Comic Sans MS" panose="030F0702030302020204" pitchFamily="66" charset="0"/>
                <a:ea typeface="Calibri" panose="020F0502020204030204" pitchFamily="34" charset="0"/>
                <a:cs typeface="Calibri" panose="020F0502020204030204" pitchFamily="34" charset="0"/>
              </a:rPr>
              <a:t>WHAT IS ROAD CRASH INVESTIGATION?</a:t>
            </a:r>
            <a:r>
              <a:rPr lang="en-GB"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40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a:xfrm>
            <a:off x="838200" y="1981200"/>
            <a:ext cx="10515600" cy="4710545"/>
          </a:xfrm>
        </p:spPr>
        <p:txBody>
          <a:bodyPr>
            <a:normAutofit/>
          </a:bodyPr>
          <a:lstStyle/>
          <a:p>
            <a:pPr algn="just">
              <a:lnSpc>
                <a:spcPct val="115000"/>
              </a:lnSpc>
              <a:spcAft>
                <a:spcPts val="0"/>
              </a:spcAft>
            </a:pPr>
            <a:r>
              <a:rPr lang="en-US" dirty="0" smtClean="0">
                <a:effectLst/>
                <a:latin typeface="Comic Sans MS" panose="030F0702030302020204" pitchFamily="66" charset="0"/>
                <a:ea typeface="Calibri" panose="020F0502020204030204" pitchFamily="34" charset="0"/>
                <a:cs typeface="Calibri" panose="020F0502020204030204" pitchFamily="34" charset="0"/>
              </a:rPr>
              <a:t>Crash- Collide violently with an obstacle or another vehicle.</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smtClean="0">
                <a:effectLst/>
                <a:latin typeface="Comic Sans MS" panose="030F0702030302020204" pitchFamily="66" charset="0"/>
                <a:ea typeface="Calibri" panose="020F0502020204030204" pitchFamily="34" charset="0"/>
                <a:cs typeface="Calibri" panose="020F0502020204030204" pitchFamily="34" charset="0"/>
              </a:rPr>
              <a:t>Investigate- Carryout a systematic or formal inquiry into (an incident or allegation) so as to establish the truth. (Concise Oxford Dictionary).</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dirty="0" smtClean="0">
                <a:effectLst/>
                <a:latin typeface="Comic Sans MS" panose="030F0702030302020204" pitchFamily="66" charset="0"/>
                <a:ea typeface="Calibri" panose="020F0502020204030204" pitchFamily="34" charset="0"/>
                <a:cs typeface="Calibri" panose="020F0502020204030204" pitchFamily="34" charset="0"/>
              </a:rPr>
              <a:t>Crash Investigation can be defined as a procedure in carrying out a systematic inquiry into vehicle collision with an obstacle or another vehicle, so as to establish the truth.</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754890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5416"/>
            <a:ext cx="10515600" cy="1690257"/>
          </a:xfrm>
        </p:spPr>
        <p:txBody>
          <a:bodyPr>
            <a:normAutofit fontScale="90000"/>
          </a:bodyPr>
          <a:lstStyle/>
          <a:p>
            <a:pPr algn="ctr">
              <a:lnSpc>
                <a:spcPct val="115000"/>
              </a:lnSpc>
              <a:spcAft>
                <a:spcPts val="0"/>
              </a:spcAft>
            </a:pPr>
            <a:r>
              <a:rPr lang="en-US" sz="4000" b="1" dirty="0" smtClean="0">
                <a:effectLst/>
                <a:latin typeface="Comic Sans MS" panose="030F0702030302020204" pitchFamily="66" charset="0"/>
                <a:ea typeface="Calibri" panose="020F0502020204030204" pitchFamily="34" charset="0"/>
                <a:cs typeface="Calibri" panose="020F0502020204030204" pitchFamily="34" charset="0"/>
              </a:rPr>
              <a:t>ELEMENTS OF ROAD CRASH INVESTIGATION</a:t>
            </a:r>
            <a:r>
              <a:rPr lang="en-GB" sz="36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3600" dirty="0" smtClean="0">
                <a:effectLst/>
                <a:latin typeface="Calibri" panose="020F0502020204030204" pitchFamily="34" charset="0"/>
                <a:ea typeface="Calibri" panose="020F0502020204030204" pitchFamily="34" charset="0"/>
                <a:cs typeface="Times New Roman" panose="02020603050405020304" pitchFamily="18" charset="0"/>
              </a:rPr>
            </a:br>
            <a:endParaRPr lang="en-GB" sz="4000" dirty="0"/>
          </a:p>
        </p:txBody>
      </p:sp>
      <p:sp>
        <p:nvSpPr>
          <p:cNvPr id="3" name="Content Placeholder 2"/>
          <p:cNvSpPr>
            <a:spLocks noGrp="1"/>
          </p:cNvSpPr>
          <p:nvPr>
            <p:ph idx="1"/>
          </p:nvPr>
        </p:nvSpPr>
        <p:spPr>
          <a:xfrm>
            <a:off x="838200" y="1745673"/>
            <a:ext cx="10515600" cy="5001491"/>
          </a:xfrm>
        </p:spPr>
        <p:txBody>
          <a:bodyPr/>
          <a:lstStyle/>
          <a:p>
            <a:pPr marL="0" indent="0" algn="just">
              <a:lnSpc>
                <a:spcPct val="115000"/>
              </a:lnSpc>
              <a:spcAft>
                <a:spcPts val="0"/>
              </a:spcAft>
              <a:buNone/>
            </a:pPr>
            <a:r>
              <a:rPr lang="en-US" dirty="0" smtClean="0">
                <a:effectLst/>
                <a:latin typeface="Comic Sans MS" panose="030F0702030302020204" pitchFamily="66" charset="0"/>
                <a:ea typeface="Calibri" panose="020F0502020204030204" pitchFamily="34" charset="0"/>
                <a:cs typeface="Calibri" panose="020F0502020204030204" pitchFamily="34" charset="0"/>
              </a:rPr>
              <a:t> </a:t>
            </a:r>
            <a:r>
              <a:rPr lang="en-US" sz="3600" dirty="0" smtClean="0">
                <a:effectLst/>
                <a:latin typeface="Comic Sans MS" panose="030F0702030302020204" pitchFamily="66" charset="0"/>
                <a:ea typeface="Calibri" panose="020F0502020204030204" pitchFamily="34" charset="0"/>
                <a:cs typeface="Calibri" panose="020F0502020204030204" pitchFamily="34" charset="0"/>
              </a:rPr>
              <a:t>In crash investigation, crash reporting is the first level. The FRSC staff report officially events surrounding a crash. The accuracy and completeness of the report will depends on the quality of an officer investigating and his attention to details.</a:t>
            </a: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0"/>
              </a:spcAft>
              <a:buNone/>
            </a:pPr>
            <a:endParaRPr lang="en-GB" sz="36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24663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1" y="0"/>
            <a:ext cx="10515600" cy="1690688"/>
          </a:xfrm>
        </p:spPr>
        <p:txBody>
          <a:bodyPr>
            <a:normAutofit fontScale="90000"/>
          </a:bodyPr>
          <a:lstStyle/>
          <a:p>
            <a:pPr algn="ctr">
              <a:lnSpc>
                <a:spcPct val="115000"/>
              </a:lnSpc>
              <a:spcAft>
                <a:spcPts val="0"/>
              </a:spcAft>
            </a:pPr>
            <a:r>
              <a:rPr lang="en-US" sz="3600" b="1" dirty="0">
                <a:solidFill>
                  <a:prstClr val="black"/>
                </a:solidFill>
                <a:latin typeface="Comic Sans MS" panose="030F0702030302020204" pitchFamily="66" charset="0"/>
                <a:ea typeface="Calibri" panose="020F0502020204030204" pitchFamily="34" charset="0"/>
                <a:cs typeface="Calibri" panose="020F0502020204030204" pitchFamily="34" charset="0"/>
              </a:rPr>
              <a:t>ELEMENTS OF ROAD CRASH INVESTIGATION</a:t>
            </a:r>
            <a:r>
              <a:rPr lang="en-GB" sz="4000" dirty="0" smtClean="0">
                <a:effectLst/>
                <a:latin typeface="Calibri" panose="020F0502020204030204" pitchFamily="34" charset="0"/>
                <a:ea typeface="Calibri" panose="020F0502020204030204" pitchFamily="34" charset="0"/>
                <a:cs typeface="Times New Roman" panose="02020603050405020304" pitchFamily="18" charset="0"/>
              </a:rPr>
              <a:t/>
            </a:r>
            <a:br>
              <a:rPr lang="en-GB" sz="4000" dirty="0" smtClean="0">
                <a:effectLst/>
                <a:latin typeface="Calibri" panose="020F0502020204030204" pitchFamily="34" charset="0"/>
                <a:ea typeface="Calibri" panose="020F0502020204030204" pitchFamily="34" charset="0"/>
                <a:cs typeface="Times New Roman" panose="02020603050405020304" pitchFamily="18" charset="0"/>
              </a:rPr>
            </a:br>
            <a:r>
              <a:rPr lang="en-GB" sz="4000" b="1" dirty="0" smtClean="0">
                <a:effectLst/>
                <a:latin typeface="Comic Sans MS" panose="030F0702030302020204" pitchFamily="66" charset="0"/>
                <a:ea typeface="Calibri" panose="020F0502020204030204" pitchFamily="34" charset="0"/>
                <a:cs typeface="Times New Roman" panose="02020603050405020304" pitchFamily="18" charset="0"/>
              </a:rPr>
              <a:t>CONTD</a:t>
            </a:r>
            <a:endParaRPr lang="en-GB" b="1" dirty="0"/>
          </a:p>
        </p:txBody>
      </p:sp>
      <p:sp>
        <p:nvSpPr>
          <p:cNvPr id="3" name="Content Placeholder 2"/>
          <p:cNvSpPr>
            <a:spLocks noGrp="1"/>
          </p:cNvSpPr>
          <p:nvPr>
            <p:ph idx="1"/>
          </p:nvPr>
        </p:nvSpPr>
        <p:spPr>
          <a:xfrm>
            <a:off x="789711" y="1260764"/>
            <a:ext cx="10515600" cy="5333999"/>
          </a:xfrm>
        </p:spPr>
        <p:txBody>
          <a:bodyPr>
            <a:normAutofit lnSpcReduction="10000"/>
          </a:bodyPr>
          <a:lstStyle/>
          <a:p>
            <a:pPr marL="0" indent="0" algn="just">
              <a:lnSpc>
                <a:spcPct val="115000"/>
              </a:lnSpc>
              <a:spcAft>
                <a:spcPts val="0"/>
              </a:spcAft>
              <a:buNone/>
            </a:pPr>
            <a:r>
              <a:rPr lang="en-GB" dirty="0" smtClean="0"/>
              <a:t> </a:t>
            </a:r>
            <a:r>
              <a:rPr lang="en-GB" sz="3200" dirty="0" smtClean="0"/>
              <a:t>However,</a:t>
            </a:r>
            <a:r>
              <a:rPr lang="en-US" sz="3200" dirty="0" smtClean="0">
                <a:effectLst/>
                <a:latin typeface="Comic Sans MS" panose="030F0702030302020204" pitchFamily="66" charset="0"/>
                <a:ea typeface="Calibri" panose="020F0502020204030204" pitchFamily="34" charset="0"/>
                <a:cs typeface="Calibri" panose="020F0502020204030204" pitchFamily="34" charset="0"/>
              </a:rPr>
              <a:t> there are five types of evidences from the roadway;</a:t>
            </a:r>
            <a:endParaRPr lang="en-GB"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1.Final resting positions of made by a tire that is locked and is not free to rotate vehicles and bodies, which could be controlled that is final resting position as done by the driver and uncontrolled as propelled by law of physics.</a:t>
            </a:r>
          </a:p>
          <a:p>
            <a:pPr marL="0" indent="0">
              <a:buNone/>
            </a:pPr>
            <a:r>
              <a:rPr lang="en-US" sz="3200" dirty="0" smtClean="0">
                <a:latin typeface="Comic Sans MS" panose="030F0702030302020204" pitchFamily="66" charset="0"/>
                <a:cs typeface="Times New Roman" panose="02020603050405020304" pitchFamily="18" charset="0"/>
              </a:rPr>
              <a:t>2.Tire Marks that consist of three categories namely (</a:t>
            </a:r>
            <a:r>
              <a:rPr lang="en-US" sz="3200" dirty="0" err="1" smtClean="0">
                <a:latin typeface="Comic Sans MS" panose="030F0702030302020204" pitchFamily="66" charset="0"/>
                <a:cs typeface="Times New Roman" panose="02020603050405020304" pitchFamily="18" charset="0"/>
              </a:rPr>
              <a:t>i</a:t>
            </a:r>
            <a:r>
              <a:rPr lang="en-US" sz="3200" dirty="0" smtClean="0">
                <a:latin typeface="Comic Sans MS" panose="030F0702030302020204" pitchFamily="66" charset="0"/>
                <a:cs typeface="Times New Roman" panose="02020603050405020304" pitchFamily="18" charset="0"/>
              </a:rPr>
              <a:t>)skids</a:t>
            </a:r>
            <a:r>
              <a:rPr lang="en-US" sz="3200" dirty="0" smtClean="0">
                <a:effectLst/>
                <a:latin typeface="Comic Sans MS" panose="030F0702030302020204" pitchFamily="66" charset="0"/>
                <a:ea typeface="Calibri" panose="020F0502020204030204" pitchFamily="34" charset="0"/>
                <a:cs typeface="Times New Roman" panose="02020603050405020304" pitchFamily="18" charset="0"/>
              </a:rPr>
              <a:t> made by a tire that is locked and is not free to rotate, which can be skip, gap or curved skids with  following evidences </a:t>
            </a:r>
            <a:endParaRPr lang="en-GB" sz="3200" dirty="0"/>
          </a:p>
        </p:txBody>
      </p:sp>
      <p:sp>
        <p:nvSpPr>
          <p:cNvPr id="4" name="Rectangle 3"/>
          <p:cNvSpPr/>
          <p:nvPr/>
        </p:nvSpPr>
        <p:spPr>
          <a:xfrm>
            <a:off x="3252914" y="3244334"/>
            <a:ext cx="184731" cy="369332"/>
          </a:xfrm>
          <a:prstGeom prst="rect">
            <a:avLst/>
          </a:prstGeom>
        </p:spPr>
        <p:txBody>
          <a:bodyPr wrap="none">
            <a:spAutoFit/>
          </a:bodyPr>
          <a:lstStyle/>
          <a:p>
            <a:endParaRPr lang="en-GB" dirty="0"/>
          </a:p>
        </p:txBody>
      </p:sp>
    </p:spTree>
    <p:extLst>
      <p:ext uri="{BB962C8B-B14F-4D97-AF65-F5344CB8AC3E}">
        <p14:creationId xmlns:p14="http://schemas.microsoft.com/office/powerpoint/2010/main" val="6313775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1039</Words>
  <Application>Microsoft Office PowerPoint</Application>
  <PresentationFormat>Custom</PresentationFormat>
  <Paragraphs>63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CONCEPT AND CONDUCT OF CRASH INVESTIGATION</vt:lpstr>
      <vt:lpstr>INTRODUCTION  </vt:lpstr>
      <vt:lpstr>INTRO CONTD</vt:lpstr>
      <vt:lpstr>INTRO CONTD</vt:lpstr>
      <vt:lpstr>AIM </vt:lpstr>
      <vt:lpstr>OBJECTIVES</vt:lpstr>
      <vt:lpstr> WHAT IS ROAD CRASH INVESTIGATION? </vt:lpstr>
      <vt:lpstr>ELEMENTS OF ROAD CRASH INVESTIGATION </vt:lpstr>
      <vt:lpstr>ELEMENTS OF ROAD CRASH INVESTIGATION CONTD</vt:lpstr>
      <vt:lpstr>ELEMENTS OF ROAD CRASH INVESTIGATION CONTD</vt:lpstr>
      <vt:lpstr> ELEMENTS OF ROAD CRASH INVESTIGATION CONTD</vt:lpstr>
      <vt:lpstr> ELEMENTS OF ROAD CRASH INVESTIGATION CONTD</vt:lpstr>
      <vt:lpstr>PROCEDURES OF CRASH INVESTIGATION   </vt:lpstr>
      <vt:lpstr>PROCEDURES OF CRASH INVESTIGATION CONTD  </vt:lpstr>
      <vt:lpstr>PROCEDURES OF CRASH INVESTIGATION    CONTD </vt:lpstr>
      <vt:lpstr>PROCEDURES OF CRASH INVESTIGATION    CONTD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 AND CONDUCT OF CRASH INVESTIGATION</dc:title>
  <dc:creator>HP</dc:creator>
  <cp:lastModifiedBy>HP</cp:lastModifiedBy>
  <cp:revision>32</cp:revision>
  <dcterms:created xsi:type="dcterms:W3CDTF">2019-08-16T23:05:58Z</dcterms:created>
  <dcterms:modified xsi:type="dcterms:W3CDTF">2021-02-04T13:37:52Z</dcterms:modified>
</cp:coreProperties>
</file>