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7" r:id="rId3"/>
    <p:sldId id="258" r:id="rId4"/>
    <p:sldId id="259" r:id="rId5"/>
    <p:sldId id="274" r:id="rId6"/>
    <p:sldId id="260" r:id="rId7"/>
    <p:sldId id="261" r:id="rId8"/>
    <p:sldId id="262" r:id="rId9"/>
    <p:sldId id="263" r:id="rId10"/>
    <p:sldId id="264" r:id="rId11"/>
    <p:sldId id="275" r:id="rId12"/>
    <p:sldId id="265" r:id="rId13"/>
    <p:sldId id="266" r:id="rId14"/>
    <p:sldId id="267" r:id="rId15"/>
    <p:sldId id="268" r:id="rId16"/>
    <p:sldId id="269" r:id="rId17"/>
    <p:sldId id="276" r:id="rId18"/>
    <p:sldId id="278" r:id="rId19"/>
    <p:sldId id="279" r:id="rId20"/>
    <p:sldId id="277" r:id="rId21"/>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98A54419-EB31-429A-8A29-6493248C70C5}" type="datetimeFigureOut">
              <a:rPr lang="en-GB" smtClean="0"/>
              <a:pPr/>
              <a:t>04/02/2021</a:t>
            </a:fld>
            <a:endParaRPr lang="en-GB"/>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E4A97212-C9FB-4BCC-8FB7-CA6A891750EA}" type="slidenum">
              <a:rPr lang="en-GB" smtClean="0"/>
              <a:pPr/>
              <a:t>‹#›</a:t>
            </a:fld>
            <a:endParaRPr lang="en-GB"/>
          </a:p>
        </p:txBody>
      </p:sp>
    </p:spTree>
    <p:extLst>
      <p:ext uri="{BB962C8B-B14F-4D97-AF65-F5344CB8AC3E}">
        <p14:creationId xmlns:p14="http://schemas.microsoft.com/office/powerpoint/2010/main" val="27423332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8E8704-0DEC-414E-B799-6173F6E5B2CB}" type="datetimeFigureOut">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CEA8-8066-4652-B703-0644BF3324AF}" type="slidenum">
              <a:rPr lang="en-US" smtClean="0"/>
              <a:pPr/>
              <a:t>‹#›</a:t>
            </a:fld>
            <a:endParaRPr lang="en-US"/>
          </a:p>
        </p:txBody>
      </p:sp>
    </p:spTree>
    <p:extLst>
      <p:ext uri="{BB962C8B-B14F-4D97-AF65-F5344CB8AC3E}">
        <p14:creationId xmlns:p14="http://schemas.microsoft.com/office/powerpoint/2010/main" val="548653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E8704-0DEC-414E-B799-6173F6E5B2CB}" type="datetimeFigureOut">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CEA8-8066-4652-B703-0644BF3324AF}" type="slidenum">
              <a:rPr lang="en-US" smtClean="0"/>
              <a:pPr/>
              <a:t>‹#›</a:t>
            </a:fld>
            <a:endParaRPr lang="en-US"/>
          </a:p>
        </p:txBody>
      </p:sp>
    </p:spTree>
    <p:extLst>
      <p:ext uri="{BB962C8B-B14F-4D97-AF65-F5344CB8AC3E}">
        <p14:creationId xmlns:p14="http://schemas.microsoft.com/office/powerpoint/2010/main" val="33396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E8704-0DEC-414E-B799-6173F6E5B2CB}" type="datetimeFigureOut">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CEA8-8066-4652-B703-0644BF3324AF}" type="slidenum">
              <a:rPr lang="en-US" smtClean="0"/>
              <a:pPr/>
              <a:t>‹#›</a:t>
            </a:fld>
            <a:endParaRPr lang="en-US"/>
          </a:p>
        </p:txBody>
      </p:sp>
    </p:spTree>
    <p:extLst>
      <p:ext uri="{BB962C8B-B14F-4D97-AF65-F5344CB8AC3E}">
        <p14:creationId xmlns:p14="http://schemas.microsoft.com/office/powerpoint/2010/main" val="1381571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E8704-0DEC-414E-B799-6173F6E5B2CB}" type="datetimeFigureOut">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CEA8-8066-4652-B703-0644BF3324AF}" type="slidenum">
              <a:rPr lang="en-US" smtClean="0"/>
              <a:pPr/>
              <a:t>‹#›</a:t>
            </a:fld>
            <a:endParaRPr lang="en-US"/>
          </a:p>
        </p:txBody>
      </p:sp>
    </p:spTree>
    <p:extLst>
      <p:ext uri="{BB962C8B-B14F-4D97-AF65-F5344CB8AC3E}">
        <p14:creationId xmlns:p14="http://schemas.microsoft.com/office/powerpoint/2010/main" val="308127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8E8704-0DEC-414E-B799-6173F6E5B2CB}" type="datetimeFigureOut">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CEA8-8066-4652-B703-0644BF3324AF}" type="slidenum">
              <a:rPr lang="en-US" smtClean="0"/>
              <a:pPr/>
              <a:t>‹#›</a:t>
            </a:fld>
            <a:endParaRPr lang="en-US"/>
          </a:p>
        </p:txBody>
      </p:sp>
    </p:spTree>
    <p:extLst>
      <p:ext uri="{BB962C8B-B14F-4D97-AF65-F5344CB8AC3E}">
        <p14:creationId xmlns:p14="http://schemas.microsoft.com/office/powerpoint/2010/main" val="896221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8E8704-0DEC-414E-B799-6173F6E5B2CB}" type="datetimeFigureOut">
              <a:rPr lang="en-US" smtClean="0"/>
              <a:pPr/>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CEA8-8066-4652-B703-0644BF3324AF}" type="slidenum">
              <a:rPr lang="en-US" smtClean="0"/>
              <a:pPr/>
              <a:t>‹#›</a:t>
            </a:fld>
            <a:endParaRPr lang="en-US"/>
          </a:p>
        </p:txBody>
      </p:sp>
    </p:spTree>
    <p:extLst>
      <p:ext uri="{BB962C8B-B14F-4D97-AF65-F5344CB8AC3E}">
        <p14:creationId xmlns:p14="http://schemas.microsoft.com/office/powerpoint/2010/main" val="71456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8E8704-0DEC-414E-B799-6173F6E5B2CB}" type="datetimeFigureOut">
              <a:rPr lang="en-US" smtClean="0"/>
              <a:pPr/>
              <a:t>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CEA8-8066-4652-B703-0644BF3324AF}" type="slidenum">
              <a:rPr lang="en-US" smtClean="0"/>
              <a:pPr/>
              <a:t>‹#›</a:t>
            </a:fld>
            <a:endParaRPr lang="en-US"/>
          </a:p>
        </p:txBody>
      </p:sp>
    </p:spTree>
    <p:extLst>
      <p:ext uri="{BB962C8B-B14F-4D97-AF65-F5344CB8AC3E}">
        <p14:creationId xmlns:p14="http://schemas.microsoft.com/office/powerpoint/2010/main" val="307086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8E8704-0DEC-414E-B799-6173F6E5B2CB}" type="datetimeFigureOut">
              <a:rPr lang="en-US" smtClean="0"/>
              <a:pPr/>
              <a:t>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CEA8-8066-4652-B703-0644BF3324AF}" type="slidenum">
              <a:rPr lang="en-US" smtClean="0"/>
              <a:pPr/>
              <a:t>‹#›</a:t>
            </a:fld>
            <a:endParaRPr lang="en-US"/>
          </a:p>
        </p:txBody>
      </p:sp>
    </p:spTree>
    <p:extLst>
      <p:ext uri="{BB962C8B-B14F-4D97-AF65-F5344CB8AC3E}">
        <p14:creationId xmlns:p14="http://schemas.microsoft.com/office/powerpoint/2010/main" val="352715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E8704-0DEC-414E-B799-6173F6E5B2CB}" type="datetimeFigureOut">
              <a:rPr lang="en-US" smtClean="0"/>
              <a:pPr/>
              <a:t>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CEA8-8066-4652-B703-0644BF3324AF}" type="slidenum">
              <a:rPr lang="en-US" smtClean="0"/>
              <a:pPr/>
              <a:t>‹#›</a:t>
            </a:fld>
            <a:endParaRPr lang="en-US"/>
          </a:p>
        </p:txBody>
      </p:sp>
    </p:spTree>
    <p:extLst>
      <p:ext uri="{BB962C8B-B14F-4D97-AF65-F5344CB8AC3E}">
        <p14:creationId xmlns:p14="http://schemas.microsoft.com/office/powerpoint/2010/main" val="2694334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E8704-0DEC-414E-B799-6173F6E5B2CB}" type="datetimeFigureOut">
              <a:rPr lang="en-US" smtClean="0"/>
              <a:pPr/>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CEA8-8066-4652-B703-0644BF3324AF}" type="slidenum">
              <a:rPr lang="en-US" smtClean="0"/>
              <a:pPr/>
              <a:t>‹#›</a:t>
            </a:fld>
            <a:endParaRPr lang="en-US"/>
          </a:p>
        </p:txBody>
      </p:sp>
    </p:spTree>
    <p:extLst>
      <p:ext uri="{BB962C8B-B14F-4D97-AF65-F5344CB8AC3E}">
        <p14:creationId xmlns:p14="http://schemas.microsoft.com/office/powerpoint/2010/main" val="180174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E8704-0DEC-414E-B799-6173F6E5B2CB}" type="datetimeFigureOut">
              <a:rPr lang="en-US" smtClean="0"/>
              <a:pPr/>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CEA8-8066-4652-B703-0644BF3324AF}" type="slidenum">
              <a:rPr lang="en-US" smtClean="0"/>
              <a:pPr/>
              <a:t>‹#›</a:t>
            </a:fld>
            <a:endParaRPr lang="en-US"/>
          </a:p>
        </p:txBody>
      </p:sp>
    </p:spTree>
    <p:extLst>
      <p:ext uri="{BB962C8B-B14F-4D97-AF65-F5344CB8AC3E}">
        <p14:creationId xmlns:p14="http://schemas.microsoft.com/office/powerpoint/2010/main" val="210144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E8704-0DEC-414E-B799-6173F6E5B2CB}" type="datetimeFigureOut">
              <a:rPr lang="en-US" smtClean="0"/>
              <a:pPr/>
              <a:t>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DCEA8-8066-4652-B703-0644BF3324AF}" type="slidenum">
              <a:rPr lang="en-US" smtClean="0"/>
              <a:pPr/>
              <a:t>‹#›</a:t>
            </a:fld>
            <a:endParaRPr lang="en-US"/>
          </a:p>
        </p:txBody>
      </p:sp>
    </p:spTree>
    <p:extLst>
      <p:ext uri="{BB962C8B-B14F-4D97-AF65-F5344CB8AC3E}">
        <p14:creationId xmlns:p14="http://schemas.microsoft.com/office/powerpoint/2010/main" val="2001180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hebalancecareers.com/verbal-communication-skills-list-2059698"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092700"/>
            <a:ext cx="12192000" cy="17970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TextBox 13"/>
          <p:cNvSpPr txBox="1">
            <a:spLocks noChangeArrowheads="1"/>
          </p:cNvSpPr>
          <p:nvPr/>
        </p:nvSpPr>
        <p:spPr bwMode="auto">
          <a:xfrm>
            <a:off x="4365063" y="5497513"/>
            <a:ext cx="3495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dirty="0" err="1"/>
              <a:t>Boboye</a:t>
            </a:r>
            <a:r>
              <a:rPr lang="en-US" altLang="en-US" sz="2400" b="1" dirty="0"/>
              <a:t> O. </a:t>
            </a:r>
            <a:r>
              <a:rPr lang="en-US" altLang="en-US" sz="2400" b="1" dirty="0" err="1"/>
              <a:t>Oyeyemi</a:t>
            </a:r>
            <a:r>
              <a:rPr lang="en-US" altLang="en-US" sz="2400" b="1" dirty="0"/>
              <a:t>, </a:t>
            </a:r>
            <a:r>
              <a:rPr lang="en-US" altLang="en-US" b="1" dirty="0"/>
              <a:t>Ph.D.</a:t>
            </a:r>
          </a:p>
        </p:txBody>
      </p:sp>
      <p:sp>
        <p:nvSpPr>
          <p:cNvPr id="7" name="TextBox 14"/>
          <p:cNvSpPr txBox="1">
            <a:spLocks noChangeArrowheads="1"/>
          </p:cNvSpPr>
          <p:nvPr/>
        </p:nvSpPr>
        <p:spPr bwMode="auto">
          <a:xfrm>
            <a:off x="4520638" y="5878513"/>
            <a:ext cx="3052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a:t>MFR,mni,NPoM,FNIM,FCIPM,FCILT</a:t>
            </a:r>
          </a:p>
        </p:txBody>
      </p:sp>
      <p:sp>
        <p:nvSpPr>
          <p:cNvPr id="8" name="TextBox 15"/>
          <p:cNvSpPr txBox="1">
            <a:spLocks noChangeArrowheads="1"/>
          </p:cNvSpPr>
          <p:nvPr/>
        </p:nvSpPr>
        <p:spPr bwMode="auto">
          <a:xfrm>
            <a:off x="4552621" y="6144163"/>
            <a:ext cx="26368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dirty="0"/>
              <a:t>Corps Marshal, </a:t>
            </a:r>
            <a:r>
              <a:rPr lang="en-US" altLang="en-US" sz="1600" b="1" dirty="0" smtClean="0"/>
              <a:t>FRSC-Nigeria</a:t>
            </a:r>
            <a:endParaRPr lang="en-US" altLang="en-US" sz="1600" b="1" dirty="0"/>
          </a:p>
        </p:txBody>
      </p:sp>
      <p:sp>
        <p:nvSpPr>
          <p:cNvPr id="9" name="Slide Number Placeholder 33"/>
          <p:cNvSpPr>
            <a:spLocks noGrp="1"/>
          </p:cNvSpPr>
          <p:nvPr>
            <p:ph type="sldNum" sz="quarter" idx="12"/>
          </p:nvPr>
        </p:nvSpPr>
        <p:spPr>
          <a:xfrm>
            <a:off x="8610600" y="6356350"/>
            <a:ext cx="2743200" cy="365125"/>
          </a:xfrm>
        </p:spPr>
        <p:txBody>
          <a:bodyPr/>
          <a:lstStyle/>
          <a:p>
            <a:pPr>
              <a:defRPr/>
            </a:pPr>
            <a:fld id="{DCA2878B-35AE-49A4-BA68-4180A19B2483}" type="slidenum">
              <a:rPr lang="en-US"/>
              <a:pPr>
                <a:defRPr/>
              </a:pPr>
              <a:t>1</a:t>
            </a:fld>
            <a:endParaRPr lang="en-US" dirty="0"/>
          </a:p>
        </p:txBody>
      </p:sp>
      <p:grpSp>
        <p:nvGrpSpPr>
          <p:cNvPr id="10" name="Group 17"/>
          <p:cNvGrpSpPr>
            <a:grpSpLocks/>
          </p:cNvGrpSpPr>
          <p:nvPr/>
        </p:nvGrpSpPr>
        <p:grpSpPr bwMode="auto">
          <a:xfrm>
            <a:off x="-15875" y="6529388"/>
            <a:ext cx="12263438" cy="204787"/>
            <a:chOff x="120020" y="788856"/>
            <a:chExt cx="11597377" cy="165012"/>
          </a:xfrm>
        </p:grpSpPr>
        <p:sp>
          <p:nvSpPr>
            <p:cNvPr id="11" name="Rectangle 13"/>
            <p:cNvSpPr/>
            <p:nvPr/>
          </p:nvSpPr>
          <p:spPr>
            <a:xfrm>
              <a:off x="120020"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3"/>
            <p:cNvSpPr/>
            <p:nvPr/>
          </p:nvSpPr>
          <p:spPr>
            <a:xfrm>
              <a:off x="851143"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3"/>
            <p:cNvSpPr/>
            <p:nvPr/>
          </p:nvSpPr>
          <p:spPr>
            <a:xfrm>
              <a:off x="1583767"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2314889"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3"/>
            <p:cNvSpPr/>
            <p:nvPr/>
          </p:nvSpPr>
          <p:spPr>
            <a:xfrm>
              <a:off x="3046012"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3"/>
            <p:cNvSpPr/>
            <p:nvPr/>
          </p:nvSpPr>
          <p:spPr>
            <a:xfrm>
              <a:off x="3777134"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3"/>
            <p:cNvSpPr/>
            <p:nvPr/>
          </p:nvSpPr>
          <p:spPr>
            <a:xfrm>
              <a:off x="4509758"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3"/>
            <p:cNvSpPr/>
            <p:nvPr/>
          </p:nvSpPr>
          <p:spPr>
            <a:xfrm>
              <a:off x="5240881"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3"/>
            <p:cNvSpPr/>
            <p:nvPr/>
          </p:nvSpPr>
          <p:spPr>
            <a:xfrm>
              <a:off x="5972004"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Rectangle 13"/>
            <p:cNvSpPr/>
            <p:nvPr/>
          </p:nvSpPr>
          <p:spPr>
            <a:xfrm>
              <a:off x="6703127"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13"/>
            <p:cNvSpPr/>
            <p:nvPr/>
          </p:nvSpPr>
          <p:spPr>
            <a:xfrm>
              <a:off x="7435751"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Rectangle 13"/>
            <p:cNvSpPr/>
            <p:nvPr/>
          </p:nvSpPr>
          <p:spPr>
            <a:xfrm>
              <a:off x="8166873"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Rectangle 13"/>
            <p:cNvSpPr/>
            <p:nvPr/>
          </p:nvSpPr>
          <p:spPr>
            <a:xfrm>
              <a:off x="8897996"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 name="Rectangle 13"/>
            <p:cNvSpPr/>
            <p:nvPr/>
          </p:nvSpPr>
          <p:spPr>
            <a:xfrm>
              <a:off x="9629118"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Rectangle 13"/>
            <p:cNvSpPr/>
            <p:nvPr/>
          </p:nvSpPr>
          <p:spPr>
            <a:xfrm>
              <a:off x="10361742"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Rectangle 13"/>
            <p:cNvSpPr/>
            <p:nvPr/>
          </p:nvSpPr>
          <p:spPr>
            <a:xfrm>
              <a:off x="11092865" y="788856"/>
              <a:ext cx="62453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27" name="Straight Connector 26"/>
          <p:cNvCxnSpPr/>
          <p:nvPr/>
        </p:nvCxnSpPr>
        <p:spPr>
          <a:xfrm>
            <a:off x="120650" y="6807200"/>
            <a:ext cx="119316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35"/>
          <p:cNvGrpSpPr>
            <a:grpSpLocks/>
          </p:cNvGrpSpPr>
          <p:nvPr/>
        </p:nvGrpSpPr>
        <p:grpSpPr bwMode="auto">
          <a:xfrm flipH="1" flipV="1">
            <a:off x="120650" y="5181600"/>
            <a:ext cx="11931650" cy="238125"/>
            <a:chOff x="120020" y="788856"/>
            <a:chExt cx="11597377" cy="165012"/>
          </a:xfrm>
        </p:grpSpPr>
        <p:sp>
          <p:nvSpPr>
            <p:cNvPr id="29" name="Rectangle 13"/>
            <p:cNvSpPr/>
            <p:nvPr/>
          </p:nvSpPr>
          <p:spPr>
            <a:xfrm>
              <a:off x="120020" y="788856"/>
              <a:ext cx="624925"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 name="Rectangle 13"/>
            <p:cNvSpPr/>
            <p:nvPr/>
          </p:nvSpPr>
          <p:spPr>
            <a:xfrm>
              <a:off x="851414" y="788856"/>
              <a:ext cx="624925"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 name="Rectangle 13"/>
            <p:cNvSpPr/>
            <p:nvPr/>
          </p:nvSpPr>
          <p:spPr>
            <a:xfrm>
              <a:off x="1582808" y="788856"/>
              <a:ext cx="624925"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 name="Rectangle 13"/>
            <p:cNvSpPr/>
            <p:nvPr/>
          </p:nvSpPr>
          <p:spPr>
            <a:xfrm>
              <a:off x="2314202" y="788856"/>
              <a:ext cx="624925"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 name="Rectangle 13"/>
            <p:cNvSpPr/>
            <p:nvPr/>
          </p:nvSpPr>
          <p:spPr>
            <a:xfrm>
              <a:off x="3045596" y="788856"/>
              <a:ext cx="624925"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 name="Rectangle 13"/>
            <p:cNvSpPr/>
            <p:nvPr/>
          </p:nvSpPr>
          <p:spPr>
            <a:xfrm>
              <a:off x="3776990" y="788856"/>
              <a:ext cx="624925"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 name="Rectangle 13"/>
            <p:cNvSpPr/>
            <p:nvPr/>
          </p:nvSpPr>
          <p:spPr>
            <a:xfrm>
              <a:off x="4508384" y="788856"/>
              <a:ext cx="624925"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 name="Rectangle 13"/>
            <p:cNvSpPr/>
            <p:nvPr/>
          </p:nvSpPr>
          <p:spPr>
            <a:xfrm>
              <a:off x="5241320" y="788856"/>
              <a:ext cx="62338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7" name="Rectangle 13"/>
            <p:cNvSpPr/>
            <p:nvPr/>
          </p:nvSpPr>
          <p:spPr>
            <a:xfrm>
              <a:off x="5972714" y="788856"/>
              <a:ext cx="62338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8" name="Rectangle 13"/>
            <p:cNvSpPr/>
            <p:nvPr/>
          </p:nvSpPr>
          <p:spPr>
            <a:xfrm>
              <a:off x="6704108" y="788856"/>
              <a:ext cx="624926"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9" name="Rectangle 13"/>
            <p:cNvSpPr/>
            <p:nvPr/>
          </p:nvSpPr>
          <p:spPr>
            <a:xfrm>
              <a:off x="7435502" y="788856"/>
              <a:ext cx="624926"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0" name="Rectangle 13"/>
            <p:cNvSpPr/>
            <p:nvPr/>
          </p:nvSpPr>
          <p:spPr>
            <a:xfrm>
              <a:off x="8166896" y="788856"/>
              <a:ext cx="624926"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 name="Rectangle 13"/>
            <p:cNvSpPr/>
            <p:nvPr/>
          </p:nvSpPr>
          <p:spPr>
            <a:xfrm>
              <a:off x="8898290" y="788856"/>
              <a:ext cx="624926"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2" name="Rectangle 13"/>
            <p:cNvSpPr/>
            <p:nvPr/>
          </p:nvSpPr>
          <p:spPr>
            <a:xfrm>
              <a:off x="9629683" y="788856"/>
              <a:ext cx="624926"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3" name="Rectangle 13"/>
            <p:cNvSpPr/>
            <p:nvPr/>
          </p:nvSpPr>
          <p:spPr>
            <a:xfrm>
              <a:off x="10361077" y="788856"/>
              <a:ext cx="624926"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4" name="Rectangle 13"/>
            <p:cNvSpPr/>
            <p:nvPr/>
          </p:nvSpPr>
          <p:spPr>
            <a:xfrm>
              <a:off x="11092471" y="788856"/>
              <a:ext cx="624926"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45" name="Straight Connector 44"/>
          <p:cNvCxnSpPr/>
          <p:nvPr/>
        </p:nvCxnSpPr>
        <p:spPr>
          <a:xfrm flipH="1">
            <a:off x="-15875" y="5092700"/>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5875" y="4491416"/>
            <a:ext cx="2651125" cy="1932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47" name="TextBox 61"/>
          <p:cNvSpPr txBox="1">
            <a:spLocks noChangeArrowheads="1"/>
          </p:cNvSpPr>
          <p:nvPr/>
        </p:nvSpPr>
        <p:spPr bwMode="auto">
          <a:xfrm>
            <a:off x="563563" y="5712946"/>
            <a:ext cx="1062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b="1" dirty="0" smtClean="0">
                <a:solidFill>
                  <a:schemeClr val="bg1"/>
                </a:solidFill>
              </a:rPr>
              <a:t>March, 2019</a:t>
            </a:r>
            <a:endParaRPr lang="en-US" altLang="en-US" sz="1400" b="1" dirty="0">
              <a:solidFill>
                <a:schemeClr val="bg1"/>
              </a:solidFill>
            </a:endParaRPr>
          </a:p>
        </p:txBody>
      </p:sp>
      <p:sp>
        <p:nvSpPr>
          <p:cNvPr id="49" name="TextBox 13"/>
          <p:cNvSpPr txBox="1">
            <a:spLocks noChangeArrowheads="1"/>
          </p:cNvSpPr>
          <p:nvPr/>
        </p:nvSpPr>
        <p:spPr bwMode="auto">
          <a:xfrm>
            <a:off x="2560022" y="4224618"/>
            <a:ext cx="84467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b="1" i="1" dirty="0">
                <a:solidFill>
                  <a:srgbClr val="FF0000"/>
                </a:solidFill>
              </a:rPr>
              <a:t>t</a:t>
            </a:r>
            <a:r>
              <a:rPr lang="en-US" altLang="en-US" sz="2800" b="1" i="1" dirty="0" smtClean="0">
                <a:solidFill>
                  <a:srgbClr val="FF0000"/>
                </a:solidFill>
              </a:rPr>
              <a:t>hrough basic Principles and attention to Details</a:t>
            </a:r>
            <a:endParaRPr lang="en-US" altLang="en-US" sz="3200" b="1" i="1" dirty="0">
              <a:solidFill>
                <a:srgbClr val="FF0000"/>
              </a:solidFill>
            </a:endParaRPr>
          </a:p>
        </p:txBody>
      </p:sp>
      <p:sp>
        <p:nvSpPr>
          <p:cNvPr id="50" name="TextBox 9"/>
          <p:cNvSpPr txBox="1">
            <a:spLocks noChangeArrowheads="1"/>
          </p:cNvSpPr>
          <p:nvPr/>
        </p:nvSpPr>
        <p:spPr bwMode="auto">
          <a:xfrm>
            <a:off x="124817" y="230675"/>
            <a:ext cx="5906692"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5200" b="1" dirty="0" smtClean="0"/>
              <a:t>HOW TO MAKE COMMUNICATION EFFECTIVE IN THE CORPS</a:t>
            </a:r>
            <a:endParaRPr lang="en-US" altLang="en-US" sz="5200" b="1" dirty="0"/>
          </a:p>
        </p:txBody>
      </p:sp>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7524" y="13447"/>
            <a:ext cx="5904476" cy="3936317"/>
          </a:xfrm>
          <a:prstGeom prst="rect">
            <a:avLst/>
          </a:prstGeom>
        </p:spPr>
      </p:pic>
      <p:cxnSp>
        <p:nvCxnSpPr>
          <p:cNvPr id="53" name="Straight Connector 52"/>
          <p:cNvCxnSpPr/>
          <p:nvPr/>
        </p:nvCxnSpPr>
        <p:spPr>
          <a:xfrm flipV="1">
            <a:off x="9764261" y="4510738"/>
            <a:ext cx="2427739" cy="1524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62" name="TextBox 62"/>
          <p:cNvSpPr txBox="1">
            <a:spLocks noChangeArrowheads="1"/>
          </p:cNvSpPr>
          <p:nvPr/>
        </p:nvSpPr>
        <p:spPr bwMode="auto">
          <a:xfrm>
            <a:off x="10433050" y="4221039"/>
            <a:ext cx="16192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i="1" dirty="0" smtClean="0"/>
              <a:t>With Inputs from:</a:t>
            </a:r>
            <a:endParaRPr lang="en-US" altLang="en-US" sz="1200" b="1" i="1" dirty="0"/>
          </a:p>
        </p:txBody>
      </p:sp>
      <p:sp>
        <p:nvSpPr>
          <p:cNvPr id="63" name="TextBox 62"/>
          <p:cNvSpPr txBox="1">
            <a:spLocks noChangeArrowheads="1"/>
          </p:cNvSpPr>
          <p:nvPr/>
        </p:nvSpPr>
        <p:spPr bwMode="auto">
          <a:xfrm>
            <a:off x="10433050" y="4559680"/>
            <a:ext cx="16192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200" b="1" i="1" dirty="0"/>
              <a:t>ADELOLA ADELANI</a:t>
            </a:r>
          </a:p>
        </p:txBody>
      </p:sp>
      <p:sp>
        <p:nvSpPr>
          <p:cNvPr id="2" name="Oval 1"/>
          <p:cNvSpPr/>
          <p:nvPr/>
        </p:nvSpPr>
        <p:spPr>
          <a:xfrm>
            <a:off x="10453314" y="3721539"/>
            <a:ext cx="1529378" cy="1529378"/>
          </a:xfrm>
          <a:prstGeom prst="ellipse">
            <a:avLst/>
          </a:prstGeom>
          <a:solidFill>
            <a:srgbClr val="5B9BD5">
              <a:alpha val="30196"/>
            </a:srgb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674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96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3" name="Group 2"/>
          <p:cNvGrpSpPr>
            <a:grpSpLocks/>
          </p:cNvGrpSpPr>
          <p:nvPr/>
        </p:nvGrpSpPr>
        <p:grpSpPr bwMode="auto">
          <a:xfrm>
            <a:off x="-109538" y="698500"/>
            <a:ext cx="12422188" cy="166688"/>
            <a:chOff x="120020" y="788856"/>
            <a:chExt cx="11597377" cy="165012"/>
          </a:xfrm>
        </p:grpSpPr>
        <p:sp>
          <p:nvSpPr>
            <p:cNvPr id="4" name="Rectangle 13"/>
            <p:cNvSpPr/>
            <p:nvPr/>
          </p:nvSpPr>
          <p:spPr>
            <a:xfrm>
              <a:off x="12002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13"/>
            <p:cNvSpPr/>
            <p:nvPr/>
          </p:nvSpPr>
          <p:spPr>
            <a:xfrm>
              <a:off x="852175"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13"/>
            <p:cNvSpPr/>
            <p:nvPr/>
          </p:nvSpPr>
          <p:spPr>
            <a:xfrm>
              <a:off x="1582846"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13"/>
            <p:cNvSpPr/>
            <p:nvPr/>
          </p:nvSpPr>
          <p:spPr>
            <a:xfrm>
              <a:off x="231500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13"/>
            <p:cNvSpPr/>
            <p:nvPr/>
          </p:nvSpPr>
          <p:spPr>
            <a:xfrm>
              <a:off x="3045672"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13"/>
            <p:cNvSpPr/>
            <p:nvPr/>
          </p:nvSpPr>
          <p:spPr>
            <a:xfrm>
              <a:off x="377782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13"/>
            <p:cNvSpPr/>
            <p:nvPr/>
          </p:nvSpPr>
          <p:spPr>
            <a:xfrm>
              <a:off x="450849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3"/>
            <p:cNvSpPr/>
            <p:nvPr/>
          </p:nvSpPr>
          <p:spPr>
            <a:xfrm>
              <a:off x="5240651"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3"/>
            <p:cNvSpPr/>
            <p:nvPr/>
          </p:nvSpPr>
          <p:spPr>
            <a:xfrm>
              <a:off x="5972805"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3"/>
            <p:cNvSpPr/>
            <p:nvPr/>
          </p:nvSpPr>
          <p:spPr>
            <a:xfrm>
              <a:off x="670347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7435631"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3"/>
            <p:cNvSpPr/>
            <p:nvPr/>
          </p:nvSpPr>
          <p:spPr>
            <a:xfrm>
              <a:off x="8166303"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3"/>
            <p:cNvSpPr/>
            <p:nvPr/>
          </p:nvSpPr>
          <p:spPr>
            <a:xfrm>
              <a:off x="8898456"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3"/>
            <p:cNvSpPr/>
            <p:nvPr/>
          </p:nvSpPr>
          <p:spPr>
            <a:xfrm>
              <a:off x="9629129"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3"/>
            <p:cNvSpPr/>
            <p:nvPr/>
          </p:nvSpPr>
          <p:spPr>
            <a:xfrm>
              <a:off x="10361283"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3"/>
            <p:cNvSpPr/>
            <p:nvPr/>
          </p:nvSpPr>
          <p:spPr>
            <a:xfrm>
              <a:off x="1109343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20" name="Straight Connector 19"/>
          <p:cNvCxnSpPr/>
          <p:nvPr/>
        </p:nvCxnSpPr>
        <p:spPr>
          <a:xfrm>
            <a:off x="0" y="1001713"/>
            <a:ext cx="12192000" cy="111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31750" y="36513"/>
            <a:ext cx="8477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dirty="0">
                <a:solidFill>
                  <a:schemeClr val="bg1"/>
                </a:solidFill>
              </a:rPr>
              <a:t>Communication Skills for workplace Success</a:t>
            </a:r>
          </a:p>
        </p:txBody>
      </p:sp>
      <p:sp>
        <p:nvSpPr>
          <p:cNvPr id="23" name="Content Placeholder 2"/>
          <p:cNvSpPr txBox="1">
            <a:spLocks/>
          </p:cNvSpPr>
          <p:nvPr/>
        </p:nvSpPr>
        <p:spPr>
          <a:xfrm>
            <a:off x="457199" y="1311274"/>
            <a:ext cx="11187113" cy="5165726"/>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10000"/>
              </a:lnSpc>
              <a:buFont typeface="Wingdings" panose="05000000000000000000" pitchFamily="2" charset="2"/>
              <a:buChar char="§"/>
            </a:pPr>
            <a:r>
              <a:rPr lang="en-US" b="1" dirty="0" smtClean="0">
                <a:solidFill>
                  <a:srgbClr val="FF0000"/>
                </a:solidFill>
              </a:rPr>
              <a:t>Listening</a:t>
            </a:r>
            <a:r>
              <a:rPr lang="en-US" b="1" dirty="0" smtClean="0"/>
              <a:t>: </a:t>
            </a:r>
            <a:r>
              <a:rPr lang="en-US" dirty="0" smtClean="0"/>
              <a:t>Being a good listener is one of the best ways to be a good communicator. If you're not a good listener, it's going to be hard to comprehend what you're being asked to do.</a:t>
            </a:r>
          </a:p>
          <a:p>
            <a:pPr marL="342900" indent="-342900" algn="just">
              <a:lnSpc>
                <a:spcPct val="110000"/>
              </a:lnSpc>
              <a:buFont typeface="Wingdings" panose="05000000000000000000" pitchFamily="2" charset="2"/>
              <a:buChar char="§"/>
            </a:pPr>
            <a:r>
              <a:rPr lang="en-US" b="1" dirty="0">
                <a:solidFill>
                  <a:srgbClr val="FF0000"/>
                </a:solidFill>
              </a:rPr>
              <a:t>Non Verbal Communication</a:t>
            </a:r>
            <a:r>
              <a:rPr lang="en-US" b="1" dirty="0" smtClean="0"/>
              <a:t>: </a:t>
            </a:r>
            <a:r>
              <a:rPr lang="en-US" dirty="0" smtClean="0"/>
              <a:t>Your body language, eye contact, hand gestures, and tone of voice all color the message you are trying to convey. Also, pay attention to other people's nonverbal signals while you are talking. Often, non-verbal signals convey how a person is really feeling. For example, if the person is not looking you in the eye, he or she might be uncomfortable or hiding the truth.</a:t>
            </a:r>
          </a:p>
          <a:p>
            <a:pPr marL="342900" indent="-342900" algn="just">
              <a:lnSpc>
                <a:spcPct val="110000"/>
              </a:lnSpc>
              <a:buFont typeface="Wingdings" panose="05000000000000000000" pitchFamily="2" charset="2"/>
              <a:buChar char="§"/>
            </a:pPr>
            <a:r>
              <a:rPr lang="en-US" b="1" dirty="0">
                <a:solidFill>
                  <a:srgbClr val="FF0000"/>
                </a:solidFill>
              </a:rPr>
              <a:t>Clarity and Concision</a:t>
            </a:r>
            <a:r>
              <a:rPr lang="en-US" b="1" dirty="0" smtClean="0"/>
              <a:t>: </a:t>
            </a:r>
            <a:r>
              <a:rPr lang="en-US" dirty="0" smtClean="0"/>
              <a:t>Good </a:t>
            </a:r>
            <a:r>
              <a:rPr lang="en-US" dirty="0" smtClean="0">
                <a:hlinkClick r:id="rId2">
                  <a:extLst>
                    <a:ext uri="{A12FA001-AC4F-418D-AE19-62706E023703}">
                      <ahyp:hlinkClr xmlns:ahyp="http://schemas.microsoft.com/office/drawing/2018/hyperlinkcolor" xmlns="" val="tx"/>
                    </a:ext>
                  </a:extLst>
                </a:hlinkClick>
              </a:rPr>
              <a:t>verbal communication</a:t>
            </a:r>
            <a:r>
              <a:rPr lang="en-US" dirty="0" smtClean="0"/>
              <a:t> means saying just enough – don’t talk too much or too little. Try to convey your message in as few words as possible with an understandable language.</a:t>
            </a:r>
          </a:p>
          <a:p>
            <a:pPr marL="342900" indent="-342900" algn="just">
              <a:lnSpc>
                <a:spcPct val="110000"/>
              </a:lnSpc>
              <a:buFont typeface="Wingdings" panose="05000000000000000000" pitchFamily="2" charset="2"/>
              <a:buChar char="§"/>
            </a:pPr>
            <a:r>
              <a:rPr lang="en-US" b="1" dirty="0">
                <a:solidFill>
                  <a:srgbClr val="FF0000"/>
                </a:solidFill>
              </a:rPr>
              <a:t>Friendliness</a:t>
            </a:r>
            <a:r>
              <a:rPr lang="en-US" b="1" dirty="0"/>
              <a:t>:</a:t>
            </a:r>
            <a:r>
              <a:rPr lang="en-US" b="1" dirty="0" smtClean="0"/>
              <a:t> </a:t>
            </a:r>
            <a:r>
              <a:rPr lang="en-US" dirty="0" smtClean="0"/>
              <a:t>Through a friendly tone, a person asking question, or simply a smile, you will encourage your coworkers to engage in open and honest communication</a:t>
            </a:r>
          </a:p>
          <a:p>
            <a:pPr marL="342900" indent="-342900" algn="just">
              <a:lnSpc>
                <a:spcPct val="110000"/>
              </a:lnSpc>
              <a:buFont typeface="Wingdings" panose="05000000000000000000" pitchFamily="2" charset="2"/>
              <a:buChar char="§"/>
            </a:pPr>
            <a:r>
              <a:rPr lang="en-US" b="1" dirty="0">
                <a:solidFill>
                  <a:srgbClr val="FF0000"/>
                </a:solidFill>
              </a:rPr>
              <a:t>Confidence</a:t>
            </a:r>
            <a:r>
              <a:rPr lang="en-US" b="1" dirty="0"/>
              <a:t>:</a:t>
            </a:r>
            <a:r>
              <a:rPr lang="en-US" b="1" dirty="0" smtClean="0"/>
              <a:t> </a:t>
            </a:r>
            <a:r>
              <a:rPr lang="en-US" dirty="0" smtClean="0"/>
              <a:t>It is important to be confident in your interactions with others be it client or coworkers.  Confidence shows your coworkers that you believe in what you’re saying and will follow through.</a:t>
            </a:r>
            <a:endParaRPr lang="en-US" dirty="0"/>
          </a:p>
        </p:txBody>
      </p:sp>
    </p:spTree>
    <p:extLst>
      <p:ext uri="{BB962C8B-B14F-4D97-AF65-F5344CB8AC3E}">
        <p14:creationId xmlns:p14="http://schemas.microsoft.com/office/powerpoint/2010/main" val="2720321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96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3" name="Group 2"/>
          <p:cNvGrpSpPr>
            <a:grpSpLocks/>
          </p:cNvGrpSpPr>
          <p:nvPr/>
        </p:nvGrpSpPr>
        <p:grpSpPr bwMode="auto">
          <a:xfrm>
            <a:off x="-109538" y="698500"/>
            <a:ext cx="12422188" cy="166688"/>
            <a:chOff x="120020" y="788856"/>
            <a:chExt cx="11597377" cy="165012"/>
          </a:xfrm>
        </p:grpSpPr>
        <p:sp>
          <p:nvSpPr>
            <p:cNvPr id="4" name="Rectangle 13"/>
            <p:cNvSpPr/>
            <p:nvPr/>
          </p:nvSpPr>
          <p:spPr>
            <a:xfrm>
              <a:off x="12002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13"/>
            <p:cNvSpPr/>
            <p:nvPr/>
          </p:nvSpPr>
          <p:spPr>
            <a:xfrm>
              <a:off x="852175"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13"/>
            <p:cNvSpPr/>
            <p:nvPr/>
          </p:nvSpPr>
          <p:spPr>
            <a:xfrm>
              <a:off x="1582846"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13"/>
            <p:cNvSpPr/>
            <p:nvPr/>
          </p:nvSpPr>
          <p:spPr>
            <a:xfrm>
              <a:off x="231500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13"/>
            <p:cNvSpPr/>
            <p:nvPr/>
          </p:nvSpPr>
          <p:spPr>
            <a:xfrm>
              <a:off x="3045672"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13"/>
            <p:cNvSpPr/>
            <p:nvPr/>
          </p:nvSpPr>
          <p:spPr>
            <a:xfrm>
              <a:off x="377782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13"/>
            <p:cNvSpPr/>
            <p:nvPr/>
          </p:nvSpPr>
          <p:spPr>
            <a:xfrm>
              <a:off x="450849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3"/>
            <p:cNvSpPr/>
            <p:nvPr/>
          </p:nvSpPr>
          <p:spPr>
            <a:xfrm>
              <a:off x="5240651"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3"/>
            <p:cNvSpPr/>
            <p:nvPr/>
          </p:nvSpPr>
          <p:spPr>
            <a:xfrm>
              <a:off x="5972805"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3"/>
            <p:cNvSpPr/>
            <p:nvPr/>
          </p:nvSpPr>
          <p:spPr>
            <a:xfrm>
              <a:off x="670347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7435631"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3"/>
            <p:cNvSpPr/>
            <p:nvPr/>
          </p:nvSpPr>
          <p:spPr>
            <a:xfrm>
              <a:off x="8166303"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3"/>
            <p:cNvSpPr/>
            <p:nvPr/>
          </p:nvSpPr>
          <p:spPr>
            <a:xfrm>
              <a:off x="8898456"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3"/>
            <p:cNvSpPr/>
            <p:nvPr/>
          </p:nvSpPr>
          <p:spPr>
            <a:xfrm>
              <a:off x="9629129"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3"/>
            <p:cNvSpPr/>
            <p:nvPr/>
          </p:nvSpPr>
          <p:spPr>
            <a:xfrm>
              <a:off x="10361283"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3"/>
            <p:cNvSpPr/>
            <p:nvPr/>
          </p:nvSpPr>
          <p:spPr>
            <a:xfrm>
              <a:off x="1109343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20" name="Straight Connector 19"/>
          <p:cNvCxnSpPr/>
          <p:nvPr/>
        </p:nvCxnSpPr>
        <p:spPr>
          <a:xfrm>
            <a:off x="0" y="1001713"/>
            <a:ext cx="12192000" cy="111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31749" y="36513"/>
            <a:ext cx="9147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dirty="0">
                <a:solidFill>
                  <a:schemeClr val="bg1"/>
                </a:solidFill>
              </a:rPr>
              <a:t>Communication Skills for workplace </a:t>
            </a:r>
            <a:r>
              <a:rPr lang="en-US" altLang="en-US" sz="3200" b="1" dirty="0" smtClean="0">
                <a:solidFill>
                  <a:schemeClr val="bg1"/>
                </a:solidFill>
              </a:rPr>
              <a:t>Success (Cont’d)</a:t>
            </a:r>
            <a:endParaRPr lang="en-US" altLang="en-US" sz="3200" b="1" dirty="0">
              <a:solidFill>
                <a:schemeClr val="bg1"/>
              </a:solidFill>
            </a:endParaRPr>
          </a:p>
        </p:txBody>
      </p:sp>
      <p:sp>
        <p:nvSpPr>
          <p:cNvPr id="24" name="Content Placeholder 2"/>
          <p:cNvSpPr txBox="1">
            <a:spLocks/>
          </p:cNvSpPr>
          <p:nvPr/>
        </p:nvSpPr>
        <p:spPr>
          <a:xfrm>
            <a:off x="593725" y="1511579"/>
            <a:ext cx="10899776" cy="42045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n-US" sz="2200" b="1" dirty="0">
                <a:solidFill>
                  <a:srgbClr val="FF0000"/>
                </a:solidFill>
              </a:rPr>
              <a:t>Empathy:</a:t>
            </a:r>
            <a:r>
              <a:rPr lang="en-US" b="1" dirty="0" smtClean="0">
                <a:solidFill>
                  <a:schemeClr val="accent1">
                    <a:lumMod val="50000"/>
                  </a:schemeClr>
                </a:solidFill>
              </a:rPr>
              <a:t> </a:t>
            </a:r>
            <a:r>
              <a:rPr lang="en-US" dirty="0" smtClean="0">
                <a:solidFill>
                  <a:schemeClr val="accent1">
                    <a:lumMod val="50000"/>
                  </a:schemeClr>
                </a:solidFill>
              </a:rPr>
              <a:t>Using phrases as simple as “I understand where you are coming from” demonstrate that you have been listening to the other person and respect their opinions</a:t>
            </a:r>
          </a:p>
          <a:p>
            <a:pPr marL="342900" indent="-342900" algn="just">
              <a:buFont typeface="Wingdings" panose="05000000000000000000" pitchFamily="2" charset="2"/>
              <a:buChar char="§"/>
            </a:pPr>
            <a:r>
              <a:rPr lang="en-US" sz="2200" b="1" dirty="0">
                <a:solidFill>
                  <a:srgbClr val="FF0000"/>
                </a:solidFill>
              </a:rPr>
              <a:t>Open-Mindedness:</a:t>
            </a:r>
            <a:r>
              <a:rPr lang="en-US" b="1" dirty="0" smtClean="0">
                <a:solidFill>
                  <a:schemeClr val="accent1">
                    <a:lumMod val="50000"/>
                  </a:schemeClr>
                </a:solidFill>
              </a:rPr>
              <a:t> </a:t>
            </a:r>
            <a:r>
              <a:rPr lang="en-US" dirty="0" smtClean="0">
                <a:solidFill>
                  <a:schemeClr val="accent1">
                    <a:lumMod val="50000"/>
                  </a:schemeClr>
                </a:solidFill>
              </a:rPr>
              <a:t>A good communicator should enter into any conversation with a flexible, open mind. Be open to listening to and understanding the other person's point of view, rather than simply getting your message across. </a:t>
            </a:r>
          </a:p>
          <a:p>
            <a:pPr marL="342900" indent="-342900" algn="just">
              <a:buFont typeface="Wingdings" panose="05000000000000000000" pitchFamily="2" charset="2"/>
              <a:buChar char="§"/>
            </a:pPr>
            <a:r>
              <a:rPr lang="en-US" sz="2200" b="1" dirty="0">
                <a:solidFill>
                  <a:srgbClr val="FF0000"/>
                </a:solidFill>
              </a:rPr>
              <a:t>Respect:</a:t>
            </a:r>
            <a:r>
              <a:rPr lang="en-US" b="1" dirty="0" smtClean="0">
                <a:solidFill>
                  <a:schemeClr val="accent1">
                    <a:lumMod val="50000"/>
                  </a:schemeClr>
                </a:solidFill>
              </a:rPr>
              <a:t> </a:t>
            </a:r>
            <a:r>
              <a:rPr lang="en-US" dirty="0" smtClean="0">
                <a:solidFill>
                  <a:schemeClr val="accent1">
                    <a:lumMod val="50000"/>
                  </a:schemeClr>
                </a:solidFill>
              </a:rPr>
              <a:t>People will be more open to communicating with you if you convey respect for them and their ideas.</a:t>
            </a:r>
          </a:p>
          <a:p>
            <a:pPr marL="342900" indent="-342900" algn="just">
              <a:buFont typeface="Wingdings" panose="05000000000000000000" pitchFamily="2" charset="2"/>
              <a:buChar char="§"/>
            </a:pPr>
            <a:r>
              <a:rPr lang="en-US" sz="2200" b="1" dirty="0">
                <a:solidFill>
                  <a:srgbClr val="FF0000"/>
                </a:solidFill>
              </a:rPr>
              <a:t>Feedback:</a:t>
            </a:r>
            <a:r>
              <a:rPr lang="en-US" b="1" dirty="0" smtClean="0">
                <a:solidFill>
                  <a:schemeClr val="accent1">
                    <a:lumMod val="50000"/>
                  </a:schemeClr>
                </a:solidFill>
              </a:rPr>
              <a:t> </a:t>
            </a:r>
            <a:r>
              <a:rPr lang="en-US" dirty="0" smtClean="0">
                <a:solidFill>
                  <a:schemeClr val="accent1">
                    <a:lumMod val="50000"/>
                  </a:schemeClr>
                </a:solidFill>
              </a:rPr>
              <a:t>Being able to appropriately give and receive constructive feedback is an important communication skill…be it through email, phone calls, or weekly status updates</a:t>
            </a:r>
            <a:endParaRPr lang="en-US" dirty="0">
              <a:solidFill>
                <a:schemeClr val="accent1">
                  <a:lumMod val="50000"/>
                </a:schemeClr>
              </a:solidFill>
            </a:endParaRPr>
          </a:p>
        </p:txBody>
      </p:sp>
    </p:spTree>
    <p:extLst>
      <p:ext uri="{BB962C8B-B14F-4D97-AF65-F5344CB8AC3E}">
        <p14:creationId xmlns:p14="http://schemas.microsoft.com/office/powerpoint/2010/main" val="531657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96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3" name="Group 2"/>
          <p:cNvGrpSpPr>
            <a:grpSpLocks/>
          </p:cNvGrpSpPr>
          <p:nvPr/>
        </p:nvGrpSpPr>
        <p:grpSpPr bwMode="auto">
          <a:xfrm>
            <a:off x="-109538" y="698500"/>
            <a:ext cx="12422188" cy="166688"/>
            <a:chOff x="120020" y="788856"/>
            <a:chExt cx="11597377" cy="165012"/>
          </a:xfrm>
        </p:grpSpPr>
        <p:sp>
          <p:nvSpPr>
            <p:cNvPr id="4" name="Rectangle 13"/>
            <p:cNvSpPr/>
            <p:nvPr/>
          </p:nvSpPr>
          <p:spPr>
            <a:xfrm>
              <a:off x="12002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13"/>
            <p:cNvSpPr/>
            <p:nvPr/>
          </p:nvSpPr>
          <p:spPr>
            <a:xfrm>
              <a:off x="852175"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13"/>
            <p:cNvSpPr/>
            <p:nvPr/>
          </p:nvSpPr>
          <p:spPr>
            <a:xfrm>
              <a:off x="1582846"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13"/>
            <p:cNvSpPr/>
            <p:nvPr/>
          </p:nvSpPr>
          <p:spPr>
            <a:xfrm>
              <a:off x="231500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13"/>
            <p:cNvSpPr/>
            <p:nvPr/>
          </p:nvSpPr>
          <p:spPr>
            <a:xfrm>
              <a:off x="3045672"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13"/>
            <p:cNvSpPr/>
            <p:nvPr/>
          </p:nvSpPr>
          <p:spPr>
            <a:xfrm>
              <a:off x="377782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13"/>
            <p:cNvSpPr/>
            <p:nvPr/>
          </p:nvSpPr>
          <p:spPr>
            <a:xfrm>
              <a:off x="450849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3"/>
            <p:cNvSpPr/>
            <p:nvPr/>
          </p:nvSpPr>
          <p:spPr>
            <a:xfrm>
              <a:off x="5240651"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3"/>
            <p:cNvSpPr/>
            <p:nvPr/>
          </p:nvSpPr>
          <p:spPr>
            <a:xfrm>
              <a:off x="5972805"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3"/>
            <p:cNvSpPr/>
            <p:nvPr/>
          </p:nvSpPr>
          <p:spPr>
            <a:xfrm>
              <a:off x="670347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7435631"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3"/>
            <p:cNvSpPr/>
            <p:nvPr/>
          </p:nvSpPr>
          <p:spPr>
            <a:xfrm>
              <a:off x="8166303"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3"/>
            <p:cNvSpPr/>
            <p:nvPr/>
          </p:nvSpPr>
          <p:spPr>
            <a:xfrm>
              <a:off x="8898456"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3"/>
            <p:cNvSpPr/>
            <p:nvPr/>
          </p:nvSpPr>
          <p:spPr>
            <a:xfrm>
              <a:off x="9629129"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3"/>
            <p:cNvSpPr/>
            <p:nvPr/>
          </p:nvSpPr>
          <p:spPr>
            <a:xfrm>
              <a:off x="10361283"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3"/>
            <p:cNvSpPr/>
            <p:nvPr/>
          </p:nvSpPr>
          <p:spPr>
            <a:xfrm>
              <a:off x="1109343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20" name="Straight Connector 19"/>
          <p:cNvCxnSpPr/>
          <p:nvPr/>
        </p:nvCxnSpPr>
        <p:spPr>
          <a:xfrm>
            <a:off x="0" y="1001713"/>
            <a:ext cx="12192000" cy="111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31750" y="36513"/>
            <a:ext cx="83629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b="1" dirty="0" smtClean="0">
                <a:solidFill>
                  <a:schemeClr val="bg1"/>
                </a:solidFill>
              </a:rPr>
              <a:t>Some Essential Tips for Effective Communication</a:t>
            </a:r>
            <a:endParaRPr lang="en-US" altLang="en-US" sz="3200" b="1" dirty="0">
              <a:solidFill>
                <a:schemeClr val="bg1"/>
              </a:solidFill>
            </a:endParaRPr>
          </a:p>
        </p:txBody>
      </p:sp>
      <p:pic>
        <p:nvPicPr>
          <p:cNvPr id="23" name="Picture 2" descr="Image result for COMMUNICATION">
            <a:extLst>
              <a:ext uri="{FF2B5EF4-FFF2-40B4-BE49-F238E27FC236}">
                <a16:creationId xmlns:a16="http://schemas.microsoft.com/office/drawing/2014/main" xmlns="" id="{0D5F9A46-2A03-43C8-9B8D-EBD70D7857E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085"/>
          <a:stretch/>
        </p:blipFill>
        <p:spPr bwMode="auto">
          <a:xfrm>
            <a:off x="2120866" y="1393250"/>
            <a:ext cx="7907135"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560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96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3" name="Group 2"/>
          <p:cNvGrpSpPr>
            <a:grpSpLocks/>
          </p:cNvGrpSpPr>
          <p:nvPr/>
        </p:nvGrpSpPr>
        <p:grpSpPr bwMode="auto">
          <a:xfrm>
            <a:off x="-109538" y="698500"/>
            <a:ext cx="12422188" cy="166688"/>
            <a:chOff x="120020" y="788856"/>
            <a:chExt cx="11597377" cy="165012"/>
          </a:xfrm>
        </p:grpSpPr>
        <p:sp>
          <p:nvSpPr>
            <p:cNvPr id="4" name="Rectangle 13"/>
            <p:cNvSpPr/>
            <p:nvPr/>
          </p:nvSpPr>
          <p:spPr>
            <a:xfrm>
              <a:off x="12002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13"/>
            <p:cNvSpPr/>
            <p:nvPr/>
          </p:nvSpPr>
          <p:spPr>
            <a:xfrm>
              <a:off x="852175"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13"/>
            <p:cNvSpPr/>
            <p:nvPr/>
          </p:nvSpPr>
          <p:spPr>
            <a:xfrm>
              <a:off x="1582846"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13"/>
            <p:cNvSpPr/>
            <p:nvPr/>
          </p:nvSpPr>
          <p:spPr>
            <a:xfrm>
              <a:off x="231500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13"/>
            <p:cNvSpPr/>
            <p:nvPr/>
          </p:nvSpPr>
          <p:spPr>
            <a:xfrm>
              <a:off x="3045672"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13"/>
            <p:cNvSpPr/>
            <p:nvPr/>
          </p:nvSpPr>
          <p:spPr>
            <a:xfrm>
              <a:off x="377782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13"/>
            <p:cNvSpPr/>
            <p:nvPr/>
          </p:nvSpPr>
          <p:spPr>
            <a:xfrm>
              <a:off x="450849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3"/>
            <p:cNvSpPr/>
            <p:nvPr/>
          </p:nvSpPr>
          <p:spPr>
            <a:xfrm>
              <a:off x="5240651"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3"/>
            <p:cNvSpPr/>
            <p:nvPr/>
          </p:nvSpPr>
          <p:spPr>
            <a:xfrm>
              <a:off x="5972805"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3"/>
            <p:cNvSpPr/>
            <p:nvPr/>
          </p:nvSpPr>
          <p:spPr>
            <a:xfrm>
              <a:off x="670347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7435631"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3"/>
            <p:cNvSpPr/>
            <p:nvPr/>
          </p:nvSpPr>
          <p:spPr>
            <a:xfrm>
              <a:off x="8166303"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3"/>
            <p:cNvSpPr/>
            <p:nvPr/>
          </p:nvSpPr>
          <p:spPr>
            <a:xfrm>
              <a:off x="8898456"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3"/>
            <p:cNvSpPr/>
            <p:nvPr/>
          </p:nvSpPr>
          <p:spPr>
            <a:xfrm>
              <a:off x="9629129"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3"/>
            <p:cNvSpPr/>
            <p:nvPr/>
          </p:nvSpPr>
          <p:spPr>
            <a:xfrm>
              <a:off x="10361283"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3"/>
            <p:cNvSpPr/>
            <p:nvPr/>
          </p:nvSpPr>
          <p:spPr>
            <a:xfrm>
              <a:off x="1109343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20" name="Straight Connector 19"/>
          <p:cNvCxnSpPr/>
          <p:nvPr/>
        </p:nvCxnSpPr>
        <p:spPr>
          <a:xfrm>
            <a:off x="0" y="1001713"/>
            <a:ext cx="12192000" cy="111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31750" y="36513"/>
            <a:ext cx="6319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dirty="0">
                <a:solidFill>
                  <a:schemeClr val="bg1"/>
                </a:solidFill>
              </a:rPr>
              <a:t>Attention to details</a:t>
            </a:r>
          </a:p>
        </p:txBody>
      </p:sp>
      <p:sp>
        <p:nvSpPr>
          <p:cNvPr id="23" name="Content Placeholder 2"/>
          <p:cNvSpPr txBox="1">
            <a:spLocks/>
          </p:cNvSpPr>
          <p:nvPr/>
        </p:nvSpPr>
        <p:spPr>
          <a:xfrm>
            <a:off x="600807" y="1393825"/>
            <a:ext cx="7886701" cy="47203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600" dirty="0" smtClean="0"/>
              <a:t>Attention to detail is the ability to achieve thoroughness and accuracy when accomplishing a task. As many employers seek this skill, it is not surprising to see many students list on their resume that they have ‘strong attention to detail’. </a:t>
            </a:r>
          </a:p>
          <a:p>
            <a:pPr algn="just"/>
            <a:endParaRPr lang="en-US" sz="2600" dirty="0" smtClean="0"/>
          </a:p>
          <a:p>
            <a:pPr algn="just"/>
            <a:r>
              <a:rPr lang="en-US" sz="2600" dirty="0" smtClean="0"/>
              <a:t>We all know that attention to detail is important because it helps prevent mistakes and makes success in the workplace easier. The problem is that being attentive to detail can be nearly impossible when you’re at work and your boss and colleagues keep distracting you, or you’re one of those people who just can’t focus. </a:t>
            </a:r>
            <a:endParaRPr lang="en-GB" sz="2600" dirty="0"/>
          </a:p>
        </p:txBody>
      </p:sp>
      <p:pic>
        <p:nvPicPr>
          <p:cNvPr id="24" name="Picture 23">
            <a:extLst>
              <a:ext uri="{FF2B5EF4-FFF2-40B4-BE49-F238E27FC236}">
                <a16:creationId xmlns:a16="http://schemas.microsoft.com/office/drawing/2014/main" xmlns="" id="{B68EFF32-8141-4FA7-995D-6BA8404E1D13}"/>
              </a:ext>
            </a:extLst>
          </p:cNvPr>
          <p:cNvPicPr>
            <a:picLocks noChangeAspect="1"/>
          </p:cNvPicPr>
          <p:nvPr/>
        </p:nvPicPr>
        <p:blipFill rotWithShape="1">
          <a:blip r:embed="rId2" cstate="print"/>
          <a:srcRect l="16667" t="34382" r="52500" b="24087"/>
          <a:stretch/>
        </p:blipFill>
        <p:spPr>
          <a:xfrm>
            <a:off x="8487508" y="2111376"/>
            <a:ext cx="3490973" cy="2644921"/>
          </a:xfrm>
          <a:prstGeom prst="rect">
            <a:avLst/>
          </a:prstGeom>
        </p:spPr>
      </p:pic>
    </p:spTree>
    <p:extLst>
      <p:ext uri="{BB962C8B-B14F-4D97-AF65-F5344CB8AC3E}">
        <p14:creationId xmlns:p14="http://schemas.microsoft.com/office/powerpoint/2010/main" val="3796145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96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3" name="Group 2"/>
          <p:cNvGrpSpPr>
            <a:grpSpLocks/>
          </p:cNvGrpSpPr>
          <p:nvPr/>
        </p:nvGrpSpPr>
        <p:grpSpPr bwMode="auto">
          <a:xfrm>
            <a:off x="-109538" y="698500"/>
            <a:ext cx="12422188" cy="166688"/>
            <a:chOff x="120020" y="788856"/>
            <a:chExt cx="11597377" cy="165012"/>
          </a:xfrm>
        </p:grpSpPr>
        <p:sp>
          <p:nvSpPr>
            <p:cNvPr id="4" name="Rectangle 13"/>
            <p:cNvSpPr/>
            <p:nvPr/>
          </p:nvSpPr>
          <p:spPr>
            <a:xfrm>
              <a:off x="12002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13"/>
            <p:cNvSpPr/>
            <p:nvPr/>
          </p:nvSpPr>
          <p:spPr>
            <a:xfrm>
              <a:off x="852175"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13"/>
            <p:cNvSpPr/>
            <p:nvPr/>
          </p:nvSpPr>
          <p:spPr>
            <a:xfrm>
              <a:off x="1582846"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13"/>
            <p:cNvSpPr/>
            <p:nvPr/>
          </p:nvSpPr>
          <p:spPr>
            <a:xfrm>
              <a:off x="231500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13"/>
            <p:cNvSpPr/>
            <p:nvPr/>
          </p:nvSpPr>
          <p:spPr>
            <a:xfrm>
              <a:off x="3045672"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13"/>
            <p:cNvSpPr/>
            <p:nvPr/>
          </p:nvSpPr>
          <p:spPr>
            <a:xfrm>
              <a:off x="377782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13"/>
            <p:cNvSpPr/>
            <p:nvPr/>
          </p:nvSpPr>
          <p:spPr>
            <a:xfrm>
              <a:off x="450849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3"/>
            <p:cNvSpPr/>
            <p:nvPr/>
          </p:nvSpPr>
          <p:spPr>
            <a:xfrm>
              <a:off x="5240651"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3"/>
            <p:cNvSpPr/>
            <p:nvPr/>
          </p:nvSpPr>
          <p:spPr>
            <a:xfrm>
              <a:off x="5972805"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3"/>
            <p:cNvSpPr/>
            <p:nvPr/>
          </p:nvSpPr>
          <p:spPr>
            <a:xfrm>
              <a:off x="670347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7435631"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3"/>
            <p:cNvSpPr/>
            <p:nvPr/>
          </p:nvSpPr>
          <p:spPr>
            <a:xfrm>
              <a:off x="8166303"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3"/>
            <p:cNvSpPr/>
            <p:nvPr/>
          </p:nvSpPr>
          <p:spPr>
            <a:xfrm>
              <a:off x="8898456"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3"/>
            <p:cNvSpPr/>
            <p:nvPr/>
          </p:nvSpPr>
          <p:spPr>
            <a:xfrm>
              <a:off x="9629129"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3"/>
            <p:cNvSpPr/>
            <p:nvPr/>
          </p:nvSpPr>
          <p:spPr>
            <a:xfrm>
              <a:off x="10361283"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3"/>
            <p:cNvSpPr/>
            <p:nvPr/>
          </p:nvSpPr>
          <p:spPr>
            <a:xfrm>
              <a:off x="1109343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20" name="Straight Connector 19"/>
          <p:cNvCxnSpPr/>
          <p:nvPr/>
        </p:nvCxnSpPr>
        <p:spPr>
          <a:xfrm>
            <a:off x="0" y="1001713"/>
            <a:ext cx="12192000" cy="111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31749" y="36513"/>
            <a:ext cx="86891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dirty="0">
                <a:solidFill>
                  <a:schemeClr val="bg1"/>
                </a:solidFill>
              </a:rPr>
              <a:t>Why Is It Important to Pay Attention to Detail?</a:t>
            </a:r>
          </a:p>
        </p:txBody>
      </p:sp>
      <p:sp>
        <p:nvSpPr>
          <p:cNvPr id="23" name="Content Placeholder 2">
            <a:extLst>
              <a:ext uri="{FF2B5EF4-FFF2-40B4-BE49-F238E27FC236}">
                <a16:creationId xmlns:a16="http://schemas.microsoft.com/office/drawing/2014/main" xmlns="" id="{B310F969-CD6C-4F4E-82B7-803E48ED9CAA}"/>
              </a:ext>
            </a:extLst>
          </p:cNvPr>
          <p:cNvSpPr txBox="1">
            <a:spLocks/>
          </p:cNvSpPr>
          <p:nvPr/>
        </p:nvSpPr>
        <p:spPr>
          <a:xfrm>
            <a:off x="697126" y="1623000"/>
            <a:ext cx="7886700" cy="44502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v"/>
            </a:pPr>
            <a:r>
              <a:rPr lang="en-US" dirty="0" smtClean="0"/>
              <a:t>Paying attention to details is important for avoiding errors, maintaining efficiency, preventing injuries, making a good impression and analyzing information.</a:t>
            </a:r>
          </a:p>
          <a:p>
            <a:pPr marL="342900" indent="-342900" algn="just">
              <a:buFont typeface="Wingdings" panose="05000000000000000000" pitchFamily="2" charset="2"/>
              <a:buChar char="v"/>
            </a:pPr>
            <a:r>
              <a:rPr lang="en-US" dirty="0" smtClean="0"/>
              <a:t>Attention to detail improves accuracy in performing tasks.</a:t>
            </a:r>
          </a:p>
          <a:p>
            <a:pPr marL="342900" indent="-342900" algn="just">
              <a:buFont typeface="Wingdings" panose="05000000000000000000" pitchFamily="2" charset="2"/>
              <a:buChar char="v"/>
            </a:pPr>
            <a:r>
              <a:rPr lang="en-US" dirty="0" smtClean="0"/>
              <a:t>Sufficient attention to detail helps to reduce the potential for injuries.</a:t>
            </a:r>
          </a:p>
          <a:p>
            <a:pPr marL="342900" indent="-342900" algn="just">
              <a:buFont typeface="Wingdings" panose="05000000000000000000" pitchFamily="2" charset="2"/>
              <a:buChar char="v"/>
            </a:pPr>
            <a:r>
              <a:rPr lang="en-US" dirty="0" smtClean="0"/>
              <a:t>Making a positive first impression is part of the foundation for building professional and personal relationships.</a:t>
            </a:r>
          </a:p>
          <a:p>
            <a:pPr marL="342900" indent="-342900" algn="just">
              <a:buFont typeface="Wingdings" panose="05000000000000000000" pitchFamily="2" charset="2"/>
              <a:buChar char="v"/>
            </a:pPr>
            <a:r>
              <a:rPr lang="en-US" dirty="0" smtClean="0"/>
              <a:t>Detail-oriented individuals are preferred as employees by many businesses for their analytical and problem solving abilities.</a:t>
            </a:r>
            <a:endParaRPr lang="en-US" dirty="0"/>
          </a:p>
        </p:txBody>
      </p:sp>
      <p:pic>
        <p:nvPicPr>
          <p:cNvPr id="24" name="Picture 23">
            <a:extLst>
              <a:ext uri="{FF2B5EF4-FFF2-40B4-BE49-F238E27FC236}">
                <a16:creationId xmlns:a16="http://schemas.microsoft.com/office/drawing/2014/main" xmlns="" id="{F8CE33BF-BD45-4F78-846D-E447D9C7D6EE}"/>
              </a:ext>
            </a:extLst>
          </p:cNvPr>
          <p:cNvPicPr>
            <a:picLocks noChangeAspect="1"/>
          </p:cNvPicPr>
          <p:nvPr/>
        </p:nvPicPr>
        <p:blipFill rotWithShape="1">
          <a:blip r:embed="rId2" cstate="print"/>
          <a:srcRect l="15000" t="27778" r="50834" b="15926"/>
          <a:stretch/>
        </p:blipFill>
        <p:spPr>
          <a:xfrm>
            <a:off x="8981768" y="2252185"/>
            <a:ext cx="2929990" cy="2715601"/>
          </a:xfrm>
          <a:prstGeom prst="rect">
            <a:avLst/>
          </a:prstGeom>
        </p:spPr>
      </p:pic>
    </p:spTree>
    <p:extLst>
      <p:ext uri="{BB962C8B-B14F-4D97-AF65-F5344CB8AC3E}">
        <p14:creationId xmlns:p14="http://schemas.microsoft.com/office/powerpoint/2010/main" val="4069927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96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3" name="Group 2"/>
          <p:cNvGrpSpPr>
            <a:grpSpLocks/>
          </p:cNvGrpSpPr>
          <p:nvPr/>
        </p:nvGrpSpPr>
        <p:grpSpPr bwMode="auto">
          <a:xfrm>
            <a:off x="-109538" y="698500"/>
            <a:ext cx="12422188" cy="166688"/>
            <a:chOff x="120020" y="788856"/>
            <a:chExt cx="11597377" cy="165012"/>
          </a:xfrm>
        </p:grpSpPr>
        <p:sp>
          <p:nvSpPr>
            <p:cNvPr id="4" name="Rectangle 13"/>
            <p:cNvSpPr/>
            <p:nvPr/>
          </p:nvSpPr>
          <p:spPr>
            <a:xfrm>
              <a:off x="12002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13"/>
            <p:cNvSpPr/>
            <p:nvPr/>
          </p:nvSpPr>
          <p:spPr>
            <a:xfrm>
              <a:off x="852175"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13"/>
            <p:cNvSpPr/>
            <p:nvPr/>
          </p:nvSpPr>
          <p:spPr>
            <a:xfrm>
              <a:off x="1582846"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13"/>
            <p:cNvSpPr/>
            <p:nvPr/>
          </p:nvSpPr>
          <p:spPr>
            <a:xfrm>
              <a:off x="231500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13"/>
            <p:cNvSpPr/>
            <p:nvPr/>
          </p:nvSpPr>
          <p:spPr>
            <a:xfrm>
              <a:off x="3045672"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13"/>
            <p:cNvSpPr/>
            <p:nvPr/>
          </p:nvSpPr>
          <p:spPr>
            <a:xfrm>
              <a:off x="377782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13"/>
            <p:cNvSpPr/>
            <p:nvPr/>
          </p:nvSpPr>
          <p:spPr>
            <a:xfrm>
              <a:off x="450849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3"/>
            <p:cNvSpPr/>
            <p:nvPr/>
          </p:nvSpPr>
          <p:spPr>
            <a:xfrm>
              <a:off x="5240651"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3"/>
            <p:cNvSpPr/>
            <p:nvPr/>
          </p:nvSpPr>
          <p:spPr>
            <a:xfrm>
              <a:off x="5972805"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3"/>
            <p:cNvSpPr/>
            <p:nvPr/>
          </p:nvSpPr>
          <p:spPr>
            <a:xfrm>
              <a:off x="670347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7435631"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3"/>
            <p:cNvSpPr/>
            <p:nvPr/>
          </p:nvSpPr>
          <p:spPr>
            <a:xfrm>
              <a:off x="8166303"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3"/>
            <p:cNvSpPr/>
            <p:nvPr/>
          </p:nvSpPr>
          <p:spPr>
            <a:xfrm>
              <a:off x="8898456"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3"/>
            <p:cNvSpPr/>
            <p:nvPr/>
          </p:nvSpPr>
          <p:spPr>
            <a:xfrm>
              <a:off x="9629129"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3"/>
            <p:cNvSpPr/>
            <p:nvPr/>
          </p:nvSpPr>
          <p:spPr>
            <a:xfrm>
              <a:off x="10361283"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3"/>
            <p:cNvSpPr/>
            <p:nvPr/>
          </p:nvSpPr>
          <p:spPr>
            <a:xfrm>
              <a:off x="1109343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20" name="Straight Connector 19"/>
          <p:cNvCxnSpPr/>
          <p:nvPr/>
        </p:nvCxnSpPr>
        <p:spPr>
          <a:xfrm>
            <a:off x="0" y="1001713"/>
            <a:ext cx="12192000" cy="111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31750" y="36513"/>
            <a:ext cx="82251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dirty="0">
                <a:solidFill>
                  <a:schemeClr val="bg1"/>
                </a:solidFill>
              </a:rPr>
              <a:t>Attention to Details – Behavioral Indicators</a:t>
            </a:r>
          </a:p>
        </p:txBody>
      </p:sp>
      <p:sp>
        <p:nvSpPr>
          <p:cNvPr id="23" name="Content Placeholder 2">
            <a:extLst>
              <a:ext uri="{FF2B5EF4-FFF2-40B4-BE49-F238E27FC236}">
                <a16:creationId xmlns:a16="http://schemas.microsoft.com/office/drawing/2014/main" xmlns="" id="{264F0AC4-3072-4683-967C-F1CF7ADE44FD}"/>
              </a:ext>
            </a:extLst>
          </p:cNvPr>
          <p:cNvSpPr txBox="1">
            <a:spLocks/>
          </p:cNvSpPr>
          <p:nvPr/>
        </p:nvSpPr>
        <p:spPr>
          <a:xfrm>
            <a:off x="558800" y="1563688"/>
            <a:ext cx="8514568" cy="45760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800" dirty="0" smtClean="0"/>
              <a:t>− Provides accurate, consistent numbers on all paperwork</a:t>
            </a:r>
          </a:p>
          <a:p>
            <a:pPr algn="just"/>
            <a:r>
              <a:rPr lang="en-US" sz="2800" dirty="0" smtClean="0"/>
              <a:t>− Provides information in a useable form and on a timely basis to others who need to act on it</a:t>
            </a:r>
          </a:p>
          <a:p>
            <a:pPr algn="just"/>
            <a:r>
              <a:rPr lang="en-US" sz="2800" dirty="0" smtClean="0"/>
              <a:t>− Maintains a checklist, schedule, calendar, etc. to ensure that small details are not overlooked</a:t>
            </a:r>
          </a:p>
          <a:p>
            <a:pPr algn="just"/>
            <a:r>
              <a:rPr lang="en-US" sz="2800" dirty="0" smtClean="0"/>
              <a:t>− Follows policies, procedure, safety and security measures in using various equipment</a:t>
            </a:r>
          </a:p>
          <a:p>
            <a:pPr algn="just"/>
            <a:r>
              <a:rPr lang="en-US" sz="2800" dirty="0" smtClean="0"/>
              <a:t>− Work requires little or no checking</a:t>
            </a:r>
          </a:p>
          <a:p>
            <a:pPr algn="just"/>
            <a:r>
              <a:rPr lang="en-US" sz="2800" dirty="0" smtClean="0"/>
              <a:t>− Writes down important details in messages or communications so the details are not lost or forgotten</a:t>
            </a:r>
            <a:endParaRPr lang="en-US" sz="2800" dirty="0"/>
          </a:p>
        </p:txBody>
      </p:sp>
      <p:pic>
        <p:nvPicPr>
          <p:cNvPr id="24" name="Picture 23">
            <a:extLst>
              <a:ext uri="{FF2B5EF4-FFF2-40B4-BE49-F238E27FC236}">
                <a16:creationId xmlns:a16="http://schemas.microsoft.com/office/drawing/2014/main" xmlns="" id="{C3A5DC3D-BE10-44D9-89BF-4292EC2ECDAA}"/>
              </a:ext>
            </a:extLst>
          </p:cNvPr>
          <p:cNvPicPr>
            <a:picLocks noChangeAspect="1"/>
          </p:cNvPicPr>
          <p:nvPr/>
        </p:nvPicPr>
        <p:blipFill rotWithShape="1">
          <a:blip r:embed="rId2" cstate="print"/>
          <a:srcRect l="23333" t="39630" r="59167" b="29260"/>
          <a:stretch/>
        </p:blipFill>
        <p:spPr>
          <a:xfrm>
            <a:off x="9427072" y="2357649"/>
            <a:ext cx="2637431" cy="2637431"/>
          </a:xfrm>
          <a:prstGeom prst="rect">
            <a:avLst/>
          </a:prstGeom>
        </p:spPr>
      </p:pic>
    </p:spTree>
    <p:extLst>
      <p:ext uri="{BB962C8B-B14F-4D97-AF65-F5344CB8AC3E}">
        <p14:creationId xmlns:p14="http://schemas.microsoft.com/office/powerpoint/2010/main" val="310691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96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3" name="Group 2"/>
          <p:cNvGrpSpPr>
            <a:grpSpLocks/>
          </p:cNvGrpSpPr>
          <p:nvPr/>
        </p:nvGrpSpPr>
        <p:grpSpPr bwMode="auto">
          <a:xfrm>
            <a:off x="-109538" y="698500"/>
            <a:ext cx="12422188" cy="166688"/>
            <a:chOff x="120020" y="788856"/>
            <a:chExt cx="11597377" cy="165012"/>
          </a:xfrm>
        </p:grpSpPr>
        <p:sp>
          <p:nvSpPr>
            <p:cNvPr id="4" name="Rectangle 13"/>
            <p:cNvSpPr/>
            <p:nvPr/>
          </p:nvSpPr>
          <p:spPr>
            <a:xfrm>
              <a:off x="12002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13"/>
            <p:cNvSpPr/>
            <p:nvPr/>
          </p:nvSpPr>
          <p:spPr>
            <a:xfrm>
              <a:off x="852175"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13"/>
            <p:cNvSpPr/>
            <p:nvPr/>
          </p:nvSpPr>
          <p:spPr>
            <a:xfrm>
              <a:off x="1582846"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13"/>
            <p:cNvSpPr/>
            <p:nvPr/>
          </p:nvSpPr>
          <p:spPr>
            <a:xfrm>
              <a:off x="231500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13"/>
            <p:cNvSpPr/>
            <p:nvPr/>
          </p:nvSpPr>
          <p:spPr>
            <a:xfrm>
              <a:off x="3045672"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13"/>
            <p:cNvSpPr/>
            <p:nvPr/>
          </p:nvSpPr>
          <p:spPr>
            <a:xfrm>
              <a:off x="377782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13"/>
            <p:cNvSpPr/>
            <p:nvPr/>
          </p:nvSpPr>
          <p:spPr>
            <a:xfrm>
              <a:off x="450849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3"/>
            <p:cNvSpPr/>
            <p:nvPr/>
          </p:nvSpPr>
          <p:spPr>
            <a:xfrm>
              <a:off x="5240651"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3"/>
            <p:cNvSpPr/>
            <p:nvPr/>
          </p:nvSpPr>
          <p:spPr>
            <a:xfrm>
              <a:off x="5972805"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3"/>
            <p:cNvSpPr/>
            <p:nvPr/>
          </p:nvSpPr>
          <p:spPr>
            <a:xfrm>
              <a:off x="670347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7435631"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3"/>
            <p:cNvSpPr/>
            <p:nvPr/>
          </p:nvSpPr>
          <p:spPr>
            <a:xfrm>
              <a:off x="8166303"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3"/>
            <p:cNvSpPr/>
            <p:nvPr/>
          </p:nvSpPr>
          <p:spPr>
            <a:xfrm>
              <a:off x="8898456"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3"/>
            <p:cNvSpPr/>
            <p:nvPr/>
          </p:nvSpPr>
          <p:spPr>
            <a:xfrm>
              <a:off x="9629129"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3"/>
            <p:cNvSpPr/>
            <p:nvPr/>
          </p:nvSpPr>
          <p:spPr>
            <a:xfrm>
              <a:off x="10361283"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3"/>
            <p:cNvSpPr/>
            <p:nvPr/>
          </p:nvSpPr>
          <p:spPr>
            <a:xfrm>
              <a:off x="1109343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20" name="Straight Connector 19"/>
          <p:cNvCxnSpPr/>
          <p:nvPr/>
        </p:nvCxnSpPr>
        <p:spPr>
          <a:xfrm>
            <a:off x="0" y="1001713"/>
            <a:ext cx="12192000" cy="111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31749" y="36513"/>
            <a:ext cx="86072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dirty="0">
                <a:solidFill>
                  <a:schemeClr val="bg1"/>
                </a:solidFill>
              </a:rPr>
              <a:t>How to Improve Attention to Details at Work</a:t>
            </a:r>
          </a:p>
        </p:txBody>
      </p:sp>
      <p:sp>
        <p:nvSpPr>
          <p:cNvPr id="23" name="Content Placeholder 2">
            <a:extLst>
              <a:ext uri="{FF2B5EF4-FFF2-40B4-BE49-F238E27FC236}">
                <a16:creationId xmlns:a16="http://schemas.microsoft.com/office/drawing/2014/main" xmlns="" id="{B310F969-CD6C-4F4E-82B7-803E48ED9CAA}"/>
              </a:ext>
            </a:extLst>
          </p:cNvPr>
          <p:cNvSpPr txBox="1">
            <a:spLocks/>
          </p:cNvSpPr>
          <p:nvPr/>
        </p:nvSpPr>
        <p:spPr>
          <a:xfrm>
            <a:off x="558800" y="1283419"/>
            <a:ext cx="10588812" cy="52473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n-US" sz="2200" b="1" dirty="0" smtClean="0">
                <a:solidFill>
                  <a:srgbClr val="FF0000"/>
                </a:solidFill>
              </a:rPr>
              <a:t>Create a Work Plan</a:t>
            </a:r>
            <a:r>
              <a:rPr lang="en-US" sz="2200" b="1" dirty="0" smtClean="0"/>
              <a:t>: </a:t>
            </a:r>
            <a:r>
              <a:rPr lang="en-US" sz="2200" dirty="0" smtClean="0"/>
              <a:t>Create a detailed work plan that outlines the individual elements of each of your key job functions. Use the work plan as a guide if you find yourself becoming distracted or frequently interrupted. Let the plan double as a checklist to verify that each step or critical task has been completed.</a:t>
            </a:r>
          </a:p>
          <a:p>
            <a:pPr marL="342900" indent="-342900" algn="just">
              <a:buFont typeface="Wingdings" panose="05000000000000000000" pitchFamily="2" charset="2"/>
              <a:buChar char="§"/>
            </a:pPr>
            <a:r>
              <a:rPr lang="en-US" sz="2200" b="1" dirty="0" smtClean="0">
                <a:solidFill>
                  <a:srgbClr val="FF0000"/>
                </a:solidFill>
              </a:rPr>
              <a:t>Make Lists</a:t>
            </a:r>
            <a:r>
              <a:rPr lang="en-US" sz="2200" b="1" dirty="0" smtClean="0"/>
              <a:t>: </a:t>
            </a:r>
            <a:r>
              <a:rPr lang="en-US" sz="2200" dirty="0" smtClean="0"/>
              <a:t>If you have a number of things you need to accomplish in a particular time frame, make a list and check off each item as it's completed. If you can’t finish everything on the list, start a new list for the next day and include those leftover tasks.</a:t>
            </a:r>
          </a:p>
          <a:p>
            <a:pPr marL="342900" indent="-342900" algn="just">
              <a:buFont typeface="Wingdings" panose="05000000000000000000" pitchFamily="2" charset="2"/>
              <a:buChar char="§"/>
            </a:pPr>
            <a:r>
              <a:rPr lang="en-US" sz="2200" b="1" dirty="0" smtClean="0">
                <a:solidFill>
                  <a:srgbClr val="FF0000"/>
                </a:solidFill>
              </a:rPr>
              <a:t>Plan in Advance</a:t>
            </a:r>
            <a:r>
              <a:rPr lang="en-US" sz="2200" b="1" dirty="0" smtClean="0"/>
              <a:t>: </a:t>
            </a:r>
            <a:r>
              <a:rPr lang="en-US" sz="2200" dirty="0" smtClean="0"/>
              <a:t>In addition to making daily lists, create long-term lists of projects that need your attention in the near future. For example, if you know you have a presentation at a board meeting in two weeks, mark a reminder on your calendar noting when you need to start developing your materials. When that date arrives, transfer the task to your daily list.</a:t>
            </a:r>
          </a:p>
          <a:p>
            <a:pPr marL="342900" indent="-342900" algn="just">
              <a:lnSpc>
                <a:spcPct val="100000"/>
              </a:lnSpc>
              <a:buFont typeface="Wingdings" panose="05000000000000000000" pitchFamily="2" charset="2"/>
              <a:buChar char="§"/>
            </a:pPr>
            <a:r>
              <a:rPr lang="en-US" sz="2200" b="1" dirty="0" smtClean="0">
                <a:solidFill>
                  <a:srgbClr val="FF0000"/>
                </a:solidFill>
              </a:rPr>
              <a:t>Maintain a Schedule</a:t>
            </a:r>
            <a:r>
              <a:rPr lang="en-US" sz="2200" b="1" dirty="0" smtClean="0"/>
              <a:t>: </a:t>
            </a:r>
            <a:r>
              <a:rPr lang="en-US" sz="2200" dirty="0" smtClean="0"/>
              <a:t>If you set aside a certain amount of time to devote to specific tasks, you're more likely to stay focused and finish the project with no interruptions or delays.</a:t>
            </a:r>
          </a:p>
          <a:p>
            <a:pPr algn="just"/>
            <a:endParaRPr lang="en-US" sz="2200" dirty="0" smtClean="0"/>
          </a:p>
          <a:p>
            <a:pPr algn="just"/>
            <a:endParaRPr lang="en-US" sz="2200" dirty="0" smtClean="0"/>
          </a:p>
          <a:p>
            <a:pPr algn="just"/>
            <a:endParaRPr lang="en-US" sz="2200" dirty="0" smtClean="0"/>
          </a:p>
          <a:p>
            <a:endParaRPr lang="en-US" sz="2200" dirty="0" smtClean="0"/>
          </a:p>
          <a:p>
            <a:endParaRPr lang="en-US" sz="2200" dirty="0"/>
          </a:p>
        </p:txBody>
      </p:sp>
    </p:spTree>
    <p:extLst>
      <p:ext uri="{BB962C8B-B14F-4D97-AF65-F5344CB8AC3E}">
        <p14:creationId xmlns:p14="http://schemas.microsoft.com/office/powerpoint/2010/main" val="3741302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96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3" name="Group 2"/>
          <p:cNvGrpSpPr>
            <a:grpSpLocks/>
          </p:cNvGrpSpPr>
          <p:nvPr/>
        </p:nvGrpSpPr>
        <p:grpSpPr bwMode="auto">
          <a:xfrm>
            <a:off x="-109538" y="698500"/>
            <a:ext cx="12422188" cy="166688"/>
            <a:chOff x="120020" y="788856"/>
            <a:chExt cx="11597377" cy="165012"/>
          </a:xfrm>
        </p:grpSpPr>
        <p:sp>
          <p:nvSpPr>
            <p:cNvPr id="4" name="Rectangle 13"/>
            <p:cNvSpPr/>
            <p:nvPr/>
          </p:nvSpPr>
          <p:spPr>
            <a:xfrm>
              <a:off x="12002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13"/>
            <p:cNvSpPr/>
            <p:nvPr/>
          </p:nvSpPr>
          <p:spPr>
            <a:xfrm>
              <a:off x="852175"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13"/>
            <p:cNvSpPr/>
            <p:nvPr/>
          </p:nvSpPr>
          <p:spPr>
            <a:xfrm>
              <a:off x="1582846"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13"/>
            <p:cNvSpPr/>
            <p:nvPr/>
          </p:nvSpPr>
          <p:spPr>
            <a:xfrm>
              <a:off x="231500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13"/>
            <p:cNvSpPr/>
            <p:nvPr/>
          </p:nvSpPr>
          <p:spPr>
            <a:xfrm>
              <a:off x="3045672"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13"/>
            <p:cNvSpPr/>
            <p:nvPr/>
          </p:nvSpPr>
          <p:spPr>
            <a:xfrm>
              <a:off x="377782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13"/>
            <p:cNvSpPr/>
            <p:nvPr/>
          </p:nvSpPr>
          <p:spPr>
            <a:xfrm>
              <a:off x="450849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3"/>
            <p:cNvSpPr/>
            <p:nvPr/>
          </p:nvSpPr>
          <p:spPr>
            <a:xfrm>
              <a:off x="5240651"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3"/>
            <p:cNvSpPr/>
            <p:nvPr/>
          </p:nvSpPr>
          <p:spPr>
            <a:xfrm>
              <a:off x="5972805"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3"/>
            <p:cNvSpPr/>
            <p:nvPr/>
          </p:nvSpPr>
          <p:spPr>
            <a:xfrm>
              <a:off x="670347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7435631"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3"/>
            <p:cNvSpPr/>
            <p:nvPr/>
          </p:nvSpPr>
          <p:spPr>
            <a:xfrm>
              <a:off x="8166303"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3"/>
            <p:cNvSpPr/>
            <p:nvPr/>
          </p:nvSpPr>
          <p:spPr>
            <a:xfrm>
              <a:off x="8898456"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3"/>
            <p:cNvSpPr/>
            <p:nvPr/>
          </p:nvSpPr>
          <p:spPr>
            <a:xfrm>
              <a:off x="9629129"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3"/>
            <p:cNvSpPr/>
            <p:nvPr/>
          </p:nvSpPr>
          <p:spPr>
            <a:xfrm>
              <a:off x="10361283"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3"/>
            <p:cNvSpPr/>
            <p:nvPr/>
          </p:nvSpPr>
          <p:spPr>
            <a:xfrm>
              <a:off x="1109343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20" name="Straight Connector 19"/>
          <p:cNvCxnSpPr/>
          <p:nvPr/>
        </p:nvCxnSpPr>
        <p:spPr>
          <a:xfrm>
            <a:off x="0" y="1001713"/>
            <a:ext cx="12192000" cy="111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31749" y="36513"/>
            <a:ext cx="102450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dirty="0">
                <a:solidFill>
                  <a:schemeClr val="bg1"/>
                </a:solidFill>
              </a:rPr>
              <a:t>How to Improve Attention to Details at </a:t>
            </a:r>
            <a:r>
              <a:rPr lang="en-US" altLang="en-US" sz="3200" b="1" dirty="0" smtClean="0">
                <a:solidFill>
                  <a:schemeClr val="bg1"/>
                </a:solidFill>
              </a:rPr>
              <a:t>Work (Cont’d)</a:t>
            </a:r>
            <a:endParaRPr lang="en-US" altLang="en-US" sz="3200" b="1" dirty="0">
              <a:solidFill>
                <a:schemeClr val="bg1"/>
              </a:solidFill>
            </a:endParaRPr>
          </a:p>
        </p:txBody>
      </p:sp>
      <p:sp>
        <p:nvSpPr>
          <p:cNvPr id="24" name="Content Placeholder 2">
            <a:extLst>
              <a:ext uri="{FF2B5EF4-FFF2-40B4-BE49-F238E27FC236}">
                <a16:creationId xmlns:a16="http://schemas.microsoft.com/office/drawing/2014/main" xmlns="" id="{349CBE7B-57DD-4074-B82F-C2E2838EE405}"/>
              </a:ext>
            </a:extLst>
          </p:cNvPr>
          <p:cNvSpPr txBox="1">
            <a:spLocks/>
          </p:cNvSpPr>
          <p:nvPr/>
        </p:nvSpPr>
        <p:spPr>
          <a:xfrm>
            <a:off x="324444" y="1245613"/>
            <a:ext cx="11206755" cy="53606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n-US" sz="2200" b="1" dirty="0" smtClean="0">
                <a:solidFill>
                  <a:srgbClr val="FF0000"/>
                </a:solidFill>
              </a:rPr>
              <a:t>Plan in Advance</a:t>
            </a:r>
            <a:r>
              <a:rPr lang="en-US" sz="2200" b="1" dirty="0" smtClean="0"/>
              <a:t>: </a:t>
            </a:r>
            <a:r>
              <a:rPr lang="en-US" sz="1900" dirty="0" smtClean="0"/>
              <a:t>In addition to making daily lists, create long-term lists of projects that need your attention in the near future. For example, if you know you have a presentation at a board meeting in two weeks, mark a reminder on your calendar noting when you need to start developing your materials. When that date arrives, transfer the task to your daily list.</a:t>
            </a:r>
          </a:p>
          <a:p>
            <a:pPr marL="342900" indent="-342900" algn="just">
              <a:buFont typeface="Wingdings" panose="05000000000000000000" pitchFamily="2" charset="2"/>
              <a:buChar char="§"/>
            </a:pPr>
            <a:r>
              <a:rPr lang="en-US" sz="2200" b="1" dirty="0" smtClean="0">
                <a:solidFill>
                  <a:srgbClr val="FF0000"/>
                </a:solidFill>
              </a:rPr>
              <a:t>Limit Distractions</a:t>
            </a:r>
            <a:r>
              <a:rPr lang="en-US" sz="2200" b="1" dirty="0" smtClean="0"/>
              <a:t>: </a:t>
            </a:r>
            <a:r>
              <a:rPr lang="en-US" sz="1900" dirty="0" smtClean="0"/>
              <a:t>Distractions reduce your ability to pay attention to detail. If you work in an office, close your door, forward your phones or set specific office hours when you're available for unscheduled visitors. Reduce ambient noise with headphones if you find the sounds bothersome.</a:t>
            </a:r>
          </a:p>
          <a:p>
            <a:pPr marL="342900" indent="-342900" algn="just">
              <a:buFont typeface="Wingdings" panose="05000000000000000000" pitchFamily="2" charset="2"/>
              <a:buChar char="§"/>
            </a:pPr>
            <a:r>
              <a:rPr lang="en-US" sz="2200" b="1" dirty="0" smtClean="0">
                <a:solidFill>
                  <a:srgbClr val="FF0000"/>
                </a:solidFill>
              </a:rPr>
              <a:t>Avoid Overloading Yourself</a:t>
            </a:r>
            <a:r>
              <a:rPr lang="en-US" sz="2200" b="1" dirty="0" smtClean="0"/>
              <a:t>: </a:t>
            </a:r>
            <a:r>
              <a:rPr lang="en-US" sz="1900" dirty="0" smtClean="0"/>
              <a:t>When you add more work and pressure to a schedule than your brain can fully comprehend and process, your productivity and effectiveness can decline. Know your limits and try to avoid last-minute deadlines, large simultaneous projects and </a:t>
            </a:r>
            <a:r>
              <a:rPr lang="en-US" sz="1900" dirty="0" err="1" smtClean="0"/>
              <a:t>overscheduling</a:t>
            </a:r>
            <a:r>
              <a:rPr lang="en-US" sz="1900" dirty="0" smtClean="0"/>
              <a:t>.</a:t>
            </a:r>
          </a:p>
          <a:p>
            <a:pPr marL="342900" indent="-342900" algn="just">
              <a:buFont typeface="Wingdings" panose="05000000000000000000" pitchFamily="2" charset="2"/>
              <a:buChar char="§"/>
            </a:pPr>
            <a:r>
              <a:rPr lang="en-US" sz="2200" b="1" dirty="0" smtClean="0">
                <a:solidFill>
                  <a:srgbClr val="FF0000"/>
                </a:solidFill>
              </a:rPr>
              <a:t>Ask for Help</a:t>
            </a:r>
            <a:r>
              <a:rPr lang="en-US" sz="2200" b="1" dirty="0" smtClean="0"/>
              <a:t>: </a:t>
            </a:r>
            <a:r>
              <a:rPr lang="en-US" sz="1900" dirty="0" smtClean="0"/>
              <a:t>Employ trusted colleagues to look over your work and offer them the same courtesy. If you’ve read the same report over and over again, you’re likely to be so familiar with the content that you miss errors and typos. A fresh set of eyes can help catch mistakes.</a:t>
            </a:r>
          </a:p>
          <a:p>
            <a:pPr marL="342900" indent="-342900" algn="just">
              <a:buFont typeface="Wingdings" panose="05000000000000000000" pitchFamily="2" charset="2"/>
              <a:buChar char="§"/>
            </a:pPr>
            <a:r>
              <a:rPr lang="en-US" sz="2200" b="1" dirty="0" smtClean="0">
                <a:solidFill>
                  <a:srgbClr val="FF0000"/>
                </a:solidFill>
              </a:rPr>
              <a:t>Take Care of Yourself</a:t>
            </a:r>
            <a:r>
              <a:rPr lang="en-US" sz="2200" b="1" dirty="0" smtClean="0"/>
              <a:t>: </a:t>
            </a:r>
            <a:r>
              <a:rPr lang="en-US" sz="1900" dirty="0" smtClean="0"/>
              <a:t>When you’re at work, get up and walk around, take in fresh air and distance yourself from complex projects before going back to double check details. When you’re at home, eat a healthy diet and get plenty of sleep and exercise. These practices will help you stay sharp and focused so you're more likely to pay attention to detail.</a:t>
            </a:r>
            <a:endParaRPr lang="en-US" sz="1800" dirty="0" smtClean="0"/>
          </a:p>
          <a:p>
            <a:pPr marL="342900" indent="-342900">
              <a:buFont typeface="Wingdings" panose="05000000000000000000" pitchFamily="2" charset="2"/>
              <a:buChar char="§"/>
            </a:pPr>
            <a:endParaRPr lang="en-US" sz="2000" dirty="0" smtClean="0"/>
          </a:p>
          <a:p>
            <a:pPr marL="342900" indent="-342900">
              <a:buFont typeface="Wingdings" panose="05000000000000000000" pitchFamily="2" charset="2"/>
              <a:buChar char="§"/>
            </a:pPr>
            <a:endParaRPr lang="en-US" sz="2000" dirty="0" smtClean="0"/>
          </a:p>
          <a:p>
            <a:pPr marL="342900" indent="-342900">
              <a:buFont typeface="Wingdings" panose="05000000000000000000" pitchFamily="2" charset="2"/>
              <a:buChar char="§"/>
            </a:pPr>
            <a:endParaRPr lang="en-US" sz="2000" dirty="0" smtClean="0"/>
          </a:p>
          <a:p>
            <a:pPr marL="342900" indent="-342900" algn="just">
              <a:buFont typeface="Wingdings" panose="05000000000000000000" pitchFamily="2" charset="2"/>
              <a:buChar char="§"/>
            </a:pPr>
            <a:endParaRPr lang="en-US" sz="1900" dirty="0" smtClean="0"/>
          </a:p>
          <a:p>
            <a:pPr marL="342900" indent="-342900" algn="just">
              <a:buFont typeface="Wingdings" panose="05000000000000000000" pitchFamily="2" charset="2"/>
              <a:buChar char="§"/>
            </a:pPr>
            <a:endParaRPr lang="en-US" sz="1900" dirty="0" smtClean="0"/>
          </a:p>
          <a:p>
            <a:pPr marL="342900" indent="-342900">
              <a:buFont typeface="Wingdings" panose="05000000000000000000" pitchFamily="2" charset="2"/>
              <a:buChar char="§"/>
            </a:pPr>
            <a:endParaRPr lang="en-US" dirty="0" smtClean="0"/>
          </a:p>
          <a:p>
            <a:pPr marL="342900"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305515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96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3" name="Group 2"/>
          <p:cNvGrpSpPr>
            <a:grpSpLocks/>
          </p:cNvGrpSpPr>
          <p:nvPr/>
        </p:nvGrpSpPr>
        <p:grpSpPr bwMode="auto">
          <a:xfrm>
            <a:off x="-109538" y="698500"/>
            <a:ext cx="12422188" cy="166688"/>
            <a:chOff x="120020" y="788856"/>
            <a:chExt cx="11597377" cy="165012"/>
          </a:xfrm>
        </p:grpSpPr>
        <p:sp>
          <p:nvSpPr>
            <p:cNvPr id="4" name="Rectangle 13"/>
            <p:cNvSpPr/>
            <p:nvPr/>
          </p:nvSpPr>
          <p:spPr>
            <a:xfrm>
              <a:off x="12002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13"/>
            <p:cNvSpPr/>
            <p:nvPr/>
          </p:nvSpPr>
          <p:spPr>
            <a:xfrm>
              <a:off x="852175"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13"/>
            <p:cNvSpPr/>
            <p:nvPr/>
          </p:nvSpPr>
          <p:spPr>
            <a:xfrm>
              <a:off x="1582846"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13"/>
            <p:cNvSpPr/>
            <p:nvPr/>
          </p:nvSpPr>
          <p:spPr>
            <a:xfrm>
              <a:off x="231500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13"/>
            <p:cNvSpPr/>
            <p:nvPr/>
          </p:nvSpPr>
          <p:spPr>
            <a:xfrm>
              <a:off x="3045672"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13"/>
            <p:cNvSpPr/>
            <p:nvPr/>
          </p:nvSpPr>
          <p:spPr>
            <a:xfrm>
              <a:off x="377782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13"/>
            <p:cNvSpPr/>
            <p:nvPr/>
          </p:nvSpPr>
          <p:spPr>
            <a:xfrm>
              <a:off x="450849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3"/>
            <p:cNvSpPr/>
            <p:nvPr/>
          </p:nvSpPr>
          <p:spPr>
            <a:xfrm>
              <a:off x="5240651"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3"/>
            <p:cNvSpPr/>
            <p:nvPr/>
          </p:nvSpPr>
          <p:spPr>
            <a:xfrm>
              <a:off x="5972805"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3"/>
            <p:cNvSpPr/>
            <p:nvPr/>
          </p:nvSpPr>
          <p:spPr>
            <a:xfrm>
              <a:off x="670347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7435631"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3"/>
            <p:cNvSpPr/>
            <p:nvPr/>
          </p:nvSpPr>
          <p:spPr>
            <a:xfrm>
              <a:off x="8166303"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3"/>
            <p:cNvSpPr/>
            <p:nvPr/>
          </p:nvSpPr>
          <p:spPr>
            <a:xfrm>
              <a:off x="8898456"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3"/>
            <p:cNvSpPr/>
            <p:nvPr/>
          </p:nvSpPr>
          <p:spPr>
            <a:xfrm>
              <a:off x="9629129"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3"/>
            <p:cNvSpPr/>
            <p:nvPr/>
          </p:nvSpPr>
          <p:spPr>
            <a:xfrm>
              <a:off x="10361283"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3"/>
            <p:cNvSpPr/>
            <p:nvPr/>
          </p:nvSpPr>
          <p:spPr>
            <a:xfrm>
              <a:off x="1109343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20" name="Straight Connector 19"/>
          <p:cNvCxnSpPr/>
          <p:nvPr/>
        </p:nvCxnSpPr>
        <p:spPr>
          <a:xfrm>
            <a:off x="0" y="1001713"/>
            <a:ext cx="12192000" cy="111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31749" y="36513"/>
            <a:ext cx="102450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dirty="0" smtClean="0">
                <a:solidFill>
                  <a:schemeClr val="bg1"/>
                </a:solidFill>
              </a:rPr>
              <a:t>Conclusion</a:t>
            </a:r>
            <a:endParaRPr lang="en-US" altLang="en-US" sz="3200" b="1" dirty="0">
              <a:solidFill>
                <a:schemeClr val="bg1"/>
              </a:solidFill>
            </a:endParaRPr>
          </a:p>
        </p:txBody>
      </p:sp>
      <p:sp>
        <p:nvSpPr>
          <p:cNvPr id="22" name="Rectangle 21"/>
          <p:cNvSpPr/>
          <p:nvPr/>
        </p:nvSpPr>
        <p:spPr>
          <a:xfrm>
            <a:off x="7199302" y="2405024"/>
            <a:ext cx="930835" cy="30948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484196" y="2405024"/>
            <a:ext cx="868876" cy="30948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842302" y="2405024"/>
            <a:ext cx="868923" cy="309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942138" y="1699085"/>
            <a:ext cx="3849139" cy="584775"/>
          </a:xfrm>
          <a:prstGeom prst="rect">
            <a:avLst/>
          </a:prstGeom>
          <a:noFill/>
        </p:spPr>
        <p:txBody>
          <a:bodyPr wrap="square" rtlCol="0">
            <a:spAutoFit/>
          </a:bodyPr>
          <a:lstStyle/>
          <a:p>
            <a:pPr algn="ctr"/>
            <a:r>
              <a:rPr lang="en-US" sz="3200" dirty="0" smtClean="0"/>
              <a:t>Commanding Officer</a:t>
            </a:r>
            <a:endParaRPr lang="en-US" sz="3200" dirty="0"/>
          </a:p>
        </p:txBody>
      </p:sp>
      <p:sp>
        <p:nvSpPr>
          <p:cNvPr id="27" name="TextBox 26"/>
          <p:cNvSpPr txBox="1"/>
          <p:nvPr/>
        </p:nvSpPr>
        <p:spPr>
          <a:xfrm>
            <a:off x="7664719" y="5809457"/>
            <a:ext cx="2800351" cy="646331"/>
          </a:xfrm>
          <a:prstGeom prst="rect">
            <a:avLst/>
          </a:prstGeom>
          <a:noFill/>
        </p:spPr>
        <p:txBody>
          <a:bodyPr wrap="square" rtlCol="0">
            <a:spAutoFit/>
          </a:bodyPr>
          <a:lstStyle/>
          <a:p>
            <a:r>
              <a:rPr lang="en-US" sz="3600" dirty="0" smtClean="0"/>
              <a:t>Subordinates</a:t>
            </a:r>
            <a:endParaRPr lang="en-US" sz="3600" dirty="0"/>
          </a:p>
        </p:txBody>
      </p:sp>
      <p:cxnSp>
        <p:nvCxnSpPr>
          <p:cNvPr id="29" name="Straight Arrow Connector 28"/>
          <p:cNvCxnSpPr/>
          <p:nvPr/>
        </p:nvCxnSpPr>
        <p:spPr>
          <a:xfrm flipV="1">
            <a:off x="6333565" y="1439824"/>
            <a:ext cx="4706470" cy="14786"/>
          </a:xfrm>
          <a:prstGeom prst="straightConnector1">
            <a:avLst/>
          </a:pr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493669" y="5768929"/>
            <a:ext cx="4700588" cy="40528"/>
          </a:xfrm>
          <a:prstGeom prst="straightConnector1">
            <a:avLst/>
          </a:pr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840589" y="1623001"/>
            <a:ext cx="25387" cy="4024764"/>
          </a:xfrm>
          <a:prstGeom prst="straightConnector1">
            <a:avLst/>
          </a:prstGeom>
          <a:ln w="381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xmlns="" id="{D4F41418-03D9-427F-B0A0-88234DB44EF9}"/>
              </a:ext>
            </a:extLst>
          </p:cNvPr>
          <p:cNvSpPr txBox="1">
            <a:spLocks/>
          </p:cNvSpPr>
          <p:nvPr/>
        </p:nvSpPr>
        <p:spPr>
          <a:xfrm>
            <a:off x="540153" y="1490088"/>
            <a:ext cx="5224330" cy="46014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smtClean="0"/>
              <a:t>It is observed in the Corps that a wide communication gap exists between Commanding Officers and their subordinates particularly in the area of seamless responsibility take-overs. </a:t>
            </a:r>
          </a:p>
          <a:p>
            <a:pPr algn="l"/>
            <a:endParaRPr lang="en-US" sz="1200" dirty="0"/>
          </a:p>
          <a:p>
            <a:pPr algn="l"/>
            <a:r>
              <a:rPr lang="en-US" sz="3200" dirty="0" smtClean="0"/>
              <a:t>This is purely the result of ineffective communication.</a:t>
            </a:r>
          </a:p>
        </p:txBody>
      </p:sp>
    </p:spTree>
    <p:extLst>
      <p:ext uri="{BB962C8B-B14F-4D97-AF65-F5344CB8AC3E}">
        <p14:creationId xmlns:p14="http://schemas.microsoft.com/office/powerpoint/2010/main" val="3974474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96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3" name="Group 2"/>
          <p:cNvGrpSpPr>
            <a:grpSpLocks/>
          </p:cNvGrpSpPr>
          <p:nvPr/>
        </p:nvGrpSpPr>
        <p:grpSpPr bwMode="auto">
          <a:xfrm>
            <a:off x="-109538" y="698500"/>
            <a:ext cx="12422188" cy="166688"/>
            <a:chOff x="120020" y="788856"/>
            <a:chExt cx="11597377" cy="165012"/>
          </a:xfrm>
        </p:grpSpPr>
        <p:sp>
          <p:nvSpPr>
            <p:cNvPr id="4" name="Rectangle 13"/>
            <p:cNvSpPr/>
            <p:nvPr/>
          </p:nvSpPr>
          <p:spPr>
            <a:xfrm>
              <a:off x="12002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13"/>
            <p:cNvSpPr/>
            <p:nvPr/>
          </p:nvSpPr>
          <p:spPr>
            <a:xfrm>
              <a:off x="852175"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13"/>
            <p:cNvSpPr/>
            <p:nvPr/>
          </p:nvSpPr>
          <p:spPr>
            <a:xfrm>
              <a:off x="1582846"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13"/>
            <p:cNvSpPr/>
            <p:nvPr/>
          </p:nvSpPr>
          <p:spPr>
            <a:xfrm>
              <a:off x="231500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13"/>
            <p:cNvSpPr/>
            <p:nvPr/>
          </p:nvSpPr>
          <p:spPr>
            <a:xfrm>
              <a:off x="3045672"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13"/>
            <p:cNvSpPr/>
            <p:nvPr/>
          </p:nvSpPr>
          <p:spPr>
            <a:xfrm>
              <a:off x="377782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13"/>
            <p:cNvSpPr/>
            <p:nvPr/>
          </p:nvSpPr>
          <p:spPr>
            <a:xfrm>
              <a:off x="450849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3"/>
            <p:cNvSpPr/>
            <p:nvPr/>
          </p:nvSpPr>
          <p:spPr>
            <a:xfrm>
              <a:off x="5240651"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3"/>
            <p:cNvSpPr/>
            <p:nvPr/>
          </p:nvSpPr>
          <p:spPr>
            <a:xfrm>
              <a:off x="5972805"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3"/>
            <p:cNvSpPr/>
            <p:nvPr/>
          </p:nvSpPr>
          <p:spPr>
            <a:xfrm>
              <a:off x="670347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7435631"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3"/>
            <p:cNvSpPr/>
            <p:nvPr/>
          </p:nvSpPr>
          <p:spPr>
            <a:xfrm>
              <a:off x="8166303"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3"/>
            <p:cNvSpPr/>
            <p:nvPr/>
          </p:nvSpPr>
          <p:spPr>
            <a:xfrm>
              <a:off x="8898456"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3"/>
            <p:cNvSpPr/>
            <p:nvPr/>
          </p:nvSpPr>
          <p:spPr>
            <a:xfrm>
              <a:off x="9629129"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3"/>
            <p:cNvSpPr/>
            <p:nvPr/>
          </p:nvSpPr>
          <p:spPr>
            <a:xfrm>
              <a:off x="10361283"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3"/>
            <p:cNvSpPr/>
            <p:nvPr/>
          </p:nvSpPr>
          <p:spPr>
            <a:xfrm>
              <a:off x="1109343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20" name="Straight Connector 19"/>
          <p:cNvCxnSpPr/>
          <p:nvPr/>
        </p:nvCxnSpPr>
        <p:spPr>
          <a:xfrm>
            <a:off x="0" y="1001713"/>
            <a:ext cx="12192000" cy="111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31749" y="36513"/>
            <a:ext cx="102450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dirty="0" smtClean="0">
                <a:solidFill>
                  <a:schemeClr val="bg1"/>
                </a:solidFill>
              </a:rPr>
              <a:t>Conclusion (Cont’d)</a:t>
            </a:r>
            <a:endParaRPr lang="en-US" altLang="en-US" sz="3200" b="1" dirty="0">
              <a:solidFill>
                <a:schemeClr val="bg1"/>
              </a:solidFill>
            </a:endParaRPr>
          </a:p>
        </p:txBody>
      </p:sp>
      <p:sp>
        <p:nvSpPr>
          <p:cNvPr id="35" name="Content Placeholder 2">
            <a:extLst>
              <a:ext uri="{FF2B5EF4-FFF2-40B4-BE49-F238E27FC236}">
                <a16:creationId xmlns:a16="http://schemas.microsoft.com/office/drawing/2014/main" xmlns="" id="{D4F41418-03D9-427F-B0A0-88234DB44EF9}"/>
              </a:ext>
            </a:extLst>
          </p:cNvPr>
          <p:cNvSpPr txBox="1">
            <a:spLocks/>
          </p:cNvSpPr>
          <p:nvPr/>
        </p:nvSpPr>
        <p:spPr>
          <a:xfrm>
            <a:off x="674688" y="2023892"/>
            <a:ext cx="10715035" cy="26531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dirty="0" smtClean="0"/>
              <a:t>For the Corps to get every aspect of its administration right as it concerns  Human Resources and Human Capital Development and to forestall </a:t>
            </a:r>
            <a:r>
              <a:rPr lang="en-US" sz="3600" dirty="0" err="1" smtClean="0"/>
              <a:t>rumour</a:t>
            </a:r>
            <a:r>
              <a:rPr lang="en-US" sz="3600" dirty="0" smtClean="0"/>
              <a:t> mongering, information that should be on public domain must be made accessible </a:t>
            </a:r>
            <a:r>
              <a:rPr lang="en-US" sz="3600" smtClean="0"/>
              <a:t>to staff.</a:t>
            </a:r>
            <a:endParaRPr lang="en-US" sz="3600" dirty="0" smtClean="0"/>
          </a:p>
        </p:txBody>
      </p:sp>
    </p:spTree>
    <p:extLst>
      <p:ext uri="{BB962C8B-B14F-4D97-AF65-F5344CB8AC3E}">
        <p14:creationId xmlns:p14="http://schemas.microsoft.com/office/powerpoint/2010/main" val="1061541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96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3" name="Group 2"/>
          <p:cNvGrpSpPr>
            <a:grpSpLocks/>
          </p:cNvGrpSpPr>
          <p:nvPr/>
        </p:nvGrpSpPr>
        <p:grpSpPr bwMode="auto">
          <a:xfrm>
            <a:off x="-109538" y="698500"/>
            <a:ext cx="12422188" cy="166688"/>
            <a:chOff x="120020" y="788856"/>
            <a:chExt cx="11597377" cy="165012"/>
          </a:xfrm>
        </p:grpSpPr>
        <p:sp>
          <p:nvSpPr>
            <p:cNvPr id="4" name="Rectangle 13"/>
            <p:cNvSpPr/>
            <p:nvPr/>
          </p:nvSpPr>
          <p:spPr>
            <a:xfrm>
              <a:off x="12002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13"/>
            <p:cNvSpPr/>
            <p:nvPr/>
          </p:nvSpPr>
          <p:spPr>
            <a:xfrm>
              <a:off x="852175"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13"/>
            <p:cNvSpPr/>
            <p:nvPr/>
          </p:nvSpPr>
          <p:spPr>
            <a:xfrm>
              <a:off x="1582846"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13"/>
            <p:cNvSpPr/>
            <p:nvPr/>
          </p:nvSpPr>
          <p:spPr>
            <a:xfrm>
              <a:off x="231500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13"/>
            <p:cNvSpPr/>
            <p:nvPr/>
          </p:nvSpPr>
          <p:spPr>
            <a:xfrm>
              <a:off x="3045672"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13"/>
            <p:cNvSpPr/>
            <p:nvPr/>
          </p:nvSpPr>
          <p:spPr>
            <a:xfrm>
              <a:off x="377782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13"/>
            <p:cNvSpPr/>
            <p:nvPr/>
          </p:nvSpPr>
          <p:spPr>
            <a:xfrm>
              <a:off x="450849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3"/>
            <p:cNvSpPr/>
            <p:nvPr/>
          </p:nvSpPr>
          <p:spPr>
            <a:xfrm>
              <a:off x="5240651"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3"/>
            <p:cNvSpPr/>
            <p:nvPr/>
          </p:nvSpPr>
          <p:spPr>
            <a:xfrm>
              <a:off x="5972805"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3"/>
            <p:cNvSpPr/>
            <p:nvPr/>
          </p:nvSpPr>
          <p:spPr>
            <a:xfrm>
              <a:off x="670347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7435631"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3"/>
            <p:cNvSpPr/>
            <p:nvPr/>
          </p:nvSpPr>
          <p:spPr>
            <a:xfrm>
              <a:off x="8166303"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3"/>
            <p:cNvSpPr/>
            <p:nvPr/>
          </p:nvSpPr>
          <p:spPr>
            <a:xfrm>
              <a:off x="8898456"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3"/>
            <p:cNvSpPr/>
            <p:nvPr/>
          </p:nvSpPr>
          <p:spPr>
            <a:xfrm>
              <a:off x="9629129"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3"/>
            <p:cNvSpPr/>
            <p:nvPr/>
          </p:nvSpPr>
          <p:spPr>
            <a:xfrm>
              <a:off x="10361283"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3"/>
            <p:cNvSpPr/>
            <p:nvPr/>
          </p:nvSpPr>
          <p:spPr>
            <a:xfrm>
              <a:off x="1109343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20" name="Straight Connector 19"/>
          <p:cNvCxnSpPr/>
          <p:nvPr/>
        </p:nvCxnSpPr>
        <p:spPr>
          <a:xfrm>
            <a:off x="0" y="1001713"/>
            <a:ext cx="12192000" cy="111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31750" y="36513"/>
            <a:ext cx="6319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dirty="0">
                <a:solidFill>
                  <a:schemeClr val="bg1"/>
                </a:solidFill>
              </a:rPr>
              <a:t>Presentation Outline</a:t>
            </a:r>
          </a:p>
        </p:txBody>
      </p:sp>
      <p:sp>
        <p:nvSpPr>
          <p:cNvPr id="23" name="Content Placeholder 2"/>
          <p:cNvSpPr txBox="1">
            <a:spLocks/>
          </p:cNvSpPr>
          <p:nvPr/>
        </p:nvSpPr>
        <p:spPr>
          <a:xfrm>
            <a:off x="1457325" y="1490663"/>
            <a:ext cx="7502572" cy="47647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b="1" dirty="0" smtClean="0">
                <a:solidFill>
                  <a:schemeClr val="accent1">
                    <a:lumMod val="50000"/>
                  </a:schemeClr>
                </a:solidFill>
              </a:rPr>
              <a:t>What is Communication</a:t>
            </a:r>
          </a:p>
          <a:p>
            <a:pPr marL="342900" indent="-342900" algn="l">
              <a:buFont typeface="Wingdings" panose="05000000000000000000" pitchFamily="2" charset="2"/>
              <a:buChar char="§"/>
            </a:pPr>
            <a:r>
              <a:rPr lang="en-US" b="1" dirty="0" smtClean="0">
                <a:solidFill>
                  <a:schemeClr val="accent1">
                    <a:lumMod val="50000"/>
                  </a:schemeClr>
                </a:solidFill>
              </a:rPr>
              <a:t>Types of Communication</a:t>
            </a:r>
          </a:p>
          <a:p>
            <a:pPr marL="342900" indent="-342900" algn="l">
              <a:buFont typeface="Wingdings" panose="05000000000000000000" pitchFamily="2" charset="2"/>
              <a:buChar char="§"/>
            </a:pPr>
            <a:r>
              <a:rPr lang="en-US" b="1" dirty="0" smtClean="0">
                <a:solidFill>
                  <a:schemeClr val="accent1">
                    <a:lumMod val="50000"/>
                  </a:schemeClr>
                </a:solidFill>
              </a:rPr>
              <a:t>What is Effective Communication</a:t>
            </a:r>
          </a:p>
          <a:p>
            <a:pPr marL="342900" indent="-342900" algn="l">
              <a:buFont typeface="Wingdings" panose="05000000000000000000" pitchFamily="2" charset="2"/>
              <a:buChar char="§"/>
            </a:pPr>
            <a:r>
              <a:rPr lang="en-US" b="1" dirty="0" smtClean="0">
                <a:solidFill>
                  <a:schemeClr val="accent1">
                    <a:lumMod val="50000"/>
                  </a:schemeClr>
                </a:solidFill>
              </a:rPr>
              <a:t>Barriers to Effective Communication</a:t>
            </a:r>
          </a:p>
          <a:p>
            <a:pPr marL="342900" indent="-342900" algn="l">
              <a:buFont typeface="Wingdings" panose="05000000000000000000" pitchFamily="2" charset="2"/>
              <a:buChar char="§"/>
            </a:pPr>
            <a:r>
              <a:rPr lang="en-US" b="1" dirty="0" smtClean="0">
                <a:solidFill>
                  <a:schemeClr val="accent1">
                    <a:lumMod val="50000"/>
                  </a:schemeClr>
                </a:solidFill>
              </a:rPr>
              <a:t>Overcoming Communication Barriers</a:t>
            </a:r>
          </a:p>
          <a:p>
            <a:pPr marL="342900" indent="-342900" algn="l">
              <a:buFont typeface="Wingdings" panose="05000000000000000000" pitchFamily="2" charset="2"/>
              <a:buChar char="§"/>
            </a:pPr>
            <a:r>
              <a:rPr lang="en-US" b="1" dirty="0" smtClean="0">
                <a:solidFill>
                  <a:schemeClr val="accent1">
                    <a:lumMod val="50000"/>
                  </a:schemeClr>
                </a:solidFill>
              </a:rPr>
              <a:t>Communication Skills for workplace Success</a:t>
            </a:r>
          </a:p>
          <a:p>
            <a:pPr marL="342900" indent="-342900" algn="l">
              <a:buFont typeface="Wingdings" panose="05000000000000000000" pitchFamily="2" charset="2"/>
              <a:buChar char="§"/>
            </a:pPr>
            <a:r>
              <a:rPr lang="en-US" b="1" dirty="0" smtClean="0">
                <a:solidFill>
                  <a:schemeClr val="accent1">
                    <a:lumMod val="50000"/>
                  </a:schemeClr>
                </a:solidFill>
              </a:rPr>
              <a:t>Tips for Effective Communication</a:t>
            </a:r>
          </a:p>
          <a:p>
            <a:pPr marL="342900" indent="-342900" algn="l">
              <a:buFont typeface="Wingdings" panose="05000000000000000000" pitchFamily="2" charset="2"/>
              <a:buChar char="§"/>
            </a:pPr>
            <a:r>
              <a:rPr lang="en-US" b="1" dirty="0" smtClean="0">
                <a:solidFill>
                  <a:schemeClr val="accent1">
                    <a:lumMod val="50000"/>
                  </a:schemeClr>
                </a:solidFill>
              </a:rPr>
              <a:t>What does attention to detail mean?</a:t>
            </a:r>
          </a:p>
          <a:p>
            <a:pPr marL="342900" indent="-342900" algn="l">
              <a:buFont typeface="Wingdings" panose="05000000000000000000" pitchFamily="2" charset="2"/>
              <a:buChar char="§"/>
            </a:pPr>
            <a:r>
              <a:rPr lang="en-US" b="1" dirty="0" smtClean="0">
                <a:solidFill>
                  <a:schemeClr val="accent1">
                    <a:lumMod val="50000"/>
                  </a:schemeClr>
                </a:solidFill>
              </a:rPr>
              <a:t>Why Is It Important to Pay Attention to Detail?</a:t>
            </a:r>
          </a:p>
          <a:p>
            <a:pPr marL="342900" indent="-342900" algn="l">
              <a:buFont typeface="Wingdings" panose="05000000000000000000" pitchFamily="2" charset="2"/>
              <a:buChar char="§"/>
            </a:pPr>
            <a:r>
              <a:rPr lang="en-US" b="1" dirty="0" smtClean="0">
                <a:solidFill>
                  <a:schemeClr val="accent1">
                    <a:lumMod val="50000"/>
                  </a:schemeClr>
                </a:solidFill>
              </a:rPr>
              <a:t>How to Improve Attention to Details at Work</a:t>
            </a:r>
          </a:p>
          <a:p>
            <a:pPr marL="342900" indent="-342900" algn="l">
              <a:buFont typeface="Wingdings" panose="05000000000000000000" pitchFamily="2" charset="2"/>
              <a:buChar char="§"/>
            </a:pPr>
            <a:endParaRPr lang="en-US" b="1" dirty="0" smtClean="0"/>
          </a:p>
          <a:p>
            <a:pPr marL="342900" indent="-342900" algn="l">
              <a:buFont typeface="Wingdings" panose="05000000000000000000" pitchFamily="2" charset="2"/>
              <a:buChar char="§"/>
            </a:pPr>
            <a:endParaRPr lang="en-US" b="1" dirty="0"/>
          </a:p>
        </p:txBody>
      </p:sp>
    </p:spTree>
    <p:extLst>
      <p:ext uri="{BB962C8B-B14F-4D97-AF65-F5344CB8AC3E}">
        <p14:creationId xmlns:p14="http://schemas.microsoft.com/office/powerpoint/2010/main" val="716577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3" y="601663"/>
            <a:ext cx="10429875" cy="586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0"/>
            <a:ext cx="12192000" cy="11096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16388" name="Group 3"/>
          <p:cNvGrpSpPr>
            <a:grpSpLocks/>
          </p:cNvGrpSpPr>
          <p:nvPr/>
        </p:nvGrpSpPr>
        <p:grpSpPr bwMode="auto">
          <a:xfrm>
            <a:off x="-109538" y="698500"/>
            <a:ext cx="12422188" cy="166688"/>
            <a:chOff x="120020" y="788856"/>
            <a:chExt cx="11597377" cy="165012"/>
          </a:xfrm>
        </p:grpSpPr>
        <p:sp>
          <p:nvSpPr>
            <p:cNvPr id="5" name="Rectangle 13"/>
            <p:cNvSpPr/>
            <p:nvPr/>
          </p:nvSpPr>
          <p:spPr>
            <a:xfrm>
              <a:off x="12002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13"/>
            <p:cNvSpPr/>
            <p:nvPr/>
          </p:nvSpPr>
          <p:spPr>
            <a:xfrm>
              <a:off x="852175"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13"/>
            <p:cNvSpPr/>
            <p:nvPr/>
          </p:nvSpPr>
          <p:spPr>
            <a:xfrm>
              <a:off x="1582846"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13"/>
            <p:cNvSpPr/>
            <p:nvPr/>
          </p:nvSpPr>
          <p:spPr>
            <a:xfrm>
              <a:off x="231500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13"/>
            <p:cNvSpPr/>
            <p:nvPr/>
          </p:nvSpPr>
          <p:spPr>
            <a:xfrm>
              <a:off x="3045672"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13"/>
            <p:cNvSpPr/>
            <p:nvPr/>
          </p:nvSpPr>
          <p:spPr>
            <a:xfrm>
              <a:off x="377782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3"/>
            <p:cNvSpPr/>
            <p:nvPr/>
          </p:nvSpPr>
          <p:spPr>
            <a:xfrm>
              <a:off x="450849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3"/>
            <p:cNvSpPr/>
            <p:nvPr/>
          </p:nvSpPr>
          <p:spPr>
            <a:xfrm>
              <a:off x="5240651"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3"/>
            <p:cNvSpPr/>
            <p:nvPr/>
          </p:nvSpPr>
          <p:spPr>
            <a:xfrm>
              <a:off x="5972805"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670347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3"/>
            <p:cNvSpPr/>
            <p:nvPr/>
          </p:nvSpPr>
          <p:spPr>
            <a:xfrm>
              <a:off x="7435631"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3"/>
            <p:cNvSpPr/>
            <p:nvPr/>
          </p:nvSpPr>
          <p:spPr>
            <a:xfrm>
              <a:off x="8166303"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3"/>
            <p:cNvSpPr/>
            <p:nvPr/>
          </p:nvSpPr>
          <p:spPr>
            <a:xfrm>
              <a:off x="8898456"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3"/>
            <p:cNvSpPr/>
            <p:nvPr/>
          </p:nvSpPr>
          <p:spPr>
            <a:xfrm>
              <a:off x="9629129"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3"/>
            <p:cNvSpPr/>
            <p:nvPr/>
          </p:nvSpPr>
          <p:spPr>
            <a:xfrm>
              <a:off x="10361283"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Rectangle 13"/>
            <p:cNvSpPr/>
            <p:nvPr/>
          </p:nvSpPr>
          <p:spPr>
            <a:xfrm>
              <a:off x="1109343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21" name="Straight Connector 20"/>
          <p:cNvCxnSpPr/>
          <p:nvPr/>
        </p:nvCxnSpPr>
        <p:spPr>
          <a:xfrm>
            <a:off x="0" y="1001713"/>
            <a:ext cx="12192000" cy="111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390" name="TextBox 21"/>
          <p:cNvSpPr txBox="1">
            <a:spLocks noChangeArrowheads="1"/>
          </p:cNvSpPr>
          <p:nvPr/>
        </p:nvSpPr>
        <p:spPr bwMode="auto">
          <a:xfrm>
            <a:off x="31750" y="36513"/>
            <a:ext cx="9929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solidFill>
                  <a:schemeClr val="bg1"/>
                </a:solidFill>
              </a:rPr>
              <a:t>THANK YOU</a:t>
            </a:r>
          </a:p>
        </p:txBody>
      </p:sp>
    </p:spTree>
    <p:extLst>
      <p:ext uri="{BB962C8B-B14F-4D97-AF65-F5344CB8AC3E}">
        <p14:creationId xmlns:p14="http://schemas.microsoft.com/office/powerpoint/2010/main" val="357779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96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3" name="Group 2"/>
          <p:cNvGrpSpPr>
            <a:grpSpLocks/>
          </p:cNvGrpSpPr>
          <p:nvPr/>
        </p:nvGrpSpPr>
        <p:grpSpPr bwMode="auto">
          <a:xfrm>
            <a:off x="-109538" y="698500"/>
            <a:ext cx="12422188" cy="166688"/>
            <a:chOff x="120020" y="788856"/>
            <a:chExt cx="11597377" cy="165012"/>
          </a:xfrm>
        </p:grpSpPr>
        <p:sp>
          <p:nvSpPr>
            <p:cNvPr id="4" name="Rectangle 13"/>
            <p:cNvSpPr/>
            <p:nvPr/>
          </p:nvSpPr>
          <p:spPr>
            <a:xfrm>
              <a:off x="12002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13"/>
            <p:cNvSpPr/>
            <p:nvPr/>
          </p:nvSpPr>
          <p:spPr>
            <a:xfrm>
              <a:off x="852175"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13"/>
            <p:cNvSpPr/>
            <p:nvPr/>
          </p:nvSpPr>
          <p:spPr>
            <a:xfrm>
              <a:off x="1582846"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13"/>
            <p:cNvSpPr/>
            <p:nvPr/>
          </p:nvSpPr>
          <p:spPr>
            <a:xfrm>
              <a:off x="231500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13"/>
            <p:cNvSpPr/>
            <p:nvPr/>
          </p:nvSpPr>
          <p:spPr>
            <a:xfrm>
              <a:off x="3045672"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13"/>
            <p:cNvSpPr/>
            <p:nvPr/>
          </p:nvSpPr>
          <p:spPr>
            <a:xfrm>
              <a:off x="377782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13"/>
            <p:cNvSpPr/>
            <p:nvPr/>
          </p:nvSpPr>
          <p:spPr>
            <a:xfrm>
              <a:off x="450849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3"/>
            <p:cNvSpPr/>
            <p:nvPr/>
          </p:nvSpPr>
          <p:spPr>
            <a:xfrm>
              <a:off x="5240651"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3"/>
            <p:cNvSpPr/>
            <p:nvPr/>
          </p:nvSpPr>
          <p:spPr>
            <a:xfrm>
              <a:off x="5972805"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3"/>
            <p:cNvSpPr/>
            <p:nvPr/>
          </p:nvSpPr>
          <p:spPr>
            <a:xfrm>
              <a:off x="670347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7435631"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3"/>
            <p:cNvSpPr/>
            <p:nvPr/>
          </p:nvSpPr>
          <p:spPr>
            <a:xfrm>
              <a:off x="8166303"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3"/>
            <p:cNvSpPr/>
            <p:nvPr/>
          </p:nvSpPr>
          <p:spPr>
            <a:xfrm>
              <a:off x="8898456"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3"/>
            <p:cNvSpPr/>
            <p:nvPr/>
          </p:nvSpPr>
          <p:spPr>
            <a:xfrm>
              <a:off x="9629129"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3"/>
            <p:cNvSpPr/>
            <p:nvPr/>
          </p:nvSpPr>
          <p:spPr>
            <a:xfrm>
              <a:off x="10361283"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3"/>
            <p:cNvSpPr/>
            <p:nvPr/>
          </p:nvSpPr>
          <p:spPr>
            <a:xfrm>
              <a:off x="1109343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20" name="Straight Connector 19"/>
          <p:cNvCxnSpPr/>
          <p:nvPr/>
        </p:nvCxnSpPr>
        <p:spPr>
          <a:xfrm>
            <a:off x="0" y="1001713"/>
            <a:ext cx="12192000" cy="111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31750" y="36513"/>
            <a:ext cx="6319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dirty="0">
                <a:solidFill>
                  <a:schemeClr val="bg1"/>
                </a:solidFill>
              </a:rPr>
              <a:t>What is Communication?</a:t>
            </a:r>
          </a:p>
        </p:txBody>
      </p:sp>
      <p:sp>
        <p:nvSpPr>
          <p:cNvPr id="23" name="Content Placeholder 2">
            <a:extLst>
              <a:ext uri="{FF2B5EF4-FFF2-40B4-BE49-F238E27FC236}">
                <a16:creationId xmlns:a16="http://schemas.microsoft.com/office/drawing/2014/main" xmlns="" id="{27052B57-EF43-4AFD-B588-58E2AF6E3549}"/>
              </a:ext>
            </a:extLst>
          </p:cNvPr>
          <p:cNvSpPr txBox="1">
            <a:spLocks/>
          </p:cNvSpPr>
          <p:nvPr/>
        </p:nvSpPr>
        <p:spPr>
          <a:xfrm>
            <a:off x="558800" y="1319213"/>
            <a:ext cx="10914751" cy="27054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dirty="0" smtClean="0">
                <a:solidFill>
                  <a:schemeClr val="accent1">
                    <a:lumMod val="50000"/>
                  </a:schemeClr>
                </a:solidFill>
              </a:rPr>
              <a:t>Communication is a very basic and fundamental process for human beings. It is the act of sending information or ideas via speech, visuals, writing or any other of such method. The Communication model has a sender who is sending the message and the receiver who is receiving the message.</a:t>
            </a:r>
            <a:endParaRPr lang="en-US" altLang="en-US" dirty="0" smtClean="0">
              <a:solidFill>
                <a:schemeClr val="accent1">
                  <a:lumMod val="50000"/>
                </a:schemeClr>
              </a:solidFill>
            </a:endParaRPr>
          </a:p>
          <a:p>
            <a:pPr algn="just"/>
            <a:endParaRPr lang="en-US" altLang="en-US" dirty="0" smtClean="0">
              <a:solidFill>
                <a:schemeClr val="accent1">
                  <a:lumMod val="50000"/>
                </a:schemeClr>
              </a:solidFill>
            </a:endParaRPr>
          </a:p>
          <a:p>
            <a:pPr algn="just"/>
            <a:r>
              <a:rPr lang="en-US" altLang="en-US" dirty="0" smtClean="0">
                <a:solidFill>
                  <a:schemeClr val="accent1">
                    <a:lumMod val="50000"/>
                  </a:schemeClr>
                </a:solidFill>
              </a:rPr>
              <a:t>The dictionary defines communication as a ‘process by which information is exchanged between individuals through a common system of symbols, signs or behaviors.</a:t>
            </a:r>
            <a:endParaRPr lang="en-US" altLang="en-US" dirty="0" smtClean="0"/>
          </a:p>
          <a:p>
            <a:pPr>
              <a:buFont typeface="Wingdings 3" panose="05040102010807070707" pitchFamily="18" charset="2"/>
              <a:buNone/>
            </a:pPr>
            <a:endParaRPr lang="en-US" altLang="en-US" dirty="0"/>
          </a:p>
        </p:txBody>
      </p:sp>
      <p:grpSp>
        <p:nvGrpSpPr>
          <p:cNvPr id="40" name="Group 39"/>
          <p:cNvGrpSpPr/>
          <p:nvPr/>
        </p:nvGrpSpPr>
        <p:grpSpPr>
          <a:xfrm>
            <a:off x="2163742" y="4103059"/>
            <a:ext cx="7956884" cy="2057400"/>
            <a:chOff x="1536724" y="4024682"/>
            <a:chExt cx="7956884" cy="2057400"/>
          </a:xfrm>
        </p:grpSpPr>
        <p:sp>
          <p:nvSpPr>
            <p:cNvPr id="25" name="Rectangle 24">
              <a:extLst>
                <a:ext uri="{FF2B5EF4-FFF2-40B4-BE49-F238E27FC236}">
                  <a16:creationId xmlns:a16="http://schemas.microsoft.com/office/drawing/2014/main" xmlns="" id="{FD7766B8-A3BE-47E8-ABB0-0AEA06D207E2}"/>
                </a:ext>
              </a:extLst>
            </p:cNvPr>
            <p:cNvSpPr/>
            <p:nvPr/>
          </p:nvSpPr>
          <p:spPr bwMode="auto">
            <a:xfrm>
              <a:off x="1536724" y="4024682"/>
              <a:ext cx="7956884" cy="2057400"/>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a:p>
              <a:pPr algn="ctr">
                <a:defRPr/>
              </a:pPr>
              <a:endParaRPr lang="en-GB" dirty="0"/>
            </a:p>
            <a:p>
              <a:pPr algn="ctr">
                <a:defRPr/>
              </a:pPr>
              <a:endParaRPr lang="en-GB" dirty="0"/>
            </a:p>
            <a:p>
              <a:pPr algn="ctr">
                <a:defRPr/>
              </a:pPr>
              <a:endParaRPr lang="en-GB" dirty="0">
                <a:solidFill>
                  <a:srgbClr val="FF0000"/>
                </a:solidFill>
              </a:endParaRPr>
            </a:p>
            <a:p>
              <a:pPr algn="ctr">
                <a:defRPr/>
              </a:pPr>
              <a:endParaRPr lang="en-GB" dirty="0">
                <a:solidFill>
                  <a:srgbClr val="FF0000"/>
                </a:solidFill>
              </a:endParaRPr>
            </a:p>
            <a:p>
              <a:pPr algn="ctr">
                <a:defRPr/>
              </a:pPr>
              <a:endParaRPr lang="en-GB" dirty="0">
                <a:solidFill>
                  <a:srgbClr val="FF0000"/>
                </a:solidFill>
              </a:endParaRPr>
            </a:p>
            <a:p>
              <a:pPr algn="ctr">
                <a:defRPr/>
              </a:pPr>
              <a:endParaRPr lang="en-GB" dirty="0">
                <a:solidFill>
                  <a:srgbClr val="FF0000"/>
                </a:solidFill>
              </a:endParaRPr>
            </a:p>
            <a:p>
              <a:pPr algn="ctr">
                <a:defRPr/>
              </a:pPr>
              <a:endParaRPr lang="en-GB" dirty="0">
                <a:solidFill>
                  <a:srgbClr val="FF0000"/>
                </a:solidFill>
              </a:endParaRPr>
            </a:p>
            <a:p>
              <a:pPr algn="ctr">
                <a:defRPr/>
              </a:pPr>
              <a:r>
                <a:rPr lang="en-GB" dirty="0">
                  <a:solidFill>
                    <a:srgbClr val="FF0000"/>
                  </a:solidFill>
                </a:rPr>
                <a:t>FEEDBACK</a:t>
              </a:r>
            </a:p>
          </p:txBody>
        </p:sp>
        <p:sp>
          <p:nvSpPr>
            <p:cNvPr id="26" name="Oval 25">
              <a:extLst>
                <a:ext uri="{FF2B5EF4-FFF2-40B4-BE49-F238E27FC236}">
                  <a16:creationId xmlns:a16="http://schemas.microsoft.com/office/drawing/2014/main" xmlns="" id="{FCEC086B-5F50-4C21-B320-015CE253224F}"/>
                </a:ext>
              </a:extLst>
            </p:cNvPr>
            <p:cNvSpPr/>
            <p:nvPr/>
          </p:nvSpPr>
          <p:spPr bwMode="auto">
            <a:xfrm>
              <a:off x="1621360" y="4407712"/>
              <a:ext cx="1234689" cy="5263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Source   </a:t>
              </a:r>
            </a:p>
          </p:txBody>
        </p:sp>
        <p:sp>
          <p:nvSpPr>
            <p:cNvPr id="27" name="Rounded Rectangle 7">
              <a:extLst>
                <a:ext uri="{FF2B5EF4-FFF2-40B4-BE49-F238E27FC236}">
                  <a16:creationId xmlns:a16="http://schemas.microsoft.com/office/drawing/2014/main" xmlns="" id="{0B32E4AC-B9B7-4959-A5B4-69BB9DE7EA09}"/>
                </a:ext>
              </a:extLst>
            </p:cNvPr>
            <p:cNvSpPr/>
            <p:nvPr/>
          </p:nvSpPr>
          <p:spPr bwMode="auto">
            <a:xfrm>
              <a:off x="3199018" y="4455558"/>
              <a:ext cx="1371877" cy="43061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encoding</a:t>
              </a:r>
            </a:p>
          </p:txBody>
        </p:sp>
        <p:sp>
          <p:nvSpPr>
            <p:cNvPr id="28" name="Right Arrow 27">
              <a:extLst>
                <a:ext uri="{FF2B5EF4-FFF2-40B4-BE49-F238E27FC236}">
                  <a16:creationId xmlns:a16="http://schemas.microsoft.com/office/drawing/2014/main" xmlns="" id="{99CCA7D3-B24E-401F-9471-2FFB6E9D17CF}"/>
                </a:ext>
              </a:extLst>
            </p:cNvPr>
            <p:cNvSpPr/>
            <p:nvPr/>
          </p:nvSpPr>
          <p:spPr bwMode="auto">
            <a:xfrm>
              <a:off x="4776676" y="4168479"/>
              <a:ext cx="1440470" cy="956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channel</a:t>
              </a:r>
            </a:p>
          </p:txBody>
        </p:sp>
        <p:sp>
          <p:nvSpPr>
            <p:cNvPr id="29" name="Rounded Rectangle 11">
              <a:extLst>
                <a:ext uri="{FF2B5EF4-FFF2-40B4-BE49-F238E27FC236}">
                  <a16:creationId xmlns:a16="http://schemas.microsoft.com/office/drawing/2014/main" xmlns="" id="{46EF9040-68C1-4FD6-BAFF-31498CFCA7B5}"/>
                </a:ext>
              </a:extLst>
            </p:cNvPr>
            <p:cNvSpPr/>
            <p:nvPr/>
          </p:nvSpPr>
          <p:spPr bwMode="auto">
            <a:xfrm>
              <a:off x="6491522" y="4455558"/>
              <a:ext cx="1166095" cy="43061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decoding</a:t>
              </a:r>
            </a:p>
          </p:txBody>
        </p:sp>
        <p:sp>
          <p:nvSpPr>
            <p:cNvPr id="30" name="Oval 29">
              <a:extLst>
                <a:ext uri="{FF2B5EF4-FFF2-40B4-BE49-F238E27FC236}">
                  <a16:creationId xmlns:a16="http://schemas.microsoft.com/office/drawing/2014/main" xmlns="" id="{088B5039-9105-4CA0-B8A4-A3CB89B1A493}"/>
                </a:ext>
              </a:extLst>
            </p:cNvPr>
            <p:cNvSpPr/>
            <p:nvPr/>
          </p:nvSpPr>
          <p:spPr bwMode="auto">
            <a:xfrm>
              <a:off x="7931992" y="4359865"/>
              <a:ext cx="1440470" cy="5263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receiver</a:t>
              </a:r>
            </a:p>
          </p:txBody>
        </p:sp>
        <p:cxnSp>
          <p:nvCxnSpPr>
            <p:cNvPr id="31" name="Straight Arrow Connector 30">
              <a:extLst>
                <a:ext uri="{FF2B5EF4-FFF2-40B4-BE49-F238E27FC236}">
                  <a16:creationId xmlns:a16="http://schemas.microsoft.com/office/drawing/2014/main" xmlns="" id="{11A7E71A-86C5-4E42-BAC1-70BFB8FAA168}"/>
                </a:ext>
              </a:extLst>
            </p:cNvPr>
            <p:cNvCxnSpPr>
              <a:stCxn id="26" idx="6"/>
              <a:endCxn id="27" idx="1"/>
            </p:cNvCxnSpPr>
            <p:nvPr/>
          </p:nvCxnSpPr>
          <p:spPr bwMode="auto">
            <a:xfrm>
              <a:off x="2856049" y="4670867"/>
              <a:ext cx="342969" cy="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E02D8909-2575-4F41-B5D6-B6EAE8E4C2B9}"/>
                </a:ext>
              </a:extLst>
            </p:cNvPr>
            <p:cNvCxnSpPr/>
            <p:nvPr/>
          </p:nvCxnSpPr>
          <p:spPr bwMode="auto">
            <a:xfrm>
              <a:off x="4570895" y="4646944"/>
              <a:ext cx="205781" cy="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669DAD23-A8ED-46F9-B1AF-2A85BAF4B450}"/>
                </a:ext>
              </a:extLst>
            </p:cNvPr>
            <p:cNvCxnSpPr/>
            <p:nvPr/>
          </p:nvCxnSpPr>
          <p:spPr bwMode="auto">
            <a:xfrm>
              <a:off x="7657617" y="4646944"/>
              <a:ext cx="274375" cy="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262CCDFD-C5C3-492E-AC20-13B1249ED1F8}"/>
                </a:ext>
              </a:extLst>
            </p:cNvPr>
            <p:cNvCxnSpPr/>
            <p:nvPr/>
          </p:nvCxnSpPr>
          <p:spPr bwMode="auto">
            <a:xfrm>
              <a:off x="6217146" y="4646944"/>
              <a:ext cx="274375" cy="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Freeform 47">
              <a:extLst>
                <a:ext uri="{FF2B5EF4-FFF2-40B4-BE49-F238E27FC236}">
                  <a16:creationId xmlns:a16="http://schemas.microsoft.com/office/drawing/2014/main" xmlns="" id="{83BD78B0-5CA1-4048-92CA-F78D4E7E0CCA}"/>
                </a:ext>
              </a:extLst>
            </p:cNvPr>
            <p:cNvSpPr/>
            <p:nvPr/>
          </p:nvSpPr>
          <p:spPr bwMode="auto">
            <a:xfrm>
              <a:off x="2238704" y="4742637"/>
              <a:ext cx="6387800" cy="1196163"/>
            </a:xfrm>
            <a:custGeom>
              <a:avLst/>
              <a:gdLst>
                <a:gd name="connsiteX0" fmla="*/ 0 w 7096125"/>
                <a:gd name="connsiteY0" fmla="*/ 223837 h 1538287"/>
                <a:gd name="connsiteX1" fmla="*/ 3286125 w 7096125"/>
                <a:gd name="connsiteY1" fmla="*/ 1538287 h 1538287"/>
                <a:gd name="connsiteX2" fmla="*/ 6543675 w 7096125"/>
                <a:gd name="connsiteY2" fmla="*/ 223837 h 1538287"/>
                <a:gd name="connsiteX3" fmla="*/ 6600825 w 7096125"/>
                <a:gd name="connsiteY3" fmla="*/ 195262 h 1538287"/>
              </a:gdLst>
              <a:ahLst/>
              <a:cxnLst>
                <a:cxn ang="0">
                  <a:pos x="connsiteX0" y="connsiteY0"/>
                </a:cxn>
                <a:cxn ang="0">
                  <a:pos x="connsiteX1" y="connsiteY1"/>
                </a:cxn>
                <a:cxn ang="0">
                  <a:pos x="connsiteX2" y="connsiteY2"/>
                </a:cxn>
                <a:cxn ang="0">
                  <a:pos x="connsiteX3" y="connsiteY3"/>
                </a:cxn>
              </a:cxnLst>
              <a:rect l="l" t="t" r="r" b="b"/>
              <a:pathLst>
                <a:path w="7096125" h="1538287">
                  <a:moveTo>
                    <a:pt x="0" y="223837"/>
                  </a:moveTo>
                  <a:cubicBezTo>
                    <a:pt x="1097756" y="881062"/>
                    <a:pt x="2195513" y="1538287"/>
                    <a:pt x="3286125" y="1538287"/>
                  </a:cubicBezTo>
                  <a:cubicBezTo>
                    <a:pt x="4376737" y="1538287"/>
                    <a:pt x="5991225" y="447674"/>
                    <a:pt x="6543675" y="223837"/>
                  </a:cubicBezTo>
                  <a:cubicBezTo>
                    <a:pt x="7096125" y="0"/>
                    <a:pt x="6848475" y="97631"/>
                    <a:pt x="6600825" y="195262"/>
                  </a:cubicBezTo>
                </a:path>
              </a:pathLst>
            </a:cu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cxnSp>
          <p:nvCxnSpPr>
            <p:cNvPr id="37" name="Straight Arrow Connector 36"/>
            <p:cNvCxnSpPr/>
            <p:nvPr/>
          </p:nvCxnSpPr>
          <p:spPr>
            <a:xfrm rot="10800000">
              <a:off x="2312127" y="4937761"/>
              <a:ext cx="169817" cy="14369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423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linds(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blinds(horizontal)">
                                      <p:cBhvr>
                                        <p:cTn id="12"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96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3" name="Group 2"/>
          <p:cNvGrpSpPr>
            <a:grpSpLocks/>
          </p:cNvGrpSpPr>
          <p:nvPr/>
        </p:nvGrpSpPr>
        <p:grpSpPr bwMode="auto">
          <a:xfrm>
            <a:off x="-109538" y="698500"/>
            <a:ext cx="12422188" cy="166688"/>
            <a:chOff x="120020" y="788856"/>
            <a:chExt cx="11597377" cy="165012"/>
          </a:xfrm>
        </p:grpSpPr>
        <p:sp>
          <p:nvSpPr>
            <p:cNvPr id="4" name="Rectangle 13"/>
            <p:cNvSpPr/>
            <p:nvPr/>
          </p:nvSpPr>
          <p:spPr>
            <a:xfrm>
              <a:off x="12002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13"/>
            <p:cNvSpPr/>
            <p:nvPr/>
          </p:nvSpPr>
          <p:spPr>
            <a:xfrm>
              <a:off x="852175"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13"/>
            <p:cNvSpPr/>
            <p:nvPr/>
          </p:nvSpPr>
          <p:spPr>
            <a:xfrm>
              <a:off x="1582846"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13"/>
            <p:cNvSpPr/>
            <p:nvPr/>
          </p:nvSpPr>
          <p:spPr>
            <a:xfrm>
              <a:off x="231500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13"/>
            <p:cNvSpPr/>
            <p:nvPr/>
          </p:nvSpPr>
          <p:spPr>
            <a:xfrm>
              <a:off x="3045672"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13"/>
            <p:cNvSpPr/>
            <p:nvPr/>
          </p:nvSpPr>
          <p:spPr>
            <a:xfrm>
              <a:off x="377782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13"/>
            <p:cNvSpPr/>
            <p:nvPr/>
          </p:nvSpPr>
          <p:spPr>
            <a:xfrm>
              <a:off x="450849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3"/>
            <p:cNvSpPr/>
            <p:nvPr/>
          </p:nvSpPr>
          <p:spPr>
            <a:xfrm>
              <a:off x="5240651"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3"/>
            <p:cNvSpPr/>
            <p:nvPr/>
          </p:nvSpPr>
          <p:spPr>
            <a:xfrm>
              <a:off x="5972805"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3"/>
            <p:cNvSpPr/>
            <p:nvPr/>
          </p:nvSpPr>
          <p:spPr>
            <a:xfrm>
              <a:off x="670347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7435631"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3"/>
            <p:cNvSpPr/>
            <p:nvPr/>
          </p:nvSpPr>
          <p:spPr>
            <a:xfrm>
              <a:off x="8166303"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3"/>
            <p:cNvSpPr/>
            <p:nvPr/>
          </p:nvSpPr>
          <p:spPr>
            <a:xfrm>
              <a:off x="8898456"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3"/>
            <p:cNvSpPr/>
            <p:nvPr/>
          </p:nvSpPr>
          <p:spPr>
            <a:xfrm>
              <a:off x="9629129"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3"/>
            <p:cNvSpPr/>
            <p:nvPr/>
          </p:nvSpPr>
          <p:spPr>
            <a:xfrm>
              <a:off x="10361283"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3"/>
            <p:cNvSpPr/>
            <p:nvPr/>
          </p:nvSpPr>
          <p:spPr>
            <a:xfrm>
              <a:off x="1109343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20" name="Straight Connector 19"/>
          <p:cNvCxnSpPr/>
          <p:nvPr/>
        </p:nvCxnSpPr>
        <p:spPr>
          <a:xfrm>
            <a:off x="0" y="1001713"/>
            <a:ext cx="12192000" cy="111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31750" y="36513"/>
            <a:ext cx="6319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dirty="0">
                <a:solidFill>
                  <a:schemeClr val="bg1"/>
                </a:solidFill>
              </a:rPr>
              <a:t>Types of Communication</a:t>
            </a:r>
          </a:p>
        </p:txBody>
      </p:sp>
      <p:sp>
        <p:nvSpPr>
          <p:cNvPr id="23" name="Content Placeholder 2">
            <a:extLst>
              <a:ext uri="{FF2B5EF4-FFF2-40B4-BE49-F238E27FC236}">
                <a16:creationId xmlns:a16="http://schemas.microsoft.com/office/drawing/2014/main" xmlns="" id="{D4F41418-03D9-427F-B0A0-88234DB44EF9}"/>
              </a:ext>
            </a:extLst>
          </p:cNvPr>
          <p:cNvSpPr txBox="1">
            <a:spLocks/>
          </p:cNvSpPr>
          <p:nvPr/>
        </p:nvSpPr>
        <p:spPr>
          <a:xfrm>
            <a:off x="558800" y="1319212"/>
            <a:ext cx="10934548" cy="38123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000" dirty="0" smtClean="0"/>
              <a:t>Basically, there are 5 Types of Communication:</a:t>
            </a:r>
          </a:p>
          <a:p>
            <a:pPr algn="just"/>
            <a:r>
              <a:rPr lang="en-US" sz="2000" b="1" dirty="0" smtClean="0">
                <a:solidFill>
                  <a:srgbClr val="FF0000"/>
                </a:solidFill>
              </a:rPr>
              <a:t>Verbal Communication</a:t>
            </a:r>
            <a:r>
              <a:rPr lang="en-US" sz="2000" b="1" dirty="0" smtClean="0"/>
              <a:t>: </a:t>
            </a:r>
            <a:r>
              <a:rPr lang="en-US" sz="2000" dirty="0" smtClean="0"/>
              <a:t>Verbal communication can also be referred to as Oral communication. In very simple terms, any communication that happens orally between people is known as verbal communication. The objective of such communications is to ensure that people understand whatever you want to convey. </a:t>
            </a:r>
          </a:p>
          <a:p>
            <a:pPr algn="just"/>
            <a:r>
              <a:rPr lang="en-US" sz="2000" b="1" dirty="0" smtClean="0">
                <a:solidFill>
                  <a:srgbClr val="FF0000"/>
                </a:solidFill>
              </a:rPr>
              <a:t>Non-verbal/Interpersonal Communication</a:t>
            </a:r>
            <a:r>
              <a:rPr lang="en-US" sz="2000" b="1" dirty="0" smtClean="0"/>
              <a:t>: </a:t>
            </a:r>
            <a:r>
              <a:rPr lang="en-US" sz="2000" dirty="0" smtClean="0"/>
              <a:t>How do you make people feel when you enter the room? Is your body language strong and are you standing straight or are you slouched and tired? Are you clean shaven, looking your immaculate best for a team meeting or are you shabby with shirts that are not ironed? All these are examples of Non-verbal/interpersonal communication.</a:t>
            </a:r>
          </a:p>
          <a:p>
            <a:pPr algn="just"/>
            <a:r>
              <a:rPr lang="en-US" sz="2000" b="1" dirty="0" smtClean="0">
                <a:solidFill>
                  <a:srgbClr val="FF0000"/>
                </a:solidFill>
              </a:rPr>
              <a:t>Written Communication</a:t>
            </a:r>
            <a:r>
              <a:rPr lang="en-US" sz="2000" b="1" dirty="0" smtClean="0"/>
              <a:t>: </a:t>
            </a:r>
            <a:r>
              <a:rPr lang="en-US" sz="2000" dirty="0" smtClean="0"/>
              <a:t>It involves any type of communication that makes use of the written word. Written communication is the most important and the most effective of any mode of business communication.</a:t>
            </a:r>
            <a:endParaRPr lang="en-US" sz="2000" dirty="0"/>
          </a:p>
        </p:txBody>
      </p:sp>
      <p:pic>
        <p:nvPicPr>
          <p:cNvPr id="24" name="Picture 23">
            <a:extLst>
              <a:ext uri="{FF2B5EF4-FFF2-40B4-BE49-F238E27FC236}">
                <a16:creationId xmlns:a16="http://schemas.microsoft.com/office/drawing/2014/main" xmlns="" id="{8772EAA9-3FDF-4529-9679-73AD3B2F2A12}"/>
              </a:ext>
            </a:extLst>
          </p:cNvPr>
          <p:cNvPicPr>
            <a:picLocks noChangeAspect="1"/>
          </p:cNvPicPr>
          <p:nvPr/>
        </p:nvPicPr>
        <p:blipFill rotWithShape="1">
          <a:blip r:embed="rId2" cstate="print"/>
          <a:srcRect l="10000" t="42593" r="58333" b="19259"/>
          <a:stretch/>
        </p:blipFill>
        <p:spPr>
          <a:xfrm>
            <a:off x="1457325" y="5341106"/>
            <a:ext cx="1828800" cy="1239254"/>
          </a:xfrm>
          <a:prstGeom prst="rect">
            <a:avLst/>
          </a:prstGeom>
        </p:spPr>
      </p:pic>
      <p:pic>
        <p:nvPicPr>
          <p:cNvPr id="25" name="Picture 24">
            <a:extLst>
              <a:ext uri="{FF2B5EF4-FFF2-40B4-BE49-F238E27FC236}">
                <a16:creationId xmlns:a16="http://schemas.microsoft.com/office/drawing/2014/main" xmlns="" id="{D4E7CF83-8A36-4F91-81B7-BAC4B95ABDCD}"/>
              </a:ext>
            </a:extLst>
          </p:cNvPr>
          <p:cNvPicPr>
            <a:picLocks noChangeAspect="1"/>
          </p:cNvPicPr>
          <p:nvPr/>
        </p:nvPicPr>
        <p:blipFill rotWithShape="1">
          <a:blip r:embed="rId3" cstate="print"/>
          <a:srcRect l="14166" t="39630" r="50000" b="29259"/>
          <a:stretch/>
        </p:blipFill>
        <p:spPr>
          <a:xfrm>
            <a:off x="4819944" y="5351727"/>
            <a:ext cx="2386252" cy="1165378"/>
          </a:xfrm>
          <a:prstGeom prst="rect">
            <a:avLst/>
          </a:prstGeom>
        </p:spPr>
      </p:pic>
      <p:pic>
        <p:nvPicPr>
          <p:cNvPr id="26" name="Picture 25">
            <a:extLst>
              <a:ext uri="{FF2B5EF4-FFF2-40B4-BE49-F238E27FC236}">
                <a16:creationId xmlns:a16="http://schemas.microsoft.com/office/drawing/2014/main" xmlns="" id="{F94809DA-0F8E-4185-BB6B-91B8C4149CF1}"/>
              </a:ext>
            </a:extLst>
          </p:cNvPr>
          <p:cNvPicPr>
            <a:picLocks noChangeAspect="1"/>
          </p:cNvPicPr>
          <p:nvPr/>
        </p:nvPicPr>
        <p:blipFill rotWithShape="1">
          <a:blip r:embed="rId4" cstate="print"/>
          <a:srcRect l="16667" t="47037" r="64167" b="24815"/>
          <a:stretch/>
        </p:blipFill>
        <p:spPr>
          <a:xfrm>
            <a:off x="8843962" y="5324120"/>
            <a:ext cx="1385006" cy="1144135"/>
          </a:xfrm>
          <a:prstGeom prst="rect">
            <a:avLst/>
          </a:prstGeom>
        </p:spPr>
      </p:pic>
    </p:spTree>
    <p:extLst>
      <p:ext uri="{BB962C8B-B14F-4D97-AF65-F5344CB8AC3E}">
        <p14:creationId xmlns:p14="http://schemas.microsoft.com/office/powerpoint/2010/main" val="3765134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96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3" name="Group 2"/>
          <p:cNvGrpSpPr>
            <a:grpSpLocks/>
          </p:cNvGrpSpPr>
          <p:nvPr/>
        </p:nvGrpSpPr>
        <p:grpSpPr bwMode="auto">
          <a:xfrm>
            <a:off x="-109538" y="698500"/>
            <a:ext cx="12422188" cy="166688"/>
            <a:chOff x="120020" y="788856"/>
            <a:chExt cx="11597377" cy="165012"/>
          </a:xfrm>
        </p:grpSpPr>
        <p:sp>
          <p:nvSpPr>
            <p:cNvPr id="4" name="Rectangle 13"/>
            <p:cNvSpPr/>
            <p:nvPr/>
          </p:nvSpPr>
          <p:spPr>
            <a:xfrm>
              <a:off x="12002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13"/>
            <p:cNvSpPr/>
            <p:nvPr/>
          </p:nvSpPr>
          <p:spPr>
            <a:xfrm>
              <a:off x="852175"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13"/>
            <p:cNvSpPr/>
            <p:nvPr/>
          </p:nvSpPr>
          <p:spPr>
            <a:xfrm>
              <a:off x="1582846"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13"/>
            <p:cNvSpPr/>
            <p:nvPr/>
          </p:nvSpPr>
          <p:spPr>
            <a:xfrm>
              <a:off x="231500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13"/>
            <p:cNvSpPr/>
            <p:nvPr/>
          </p:nvSpPr>
          <p:spPr>
            <a:xfrm>
              <a:off x="3045672"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13"/>
            <p:cNvSpPr/>
            <p:nvPr/>
          </p:nvSpPr>
          <p:spPr>
            <a:xfrm>
              <a:off x="377782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13"/>
            <p:cNvSpPr/>
            <p:nvPr/>
          </p:nvSpPr>
          <p:spPr>
            <a:xfrm>
              <a:off x="450849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3"/>
            <p:cNvSpPr/>
            <p:nvPr/>
          </p:nvSpPr>
          <p:spPr>
            <a:xfrm>
              <a:off x="5240651"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3"/>
            <p:cNvSpPr/>
            <p:nvPr/>
          </p:nvSpPr>
          <p:spPr>
            <a:xfrm>
              <a:off x="5972805"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3"/>
            <p:cNvSpPr/>
            <p:nvPr/>
          </p:nvSpPr>
          <p:spPr>
            <a:xfrm>
              <a:off x="670347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7435631"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3"/>
            <p:cNvSpPr/>
            <p:nvPr/>
          </p:nvSpPr>
          <p:spPr>
            <a:xfrm>
              <a:off x="8166303"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3"/>
            <p:cNvSpPr/>
            <p:nvPr/>
          </p:nvSpPr>
          <p:spPr>
            <a:xfrm>
              <a:off x="8898456"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3"/>
            <p:cNvSpPr/>
            <p:nvPr/>
          </p:nvSpPr>
          <p:spPr>
            <a:xfrm>
              <a:off x="9629129"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3"/>
            <p:cNvSpPr/>
            <p:nvPr/>
          </p:nvSpPr>
          <p:spPr>
            <a:xfrm>
              <a:off x="10361283"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3"/>
            <p:cNvSpPr/>
            <p:nvPr/>
          </p:nvSpPr>
          <p:spPr>
            <a:xfrm>
              <a:off x="1109343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20" name="Straight Connector 19"/>
          <p:cNvCxnSpPr/>
          <p:nvPr/>
        </p:nvCxnSpPr>
        <p:spPr>
          <a:xfrm>
            <a:off x="0" y="1001713"/>
            <a:ext cx="12192000" cy="111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31750" y="36513"/>
            <a:ext cx="6319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dirty="0">
                <a:solidFill>
                  <a:schemeClr val="bg1"/>
                </a:solidFill>
              </a:rPr>
              <a:t>Types of </a:t>
            </a:r>
            <a:r>
              <a:rPr lang="en-US" altLang="en-US" sz="3200" b="1" dirty="0" smtClean="0">
                <a:solidFill>
                  <a:schemeClr val="bg1"/>
                </a:solidFill>
              </a:rPr>
              <a:t>Communication (Cont’d)</a:t>
            </a:r>
            <a:endParaRPr lang="en-US" altLang="en-US" sz="3200" b="1" dirty="0">
              <a:solidFill>
                <a:schemeClr val="bg1"/>
              </a:solidFill>
            </a:endParaRPr>
          </a:p>
        </p:txBody>
      </p:sp>
      <p:sp>
        <p:nvSpPr>
          <p:cNvPr id="23" name="Content Placeholder 2">
            <a:extLst>
              <a:ext uri="{FF2B5EF4-FFF2-40B4-BE49-F238E27FC236}">
                <a16:creationId xmlns:a16="http://schemas.microsoft.com/office/drawing/2014/main" xmlns="" id="{D4F41418-03D9-427F-B0A0-88234DB44EF9}"/>
              </a:ext>
            </a:extLst>
          </p:cNvPr>
          <p:cNvSpPr txBox="1">
            <a:spLocks/>
          </p:cNvSpPr>
          <p:nvPr/>
        </p:nvSpPr>
        <p:spPr>
          <a:xfrm>
            <a:off x="558800" y="1319212"/>
            <a:ext cx="10934548" cy="25021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000" b="1" dirty="0" smtClean="0">
                <a:solidFill>
                  <a:srgbClr val="FF0000"/>
                </a:solidFill>
              </a:rPr>
              <a:t>Formal/Informal Communication</a:t>
            </a:r>
            <a:r>
              <a:rPr lang="en-US" sz="2000" b="1" dirty="0" smtClean="0"/>
              <a:t>: </a:t>
            </a:r>
            <a:r>
              <a:rPr lang="en-US" sz="2000" dirty="0" smtClean="0"/>
              <a:t>These are the two types of communication when considering the formality of the communication. Formal communication is the official kind of communication which can be through emails, letterheads, memos, reports and other such kinds of written material. Informal Communication is one where there is nothing official about the communication that is happening.  E.g. Social Media</a:t>
            </a:r>
          </a:p>
          <a:p>
            <a:pPr algn="just"/>
            <a:r>
              <a:rPr lang="en-US" sz="2000" b="1" dirty="0" smtClean="0">
                <a:solidFill>
                  <a:srgbClr val="FF0000"/>
                </a:solidFill>
              </a:rPr>
              <a:t>Visual Communication</a:t>
            </a:r>
            <a:r>
              <a:rPr lang="en-US" sz="2000" b="1" dirty="0" smtClean="0"/>
              <a:t>: </a:t>
            </a:r>
            <a:r>
              <a:rPr lang="en-US" sz="2000" dirty="0" smtClean="0"/>
              <a:t>Many different industries are using visual communication to help interaction with their customers so that they can communicate their ideas better. It involves a visual display of the information you intend to communicate to your audience.</a:t>
            </a:r>
            <a:endParaRPr lang="en-US" sz="2000" dirty="0"/>
          </a:p>
        </p:txBody>
      </p:sp>
      <p:pic>
        <p:nvPicPr>
          <p:cNvPr id="27" name="Picture 26">
            <a:extLst>
              <a:ext uri="{FF2B5EF4-FFF2-40B4-BE49-F238E27FC236}">
                <a16:creationId xmlns:a16="http://schemas.microsoft.com/office/drawing/2014/main" xmlns="" id="{685809A6-B657-41D7-BFCA-982369F1C23D}"/>
              </a:ext>
            </a:extLst>
          </p:cNvPr>
          <p:cNvPicPr>
            <a:picLocks noChangeAspect="1"/>
          </p:cNvPicPr>
          <p:nvPr/>
        </p:nvPicPr>
        <p:blipFill rotWithShape="1">
          <a:blip r:embed="rId2" cstate="print"/>
          <a:srcRect l="1737" t="32047" r="37452" b="23166"/>
          <a:stretch/>
        </p:blipFill>
        <p:spPr>
          <a:xfrm>
            <a:off x="6096000" y="4004804"/>
            <a:ext cx="5165859" cy="2140141"/>
          </a:xfrm>
          <a:prstGeom prst="rect">
            <a:avLst/>
          </a:prstGeom>
        </p:spPr>
      </p:pic>
      <p:pic>
        <p:nvPicPr>
          <p:cNvPr id="28" name="Picture 27">
            <a:extLst>
              <a:ext uri="{FF2B5EF4-FFF2-40B4-BE49-F238E27FC236}">
                <a16:creationId xmlns:a16="http://schemas.microsoft.com/office/drawing/2014/main" xmlns="" id="{4FAD0679-3DCC-4D22-B890-BBC2EA129FF8}"/>
              </a:ext>
            </a:extLst>
          </p:cNvPr>
          <p:cNvPicPr>
            <a:picLocks noChangeAspect="1"/>
          </p:cNvPicPr>
          <p:nvPr/>
        </p:nvPicPr>
        <p:blipFill rotWithShape="1">
          <a:blip r:embed="rId3" cstate="print"/>
          <a:srcRect l="1780" t="28601" r="37387" b="19547"/>
          <a:stretch/>
        </p:blipFill>
        <p:spPr>
          <a:xfrm>
            <a:off x="1062536" y="4004804"/>
            <a:ext cx="4312739" cy="2067751"/>
          </a:xfrm>
          <a:prstGeom prst="rect">
            <a:avLst/>
          </a:prstGeom>
        </p:spPr>
      </p:pic>
    </p:spTree>
    <p:extLst>
      <p:ext uri="{BB962C8B-B14F-4D97-AF65-F5344CB8AC3E}">
        <p14:creationId xmlns:p14="http://schemas.microsoft.com/office/powerpoint/2010/main" val="2531731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96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3" name="Group 2"/>
          <p:cNvGrpSpPr>
            <a:grpSpLocks/>
          </p:cNvGrpSpPr>
          <p:nvPr/>
        </p:nvGrpSpPr>
        <p:grpSpPr bwMode="auto">
          <a:xfrm>
            <a:off x="-109538" y="698500"/>
            <a:ext cx="12422188" cy="166688"/>
            <a:chOff x="120020" y="788856"/>
            <a:chExt cx="11597377" cy="165012"/>
          </a:xfrm>
        </p:grpSpPr>
        <p:sp>
          <p:nvSpPr>
            <p:cNvPr id="4" name="Rectangle 13"/>
            <p:cNvSpPr/>
            <p:nvPr/>
          </p:nvSpPr>
          <p:spPr>
            <a:xfrm>
              <a:off x="12002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13"/>
            <p:cNvSpPr/>
            <p:nvPr/>
          </p:nvSpPr>
          <p:spPr>
            <a:xfrm>
              <a:off x="852175"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13"/>
            <p:cNvSpPr/>
            <p:nvPr/>
          </p:nvSpPr>
          <p:spPr>
            <a:xfrm>
              <a:off x="1582846"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13"/>
            <p:cNvSpPr/>
            <p:nvPr/>
          </p:nvSpPr>
          <p:spPr>
            <a:xfrm>
              <a:off x="231500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13"/>
            <p:cNvSpPr/>
            <p:nvPr/>
          </p:nvSpPr>
          <p:spPr>
            <a:xfrm>
              <a:off x="3045672"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13"/>
            <p:cNvSpPr/>
            <p:nvPr/>
          </p:nvSpPr>
          <p:spPr>
            <a:xfrm>
              <a:off x="377782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13"/>
            <p:cNvSpPr/>
            <p:nvPr/>
          </p:nvSpPr>
          <p:spPr>
            <a:xfrm>
              <a:off x="450849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3"/>
            <p:cNvSpPr/>
            <p:nvPr/>
          </p:nvSpPr>
          <p:spPr>
            <a:xfrm>
              <a:off x="5240651"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3"/>
            <p:cNvSpPr/>
            <p:nvPr/>
          </p:nvSpPr>
          <p:spPr>
            <a:xfrm>
              <a:off x="5972805"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3"/>
            <p:cNvSpPr/>
            <p:nvPr/>
          </p:nvSpPr>
          <p:spPr>
            <a:xfrm>
              <a:off x="670347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7435631"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3"/>
            <p:cNvSpPr/>
            <p:nvPr/>
          </p:nvSpPr>
          <p:spPr>
            <a:xfrm>
              <a:off x="8166303"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3"/>
            <p:cNvSpPr/>
            <p:nvPr/>
          </p:nvSpPr>
          <p:spPr>
            <a:xfrm>
              <a:off x="8898456"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3"/>
            <p:cNvSpPr/>
            <p:nvPr/>
          </p:nvSpPr>
          <p:spPr>
            <a:xfrm>
              <a:off x="9629129"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3"/>
            <p:cNvSpPr/>
            <p:nvPr/>
          </p:nvSpPr>
          <p:spPr>
            <a:xfrm>
              <a:off x="10361283"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3"/>
            <p:cNvSpPr/>
            <p:nvPr/>
          </p:nvSpPr>
          <p:spPr>
            <a:xfrm>
              <a:off x="1109343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20" name="Straight Connector 19"/>
          <p:cNvCxnSpPr/>
          <p:nvPr/>
        </p:nvCxnSpPr>
        <p:spPr>
          <a:xfrm>
            <a:off x="0" y="1001713"/>
            <a:ext cx="12192000" cy="111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31750" y="36513"/>
            <a:ext cx="6319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dirty="0">
                <a:solidFill>
                  <a:schemeClr val="bg1"/>
                </a:solidFill>
              </a:rPr>
              <a:t>What is effective Communication?</a:t>
            </a:r>
          </a:p>
        </p:txBody>
      </p:sp>
      <p:sp>
        <p:nvSpPr>
          <p:cNvPr id="23" name="Content Placeholder 2">
            <a:extLst>
              <a:ext uri="{FF2B5EF4-FFF2-40B4-BE49-F238E27FC236}">
                <a16:creationId xmlns:a16="http://schemas.microsoft.com/office/drawing/2014/main" xmlns="" id="{D4F41418-03D9-427F-B0A0-88234DB44EF9}"/>
              </a:ext>
            </a:extLst>
          </p:cNvPr>
          <p:cNvSpPr txBox="1">
            <a:spLocks/>
          </p:cNvSpPr>
          <p:nvPr/>
        </p:nvSpPr>
        <p:spPr>
          <a:xfrm>
            <a:off x="707231" y="1575678"/>
            <a:ext cx="10672763" cy="39163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800" dirty="0" smtClean="0"/>
              <a:t>An </a:t>
            </a:r>
            <a:r>
              <a:rPr lang="en-US" sz="2800" dirty="0" smtClean="0">
                <a:solidFill>
                  <a:srgbClr val="FF0000"/>
                </a:solidFill>
              </a:rPr>
              <a:t>Effective Communication </a:t>
            </a:r>
            <a:r>
              <a:rPr lang="en-US" sz="2800" dirty="0" smtClean="0"/>
              <a:t>is a communication between two or more persons wherein the intended message is successfully delivered, received and understood with a </a:t>
            </a:r>
            <a:r>
              <a:rPr lang="en-US" sz="2800" b="1" dirty="0" smtClean="0">
                <a:solidFill>
                  <a:srgbClr val="FF0000"/>
                </a:solidFill>
              </a:rPr>
              <a:t>feedback</a:t>
            </a:r>
            <a:r>
              <a:rPr lang="en-US" sz="2800" dirty="0" smtClean="0"/>
              <a:t>.</a:t>
            </a:r>
          </a:p>
          <a:p>
            <a:pPr algn="just"/>
            <a:endParaRPr lang="en-US" sz="2800" dirty="0" smtClean="0"/>
          </a:p>
          <a:p>
            <a:pPr algn="just"/>
            <a:r>
              <a:rPr lang="en-US" sz="2800" dirty="0" smtClean="0"/>
              <a:t>Effective communication in the organization enables the employees to deepen their connection with others and improve teamwork, decision-making, and problem-solving capacity. The communication is a skill which is learned, and an individual can gain spontaneity in it by putting in his extra efforts and participating in more public conversations.</a:t>
            </a:r>
            <a:endParaRPr lang="en-US" sz="2800" dirty="0"/>
          </a:p>
        </p:txBody>
      </p:sp>
    </p:spTree>
    <p:extLst>
      <p:ext uri="{BB962C8B-B14F-4D97-AF65-F5344CB8AC3E}">
        <p14:creationId xmlns:p14="http://schemas.microsoft.com/office/powerpoint/2010/main" val="2264138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96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3" name="Group 2"/>
          <p:cNvGrpSpPr>
            <a:grpSpLocks/>
          </p:cNvGrpSpPr>
          <p:nvPr/>
        </p:nvGrpSpPr>
        <p:grpSpPr bwMode="auto">
          <a:xfrm>
            <a:off x="-109538" y="698500"/>
            <a:ext cx="12422188" cy="166688"/>
            <a:chOff x="120020" y="788856"/>
            <a:chExt cx="11597377" cy="165012"/>
          </a:xfrm>
        </p:grpSpPr>
        <p:sp>
          <p:nvSpPr>
            <p:cNvPr id="4" name="Rectangle 13"/>
            <p:cNvSpPr/>
            <p:nvPr/>
          </p:nvSpPr>
          <p:spPr>
            <a:xfrm>
              <a:off x="12002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13"/>
            <p:cNvSpPr/>
            <p:nvPr/>
          </p:nvSpPr>
          <p:spPr>
            <a:xfrm>
              <a:off x="852175"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13"/>
            <p:cNvSpPr/>
            <p:nvPr/>
          </p:nvSpPr>
          <p:spPr>
            <a:xfrm>
              <a:off x="1582846"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13"/>
            <p:cNvSpPr/>
            <p:nvPr/>
          </p:nvSpPr>
          <p:spPr>
            <a:xfrm>
              <a:off x="231500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13"/>
            <p:cNvSpPr/>
            <p:nvPr/>
          </p:nvSpPr>
          <p:spPr>
            <a:xfrm>
              <a:off x="3045672"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13"/>
            <p:cNvSpPr/>
            <p:nvPr/>
          </p:nvSpPr>
          <p:spPr>
            <a:xfrm>
              <a:off x="377782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13"/>
            <p:cNvSpPr/>
            <p:nvPr/>
          </p:nvSpPr>
          <p:spPr>
            <a:xfrm>
              <a:off x="450849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3"/>
            <p:cNvSpPr/>
            <p:nvPr/>
          </p:nvSpPr>
          <p:spPr>
            <a:xfrm>
              <a:off x="5240651"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3"/>
            <p:cNvSpPr/>
            <p:nvPr/>
          </p:nvSpPr>
          <p:spPr>
            <a:xfrm>
              <a:off x="5972805"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3"/>
            <p:cNvSpPr/>
            <p:nvPr/>
          </p:nvSpPr>
          <p:spPr>
            <a:xfrm>
              <a:off x="670347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7435631"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3"/>
            <p:cNvSpPr/>
            <p:nvPr/>
          </p:nvSpPr>
          <p:spPr>
            <a:xfrm>
              <a:off x="8166303"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3"/>
            <p:cNvSpPr/>
            <p:nvPr/>
          </p:nvSpPr>
          <p:spPr>
            <a:xfrm>
              <a:off x="8898456"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3"/>
            <p:cNvSpPr/>
            <p:nvPr/>
          </p:nvSpPr>
          <p:spPr>
            <a:xfrm>
              <a:off x="9629129"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3"/>
            <p:cNvSpPr/>
            <p:nvPr/>
          </p:nvSpPr>
          <p:spPr>
            <a:xfrm>
              <a:off x="10361283"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3"/>
            <p:cNvSpPr/>
            <p:nvPr/>
          </p:nvSpPr>
          <p:spPr>
            <a:xfrm>
              <a:off x="1109343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20" name="Straight Connector 19"/>
          <p:cNvCxnSpPr/>
          <p:nvPr/>
        </p:nvCxnSpPr>
        <p:spPr>
          <a:xfrm>
            <a:off x="0" y="1001713"/>
            <a:ext cx="12192000" cy="111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31750" y="36513"/>
            <a:ext cx="6319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dirty="0">
                <a:solidFill>
                  <a:schemeClr val="bg1"/>
                </a:solidFill>
              </a:rPr>
              <a:t>Barriers to effective communication</a:t>
            </a:r>
          </a:p>
        </p:txBody>
      </p:sp>
      <p:sp>
        <p:nvSpPr>
          <p:cNvPr id="23" name="Content Placeholder 2">
            <a:extLst>
              <a:ext uri="{FF2B5EF4-FFF2-40B4-BE49-F238E27FC236}">
                <a16:creationId xmlns:a16="http://schemas.microsoft.com/office/drawing/2014/main" xmlns="" id="{A145E280-4D43-408D-8C67-5E53E9026783}"/>
              </a:ext>
            </a:extLst>
          </p:cNvPr>
          <p:cNvSpPr txBox="1">
            <a:spLocks/>
          </p:cNvSpPr>
          <p:nvPr/>
        </p:nvSpPr>
        <p:spPr>
          <a:xfrm>
            <a:off x="381734" y="1401668"/>
            <a:ext cx="8574007" cy="4648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altLang="en-US" sz="2000" b="1" dirty="0" smtClean="0">
                <a:solidFill>
                  <a:srgbClr val="FF0000"/>
                </a:solidFill>
              </a:rPr>
              <a:t>Language Barrier</a:t>
            </a:r>
            <a:r>
              <a:rPr lang="en-GB" altLang="en-US" sz="2000" b="1" dirty="0" smtClean="0"/>
              <a:t>: </a:t>
            </a:r>
            <a:r>
              <a:rPr lang="en-GB" altLang="en-US" sz="1900" dirty="0" smtClean="0"/>
              <a:t>Language and Linguistic ability may act as a barrier to communication. </a:t>
            </a:r>
            <a:r>
              <a:rPr lang="en-US" sz="1900" dirty="0" smtClean="0"/>
              <a:t>However, even when communicating in the same language, the terminology used in a message may act as a barrier if it is not fully understood by the receiver(s).</a:t>
            </a:r>
          </a:p>
          <a:p>
            <a:pPr algn="just"/>
            <a:r>
              <a:rPr lang="en-GB" altLang="en-US" sz="2000" b="1" dirty="0" smtClean="0">
                <a:solidFill>
                  <a:srgbClr val="FF0000"/>
                </a:solidFill>
              </a:rPr>
              <a:t>Psychological Barriers</a:t>
            </a:r>
            <a:r>
              <a:rPr lang="en-GB" altLang="en-US" sz="2000" b="1" dirty="0" smtClean="0"/>
              <a:t>: </a:t>
            </a:r>
            <a:r>
              <a:rPr lang="en-GB" altLang="en-US" sz="1900" dirty="0" smtClean="0"/>
              <a:t>The psychological state of the communicators is a great influencer on how the message is sent, received and perceived. Examples of Psychological barriers are:</a:t>
            </a:r>
          </a:p>
          <a:p>
            <a:pPr lvl="1" algn="just">
              <a:buFont typeface="Wingdings" panose="05000000000000000000" pitchFamily="2" charset="2"/>
              <a:buChar char="ü"/>
            </a:pPr>
            <a:r>
              <a:rPr lang="en-GB" altLang="en-US" dirty="0" smtClean="0"/>
              <a:t> </a:t>
            </a:r>
            <a:r>
              <a:rPr lang="en-GB" altLang="en-US" b="1" dirty="0" smtClean="0">
                <a:solidFill>
                  <a:srgbClr val="FF0000"/>
                </a:solidFill>
              </a:rPr>
              <a:t>Stress: </a:t>
            </a:r>
            <a:r>
              <a:rPr lang="en-GB" altLang="en-US" sz="1900" dirty="0" smtClean="0"/>
              <a:t>A stressed person may be preoccupied by personal concerns and not as receptive to the message as if they are not stressed.</a:t>
            </a:r>
          </a:p>
          <a:p>
            <a:pPr lvl="1" algn="just">
              <a:buFont typeface="Wingdings" panose="05000000000000000000" pitchFamily="2" charset="2"/>
              <a:buChar char="ü"/>
            </a:pPr>
            <a:r>
              <a:rPr lang="en-GB" altLang="en-US" b="1" dirty="0" smtClean="0">
                <a:solidFill>
                  <a:srgbClr val="FF0000"/>
                </a:solidFill>
              </a:rPr>
              <a:t>Anger</a:t>
            </a:r>
            <a:r>
              <a:rPr lang="en-GB" altLang="en-US" dirty="0" smtClean="0">
                <a:solidFill>
                  <a:srgbClr val="FF0000"/>
                </a:solidFill>
              </a:rPr>
              <a:t>: </a:t>
            </a:r>
            <a:r>
              <a:rPr lang="en-GB" altLang="en-US" sz="1900" dirty="0" smtClean="0"/>
              <a:t>This is another example of a psychological barrier to communication. When angry, it is easy to say things that we may later regret, and also to misinterpret what others are saying.</a:t>
            </a:r>
          </a:p>
          <a:p>
            <a:pPr lvl="1" algn="just">
              <a:buFont typeface="Wingdings" panose="05000000000000000000" pitchFamily="2" charset="2"/>
              <a:buChar char="ü"/>
            </a:pPr>
            <a:r>
              <a:rPr lang="en-GB" altLang="en-US" b="1" dirty="0" smtClean="0">
                <a:solidFill>
                  <a:srgbClr val="FF0000"/>
                </a:solidFill>
              </a:rPr>
              <a:t>Low Self-Esteem</a:t>
            </a:r>
            <a:r>
              <a:rPr lang="en-GB" altLang="en-US" b="1" dirty="0" smtClean="0"/>
              <a:t>: </a:t>
            </a:r>
            <a:r>
              <a:rPr lang="en-GB" altLang="en-US" sz="1900" dirty="0" smtClean="0"/>
              <a:t>Persons with low self-esteem may be less assertive and therefore may not feel comfortable communicating.  They feel shy or embarrassed about saying how they really feel, or read unintended negative sub-texts in messages they hear.</a:t>
            </a:r>
            <a:endParaRPr lang="en-GB" altLang="en-US" sz="1900" dirty="0"/>
          </a:p>
        </p:txBody>
      </p:sp>
      <p:pic>
        <p:nvPicPr>
          <p:cNvPr id="24" name="Picture 23">
            <a:extLst>
              <a:ext uri="{FF2B5EF4-FFF2-40B4-BE49-F238E27FC236}">
                <a16:creationId xmlns:a16="http://schemas.microsoft.com/office/drawing/2014/main" xmlns="" id="{4E0F8A26-4775-44C9-A2FA-FF6CD803664A}"/>
              </a:ext>
            </a:extLst>
          </p:cNvPr>
          <p:cNvPicPr>
            <a:picLocks noChangeAspect="1"/>
          </p:cNvPicPr>
          <p:nvPr/>
        </p:nvPicPr>
        <p:blipFill rotWithShape="1">
          <a:blip r:embed="rId2" cstate="print"/>
          <a:srcRect l="23333" t="42593" r="58334" b="30741"/>
          <a:stretch/>
        </p:blipFill>
        <p:spPr>
          <a:xfrm>
            <a:off x="9293226" y="2175667"/>
            <a:ext cx="2655544" cy="2172718"/>
          </a:xfrm>
          <a:prstGeom prst="rect">
            <a:avLst/>
          </a:prstGeom>
        </p:spPr>
      </p:pic>
    </p:spTree>
    <p:extLst>
      <p:ext uri="{BB962C8B-B14F-4D97-AF65-F5344CB8AC3E}">
        <p14:creationId xmlns:p14="http://schemas.microsoft.com/office/powerpoint/2010/main" val="326630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 calcmode="lin" valueType="num">
                                      <p:cBhvr additive="base">
                                        <p:cTn id="19"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 calcmode="lin" valueType="num">
                                      <p:cBhvr additive="base">
                                        <p:cTn id="25"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4" end="4"/>
                                            </p:txEl>
                                          </p:spTgt>
                                        </p:tgtEl>
                                        <p:attrNameLst>
                                          <p:attrName>style.visibility</p:attrName>
                                        </p:attrNameLst>
                                      </p:cBhvr>
                                      <p:to>
                                        <p:strVal val="visible"/>
                                      </p:to>
                                    </p:set>
                                    <p:anim calcmode="lin" valueType="num">
                                      <p:cBhvr additive="base">
                                        <p:cTn id="3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96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3" name="Group 2"/>
          <p:cNvGrpSpPr>
            <a:grpSpLocks/>
          </p:cNvGrpSpPr>
          <p:nvPr/>
        </p:nvGrpSpPr>
        <p:grpSpPr bwMode="auto">
          <a:xfrm>
            <a:off x="-109538" y="698500"/>
            <a:ext cx="12422188" cy="166688"/>
            <a:chOff x="120020" y="788856"/>
            <a:chExt cx="11597377" cy="165012"/>
          </a:xfrm>
        </p:grpSpPr>
        <p:sp>
          <p:nvSpPr>
            <p:cNvPr id="4" name="Rectangle 13"/>
            <p:cNvSpPr/>
            <p:nvPr/>
          </p:nvSpPr>
          <p:spPr>
            <a:xfrm>
              <a:off x="12002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13"/>
            <p:cNvSpPr/>
            <p:nvPr/>
          </p:nvSpPr>
          <p:spPr>
            <a:xfrm>
              <a:off x="852175"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13"/>
            <p:cNvSpPr/>
            <p:nvPr/>
          </p:nvSpPr>
          <p:spPr>
            <a:xfrm>
              <a:off x="1582846"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13"/>
            <p:cNvSpPr/>
            <p:nvPr/>
          </p:nvSpPr>
          <p:spPr>
            <a:xfrm>
              <a:off x="231500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13"/>
            <p:cNvSpPr/>
            <p:nvPr/>
          </p:nvSpPr>
          <p:spPr>
            <a:xfrm>
              <a:off x="3045672"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13"/>
            <p:cNvSpPr/>
            <p:nvPr/>
          </p:nvSpPr>
          <p:spPr>
            <a:xfrm>
              <a:off x="377782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13"/>
            <p:cNvSpPr/>
            <p:nvPr/>
          </p:nvSpPr>
          <p:spPr>
            <a:xfrm>
              <a:off x="450849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3"/>
            <p:cNvSpPr/>
            <p:nvPr/>
          </p:nvSpPr>
          <p:spPr>
            <a:xfrm>
              <a:off x="5240651"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3"/>
            <p:cNvSpPr/>
            <p:nvPr/>
          </p:nvSpPr>
          <p:spPr>
            <a:xfrm>
              <a:off x="5972805"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3"/>
            <p:cNvSpPr/>
            <p:nvPr/>
          </p:nvSpPr>
          <p:spPr>
            <a:xfrm>
              <a:off x="670347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7435631"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3"/>
            <p:cNvSpPr/>
            <p:nvPr/>
          </p:nvSpPr>
          <p:spPr>
            <a:xfrm>
              <a:off x="8166303"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3"/>
            <p:cNvSpPr/>
            <p:nvPr/>
          </p:nvSpPr>
          <p:spPr>
            <a:xfrm>
              <a:off x="8898456"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3"/>
            <p:cNvSpPr/>
            <p:nvPr/>
          </p:nvSpPr>
          <p:spPr>
            <a:xfrm>
              <a:off x="9629129"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3"/>
            <p:cNvSpPr/>
            <p:nvPr/>
          </p:nvSpPr>
          <p:spPr>
            <a:xfrm>
              <a:off x="10361283"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3"/>
            <p:cNvSpPr/>
            <p:nvPr/>
          </p:nvSpPr>
          <p:spPr>
            <a:xfrm>
              <a:off x="1109343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20" name="Straight Connector 19"/>
          <p:cNvCxnSpPr/>
          <p:nvPr/>
        </p:nvCxnSpPr>
        <p:spPr>
          <a:xfrm>
            <a:off x="0" y="1001713"/>
            <a:ext cx="12192000" cy="111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31750" y="36513"/>
            <a:ext cx="8362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dirty="0">
                <a:solidFill>
                  <a:schemeClr val="bg1"/>
                </a:solidFill>
              </a:rPr>
              <a:t>Barriers to effective </a:t>
            </a:r>
            <a:r>
              <a:rPr lang="en-US" altLang="en-US" sz="3200" b="1" dirty="0" smtClean="0">
                <a:solidFill>
                  <a:schemeClr val="bg1"/>
                </a:solidFill>
              </a:rPr>
              <a:t>communication (Cont’d)</a:t>
            </a:r>
            <a:endParaRPr lang="en-US" altLang="en-US" sz="3200" b="1" dirty="0">
              <a:solidFill>
                <a:schemeClr val="bg1"/>
              </a:solidFill>
            </a:endParaRPr>
          </a:p>
        </p:txBody>
      </p:sp>
      <p:sp>
        <p:nvSpPr>
          <p:cNvPr id="23" name="Content Placeholder 2">
            <a:extLst>
              <a:ext uri="{FF2B5EF4-FFF2-40B4-BE49-F238E27FC236}">
                <a16:creationId xmlns:a16="http://schemas.microsoft.com/office/drawing/2014/main" xmlns="" id="{A145E280-4D43-408D-8C67-5E53E9026783}"/>
              </a:ext>
            </a:extLst>
          </p:cNvPr>
          <p:cNvSpPr txBox="1">
            <a:spLocks/>
          </p:cNvSpPr>
          <p:nvPr/>
        </p:nvSpPr>
        <p:spPr>
          <a:xfrm>
            <a:off x="647700" y="1563688"/>
            <a:ext cx="8387118" cy="43184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altLang="en-US" sz="2000" b="1" dirty="0" smtClean="0">
                <a:solidFill>
                  <a:srgbClr val="FF0000"/>
                </a:solidFill>
              </a:rPr>
              <a:t>Physiological Barriers</a:t>
            </a:r>
            <a:r>
              <a:rPr lang="en-GB" altLang="en-US" sz="2000" b="1" dirty="0" smtClean="0"/>
              <a:t>: </a:t>
            </a:r>
            <a:r>
              <a:rPr lang="en-GB" altLang="en-US" sz="2000" dirty="0" smtClean="0"/>
              <a:t>This barriers to communication may result from the receiver’s physical state. For examples, a receiver with reduced hearing may not fully grasp the content of a spoken conversation especially if there is significant background noise.</a:t>
            </a:r>
            <a:endParaRPr lang="en-GB" altLang="en-US" sz="2000" b="1" dirty="0" smtClean="0"/>
          </a:p>
          <a:p>
            <a:pPr algn="just"/>
            <a:r>
              <a:rPr lang="en-GB" altLang="en-US" sz="2000" b="1" dirty="0" smtClean="0">
                <a:solidFill>
                  <a:srgbClr val="FF0000"/>
                </a:solidFill>
              </a:rPr>
              <a:t>Physical Barrier</a:t>
            </a:r>
            <a:r>
              <a:rPr lang="en-GB" altLang="en-US" sz="2000" b="1" dirty="0" smtClean="0"/>
              <a:t>: </a:t>
            </a:r>
            <a:r>
              <a:rPr lang="en-US" altLang="en-US" sz="2000" dirty="0" smtClean="0"/>
              <a:t>Communication is generally easier over shorter distances as more communication channels are available and less technology is requires.  The ideal communication is face-face.</a:t>
            </a:r>
          </a:p>
          <a:p>
            <a:pPr algn="just"/>
            <a:r>
              <a:rPr lang="en-US" altLang="en-US" sz="2000" b="1" dirty="0" smtClean="0">
                <a:solidFill>
                  <a:srgbClr val="FF0000"/>
                </a:solidFill>
              </a:rPr>
              <a:t>Systematic Barriers</a:t>
            </a:r>
            <a:r>
              <a:rPr lang="en-US" altLang="en-US" sz="2000" b="1" dirty="0" smtClean="0"/>
              <a:t>: </a:t>
            </a:r>
            <a:r>
              <a:rPr lang="en-US" altLang="en-US" sz="2000" dirty="0" smtClean="0"/>
              <a:t>Systematic barriers to communication may exist in structures and organizations where there are inefficient or inappropriate information system communication channels, or where there is lack of understanding of the roles and responsibilities for communication.</a:t>
            </a:r>
          </a:p>
          <a:p>
            <a:pPr algn="just"/>
            <a:r>
              <a:rPr lang="en-US" altLang="en-US" sz="2000" b="1" dirty="0" smtClean="0">
                <a:solidFill>
                  <a:srgbClr val="FF0000"/>
                </a:solidFill>
              </a:rPr>
              <a:t>Attitudinal Barriers</a:t>
            </a:r>
            <a:r>
              <a:rPr lang="en-US" altLang="en-US" sz="2000" b="1" dirty="0" smtClean="0"/>
              <a:t>: </a:t>
            </a:r>
            <a:r>
              <a:rPr lang="en-US" altLang="en-US" sz="2000" dirty="0" smtClean="0"/>
              <a:t>Attitudinal barriers to communication may result from personality conflicts, poor management, resistance to change or lack of motivation</a:t>
            </a:r>
            <a:endParaRPr lang="en-GB" altLang="en-US" sz="2000" dirty="0"/>
          </a:p>
        </p:txBody>
      </p:sp>
      <p:pic>
        <p:nvPicPr>
          <p:cNvPr id="24" name="Picture 23">
            <a:extLst>
              <a:ext uri="{FF2B5EF4-FFF2-40B4-BE49-F238E27FC236}">
                <a16:creationId xmlns:a16="http://schemas.microsoft.com/office/drawing/2014/main" xmlns="" id="{58CB0FB6-4883-4E0E-AC63-759E98BE716C}"/>
              </a:ext>
            </a:extLst>
          </p:cNvPr>
          <p:cNvPicPr>
            <a:picLocks noChangeAspect="1"/>
          </p:cNvPicPr>
          <p:nvPr/>
        </p:nvPicPr>
        <p:blipFill rotWithShape="1">
          <a:blip r:embed="rId2" cstate="print"/>
          <a:srcRect l="12500" t="55463" r="65000" b="16389"/>
          <a:stretch/>
        </p:blipFill>
        <p:spPr>
          <a:xfrm>
            <a:off x="9178925" y="2014538"/>
            <a:ext cx="2699831" cy="1899881"/>
          </a:xfrm>
          <a:prstGeom prst="rect">
            <a:avLst/>
          </a:prstGeom>
        </p:spPr>
      </p:pic>
    </p:spTree>
    <p:extLst>
      <p:ext uri="{BB962C8B-B14F-4D97-AF65-F5344CB8AC3E}">
        <p14:creationId xmlns:p14="http://schemas.microsoft.com/office/powerpoint/2010/main" val="142892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 calcmode="lin" valueType="num">
                                      <p:cBhvr additive="base">
                                        <p:cTn id="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 calcmode="lin" valueType="num">
                                      <p:cBhvr additive="base">
                                        <p:cTn id="13"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 calcmode="lin" valueType="num">
                                      <p:cBhvr additive="base">
                                        <p:cTn id="25"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96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3" name="Group 2"/>
          <p:cNvGrpSpPr>
            <a:grpSpLocks/>
          </p:cNvGrpSpPr>
          <p:nvPr/>
        </p:nvGrpSpPr>
        <p:grpSpPr bwMode="auto">
          <a:xfrm>
            <a:off x="-109538" y="698500"/>
            <a:ext cx="12422188" cy="166688"/>
            <a:chOff x="120020" y="788856"/>
            <a:chExt cx="11597377" cy="165012"/>
          </a:xfrm>
        </p:grpSpPr>
        <p:sp>
          <p:nvSpPr>
            <p:cNvPr id="4" name="Rectangle 13"/>
            <p:cNvSpPr/>
            <p:nvPr/>
          </p:nvSpPr>
          <p:spPr>
            <a:xfrm>
              <a:off x="12002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13"/>
            <p:cNvSpPr/>
            <p:nvPr/>
          </p:nvSpPr>
          <p:spPr>
            <a:xfrm>
              <a:off x="852175"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13"/>
            <p:cNvSpPr/>
            <p:nvPr/>
          </p:nvSpPr>
          <p:spPr>
            <a:xfrm>
              <a:off x="1582846"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13"/>
            <p:cNvSpPr/>
            <p:nvPr/>
          </p:nvSpPr>
          <p:spPr>
            <a:xfrm>
              <a:off x="2315000"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13"/>
            <p:cNvSpPr/>
            <p:nvPr/>
          </p:nvSpPr>
          <p:spPr>
            <a:xfrm>
              <a:off x="3045672"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13"/>
            <p:cNvSpPr/>
            <p:nvPr/>
          </p:nvSpPr>
          <p:spPr>
            <a:xfrm>
              <a:off x="377782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13"/>
            <p:cNvSpPr/>
            <p:nvPr/>
          </p:nvSpPr>
          <p:spPr>
            <a:xfrm>
              <a:off x="450849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3"/>
            <p:cNvSpPr/>
            <p:nvPr/>
          </p:nvSpPr>
          <p:spPr>
            <a:xfrm>
              <a:off x="5240651"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3"/>
            <p:cNvSpPr/>
            <p:nvPr/>
          </p:nvSpPr>
          <p:spPr>
            <a:xfrm>
              <a:off x="5972805"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3"/>
            <p:cNvSpPr/>
            <p:nvPr/>
          </p:nvSpPr>
          <p:spPr>
            <a:xfrm>
              <a:off x="6703477"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7435631"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3"/>
            <p:cNvSpPr/>
            <p:nvPr/>
          </p:nvSpPr>
          <p:spPr>
            <a:xfrm>
              <a:off x="8166303"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3"/>
            <p:cNvSpPr/>
            <p:nvPr/>
          </p:nvSpPr>
          <p:spPr>
            <a:xfrm>
              <a:off x="8898456" y="788856"/>
              <a:ext cx="623962"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3"/>
            <p:cNvSpPr/>
            <p:nvPr/>
          </p:nvSpPr>
          <p:spPr>
            <a:xfrm>
              <a:off x="9629129" y="788856"/>
              <a:ext cx="625443"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3"/>
            <p:cNvSpPr/>
            <p:nvPr/>
          </p:nvSpPr>
          <p:spPr>
            <a:xfrm>
              <a:off x="10361283"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3"/>
            <p:cNvSpPr/>
            <p:nvPr/>
          </p:nvSpPr>
          <p:spPr>
            <a:xfrm>
              <a:off x="11093436" y="788856"/>
              <a:ext cx="623961"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20" name="Straight Connector 19"/>
          <p:cNvCxnSpPr/>
          <p:nvPr/>
        </p:nvCxnSpPr>
        <p:spPr>
          <a:xfrm>
            <a:off x="0" y="1001713"/>
            <a:ext cx="12192000" cy="111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31749" y="36513"/>
            <a:ext cx="75739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dirty="0">
                <a:solidFill>
                  <a:schemeClr val="bg1"/>
                </a:solidFill>
              </a:rPr>
              <a:t>Overcoming Communication Barriers</a:t>
            </a:r>
          </a:p>
        </p:txBody>
      </p:sp>
      <p:grpSp>
        <p:nvGrpSpPr>
          <p:cNvPr id="23" name="Group 22">
            <a:extLst>
              <a:ext uri="{FF2B5EF4-FFF2-40B4-BE49-F238E27FC236}">
                <a16:creationId xmlns:a16="http://schemas.microsoft.com/office/drawing/2014/main" xmlns="" id="{91A55512-D064-4750-8C7D-75346E42D305}"/>
              </a:ext>
            </a:extLst>
          </p:cNvPr>
          <p:cNvGrpSpPr/>
          <p:nvPr/>
        </p:nvGrpSpPr>
        <p:grpSpPr>
          <a:xfrm>
            <a:off x="1928813" y="1490088"/>
            <a:ext cx="8229600" cy="4648200"/>
            <a:chOff x="228600" y="1295400"/>
            <a:chExt cx="8305800" cy="4648200"/>
          </a:xfrm>
        </p:grpSpPr>
        <p:sp>
          <p:nvSpPr>
            <p:cNvPr id="24" name="Oval 23">
              <a:extLst>
                <a:ext uri="{FF2B5EF4-FFF2-40B4-BE49-F238E27FC236}">
                  <a16:creationId xmlns:a16="http://schemas.microsoft.com/office/drawing/2014/main" xmlns="" id="{526B79B7-1A52-4192-BC2E-E799213F9734}"/>
                </a:ext>
              </a:extLst>
            </p:cNvPr>
            <p:cNvSpPr/>
            <p:nvPr/>
          </p:nvSpPr>
          <p:spPr>
            <a:xfrm>
              <a:off x="2514600" y="2667000"/>
              <a:ext cx="3886200" cy="213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EFFECTIVE COMMUNICATION</a:t>
              </a:r>
            </a:p>
          </p:txBody>
        </p:sp>
        <p:cxnSp>
          <p:nvCxnSpPr>
            <p:cNvPr id="25" name="Straight Connector 24">
              <a:extLst>
                <a:ext uri="{FF2B5EF4-FFF2-40B4-BE49-F238E27FC236}">
                  <a16:creationId xmlns:a16="http://schemas.microsoft.com/office/drawing/2014/main" xmlns="" id="{D16A73B7-9EB9-4EBB-BE97-F17CBC7C5696}"/>
                </a:ext>
              </a:extLst>
            </p:cNvPr>
            <p:cNvCxnSpPr/>
            <p:nvPr/>
          </p:nvCxnSpPr>
          <p:spPr>
            <a:xfrm rot="5400000">
              <a:off x="3922713" y="2324100"/>
              <a:ext cx="68738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837A3045-8BEF-47AE-8622-A6D3C68D3AAB}"/>
                </a:ext>
              </a:extLst>
            </p:cNvPr>
            <p:cNvCxnSpPr/>
            <p:nvPr/>
          </p:nvCxnSpPr>
          <p:spPr>
            <a:xfrm rot="5400000">
              <a:off x="5524500" y="2476500"/>
              <a:ext cx="533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B1EF7542-1EDD-42A4-A774-EFDC81ADB466}"/>
                </a:ext>
              </a:extLst>
            </p:cNvPr>
            <p:cNvCxnSpPr/>
            <p:nvPr/>
          </p:nvCxnSpPr>
          <p:spPr>
            <a:xfrm rot="5400000">
              <a:off x="4153694" y="4990306"/>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65934986-EEB8-4AFF-87EA-8C386F595441}"/>
                </a:ext>
              </a:extLst>
            </p:cNvPr>
            <p:cNvCxnSpPr/>
            <p:nvPr/>
          </p:nvCxnSpPr>
          <p:spPr>
            <a:xfrm rot="10800000">
              <a:off x="6400800" y="3733800"/>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77C3DDD2-F93D-426B-AA51-0DE572CE46DA}"/>
                </a:ext>
              </a:extLst>
            </p:cNvPr>
            <p:cNvCxnSpPr>
              <a:stCxn id="24" idx="2"/>
            </p:cNvCxnSpPr>
            <p:nvPr/>
          </p:nvCxnSpPr>
          <p:spPr>
            <a:xfrm rot="10800000">
              <a:off x="1981200" y="3733800"/>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96773F1A-F8AC-4E41-B01F-3674E7CA5E01}"/>
                </a:ext>
              </a:extLst>
            </p:cNvPr>
            <p:cNvCxnSpPr/>
            <p:nvPr/>
          </p:nvCxnSpPr>
          <p:spPr>
            <a:xfrm rot="16200000" flipH="1">
              <a:off x="5410200" y="4648200"/>
              <a:ext cx="5334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956FE013-D49D-4840-A141-CDC4F0922D22}"/>
                </a:ext>
              </a:extLst>
            </p:cNvPr>
            <p:cNvCxnSpPr/>
            <p:nvPr/>
          </p:nvCxnSpPr>
          <p:spPr>
            <a:xfrm rot="5400000">
              <a:off x="2857500" y="4686300"/>
              <a:ext cx="533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CFB21FC2-A1C3-4DF1-98D5-7E8C5CD369E8}"/>
                </a:ext>
              </a:extLst>
            </p:cNvPr>
            <p:cNvCxnSpPr/>
            <p:nvPr/>
          </p:nvCxnSpPr>
          <p:spPr>
            <a:xfrm>
              <a:off x="2438400" y="2514600"/>
              <a:ext cx="53340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B9AD6F9D-BFF0-485E-BC10-8F2A6700A531}"/>
                </a:ext>
              </a:extLst>
            </p:cNvPr>
            <p:cNvSpPr/>
            <p:nvPr/>
          </p:nvSpPr>
          <p:spPr>
            <a:xfrm>
              <a:off x="3200400" y="1295400"/>
              <a:ext cx="2286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CONNECT WITH AUDIENCE</a:t>
              </a:r>
            </a:p>
          </p:txBody>
        </p:sp>
        <p:sp>
          <p:nvSpPr>
            <p:cNvPr id="34" name="Rectangle 33">
              <a:extLst>
                <a:ext uri="{FF2B5EF4-FFF2-40B4-BE49-F238E27FC236}">
                  <a16:creationId xmlns:a16="http://schemas.microsoft.com/office/drawing/2014/main" xmlns="" id="{5C22DEC6-4DFC-454E-AC94-4B69352D2201}"/>
                </a:ext>
              </a:extLst>
            </p:cNvPr>
            <p:cNvSpPr/>
            <p:nvPr/>
          </p:nvSpPr>
          <p:spPr>
            <a:xfrm>
              <a:off x="228600" y="3505200"/>
              <a:ext cx="2057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EFFECTIVE QUESTIONS</a:t>
              </a:r>
            </a:p>
          </p:txBody>
        </p:sp>
        <p:sp>
          <p:nvSpPr>
            <p:cNvPr id="35" name="Rectangle 34">
              <a:extLst>
                <a:ext uri="{FF2B5EF4-FFF2-40B4-BE49-F238E27FC236}">
                  <a16:creationId xmlns:a16="http://schemas.microsoft.com/office/drawing/2014/main" xmlns="" id="{8AF5427A-BCDD-4820-A7B2-7F0713BF5694}"/>
                </a:ext>
              </a:extLst>
            </p:cNvPr>
            <p:cNvSpPr/>
            <p:nvPr/>
          </p:nvSpPr>
          <p:spPr>
            <a:xfrm>
              <a:off x="3352800" y="5257800"/>
              <a:ext cx="2286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CHECKING FOR UNDERSTANDING</a:t>
              </a:r>
            </a:p>
          </p:txBody>
        </p:sp>
        <p:sp>
          <p:nvSpPr>
            <p:cNvPr id="36" name="Rectangle 35">
              <a:extLst>
                <a:ext uri="{FF2B5EF4-FFF2-40B4-BE49-F238E27FC236}">
                  <a16:creationId xmlns:a16="http://schemas.microsoft.com/office/drawing/2014/main" xmlns="" id="{AD8FCF03-609D-4638-90B1-F24D25BAE1F3}"/>
                </a:ext>
              </a:extLst>
            </p:cNvPr>
            <p:cNvSpPr/>
            <p:nvPr/>
          </p:nvSpPr>
          <p:spPr>
            <a:xfrm>
              <a:off x="6705600" y="3429000"/>
              <a:ext cx="1828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BODY LANGUAGE</a:t>
              </a:r>
            </a:p>
          </p:txBody>
        </p:sp>
        <p:sp>
          <p:nvSpPr>
            <p:cNvPr id="37" name="Snip Diagonal Corner Rectangle 35">
              <a:extLst>
                <a:ext uri="{FF2B5EF4-FFF2-40B4-BE49-F238E27FC236}">
                  <a16:creationId xmlns:a16="http://schemas.microsoft.com/office/drawing/2014/main" xmlns="" id="{7E8CC32C-2731-4074-B814-B773023221F4}"/>
                </a:ext>
              </a:extLst>
            </p:cNvPr>
            <p:cNvSpPr/>
            <p:nvPr/>
          </p:nvSpPr>
          <p:spPr>
            <a:xfrm>
              <a:off x="609600" y="1752600"/>
              <a:ext cx="1828800" cy="8382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SUMMARIZE WHAT WAS SAID</a:t>
              </a:r>
            </a:p>
          </p:txBody>
        </p:sp>
        <p:sp>
          <p:nvSpPr>
            <p:cNvPr id="38" name="Snip Diagonal Corner Rectangle 36">
              <a:extLst>
                <a:ext uri="{FF2B5EF4-FFF2-40B4-BE49-F238E27FC236}">
                  <a16:creationId xmlns:a16="http://schemas.microsoft.com/office/drawing/2014/main" xmlns="" id="{821ACA9A-DDF8-4A9B-A95A-E641DE6340F2}"/>
                </a:ext>
              </a:extLst>
            </p:cNvPr>
            <p:cNvSpPr/>
            <p:nvPr/>
          </p:nvSpPr>
          <p:spPr>
            <a:xfrm>
              <a:off x="5943600" y="5105400"/>
              <a:ext cx="1676400" cy="7620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CULTURAL SENSITIVITY</a:t>
              </a:r>
            </a:p>
          </p:txBody>
        </p:sp>
        <p:sp>
          <p:nvSpPr>
            <p:cNvPr id="39" name="Snip Diagonal Corner Rectangle 37">
              <a:extLst>
                <a:ext uri="{FF2B5EF4-FFF2-40B4-BE49-F238E27FC236}">
                  <a16:creationId xmlns:a16="http://schemas.microsoft.com/office/drawing/2014/main" xmlns="" id="{7E16C83C-E7AE-4F38-BFB4-164E71B1152C}"/>
                </a:ext>
              </a:extLst>
            </p:cNvPr>
            <p:cNvSpPr/>
            <p:nvPr/>
          </p:nvSpPr>
          <p:spPr>
            <a:xfrm>
              <a:off x="5867400" y="1676400"/>
              <a:ext cx="1676400" cy="7620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SIMPLE WORDS</a:t>
              </a:r>
            </a:p>
          </p:txBody>
        </p:sp>
        <p:sp>
          <p:nvSpPr>
            <p:cNvPr id="40" name="Snip Diagonal Corner Rectangle 38">
              <a:extLst>
                <a:ext uri="{FF2B5EF4-FFF2-40B4-BE49-F238E27FC236}">
                  <a16:creationId xmlns:a16="http://schemas.microsoft.com/office/drawing/2014/main" xmlns="" id="{BD9EAF90-F84F-4CA2-B5E2-DB20FCE2829F}"/>
                </a:ext>
              </a:extLst>
            </p:cNvPr>
            <p:cNvSpPr/>
            <p:nvPr/>
          </p:nvSpPr>
          <p:spPr>
            <a:xfrm>
              <a:off x="838200" y="5029200"/>
              <a:ext cx="2133600" cy="7620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t>SEEKING PARTICIPATION</a:t>
              </a:r>
            </a:p>
          </p:txBody>
        </p:sp>
      </p:grpSp>
    </p:spTree>
    <p:extLst>
      <p:ext uri="{BB962C8B-B14F-4D97-AF65-F5344CB8AC3E}">
        <p14:creationId xmlns:p14="http://schemas.microsoft.com/office/powerpoint/2010/main" val="920654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2139</Words>
  <Application>Microsoft Office PowerPoint</Application>
  <PresentationFormat>Custom</PresentationFormat>
  <Paragraphs>128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Ferdinand Armah</dc:creator>
  <cp:lastModifiedBy>HP</cp:lastModifiedBy>
  <cp:revision>34</cp:revision>
  <dcterms:created xsi:type="dcterms:W3CDTF">2019-03-17T15:39:09Z</dcterms:created>
  <dcterms:modified xsi:type="dcterms:W3CDTF">2021-02-04T08:43:29Z</dcterms:modified>
</cp:coreProperties>
</file>