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6"/>
  </p:handoutMasterIdLst>
  <p:sldIdLst>
    <p:sldId id="256" r:id="rId2"/>
    <p:sldId id="257" r:id="rId3"/>
    <p:sldId id="258" r:id="rId4"/>
    <p:sldId id="267" r:id="rId5"/>
    <p:sldId id="259" r:id="rId6"/>
    <p:sldId id="261" r:id="rId7"/>
    <p:sldId id="268" r:id="rId8"/>
    <p:sldId id="260" r:id="rId9"/>
    <p:sldId id="269" r:id="rId10"/>
    <p:sldId id="270" r:id="rId11"/>
    <p:sldId id="271" r:id="rId12"/>
    <p:sldId id="283" r:id="rId13"/>
    <p:sldId id="263" r:id="rId14"/>
    <p:sldId id="272" r:id="rId15"/>
    <p:sldId id="266" r:id="rId16"/>
    <p:sldId id="274" r:id="rId17"/>
    <p:sldId id="275" r:id="rId18"/>
    <p:sldId id="273" r:id="rId19"/>
    <p:sldId id="276" r:id="rId20"/>
    <p:sldId id="277" r:id="rId21"/>
    <p:sldId id="299" r:id="rId22"/>
    <p:sldId id="278" r:id="rId23"/>
    <p:sldId id="284" r:id="rId24"/>
    <p:sldId id="301" r:id="rId25"/>
    <p:sldId id="302" r:id="rId26"/>
    <p:sldId id="303" r:id="rId27"/>
    <p:sldId id="304" r:id="rId28"/>
    <p:sldId id="305" r:id="rId29"/>
    <p:sldId id="285" r:id="rId30"/>
    <p:sldId id="286" r:id="rId31"/>
    <p:sldId id="287" r:id="rId32"/>
    <p:sldId id="296" r:id="rId33"/>
    <p:sldId id="300" r:id="rId34"/>
    <p:sldId id="297" r:id="rId35"/>
  </p:sldIdLst>
  <p:sldSz cx="18288000" cy="10287000"/>
  <p:notesSz cx="6858000" cy="9144000"/>
  <p:embeddedFontLst>
    <p:embeddedFont>
      <p:font typeface="Calibri" pitchFamily="34" charset="0"/>
      <p:regular r:id="rId37"/>
      <p:bold r:id="rId38"/>
      <p:italic r:id="rId39"/>
      <p:boldItalic r:id="rId40"/>
    </p:embeddedFont>
    <p:embeddedFont>
      <p:font typeface="Comic Sans MS" pitchFamily="66" charset="0"/>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46" d="100"/>
          <a:sy n="46"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0F9B08-3091-4C1B-AEE0-C4447B56F419}" type="datetimeFigureOut">
              <a:rPr lang="en-US" smtClean="0"/>
              <a:t>2/4/2021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9A4F84-05E0-46B8-933C-E59B8CDC33DC}" type="slidenum">
              <a:rPr lang="en-GB" smtClean="0"/>
              <a:t>‹#›</a:t>
            </a:fld>
            <a:endParaRPr lang="en-GB"/>
          </a:p>
        </p:txBody>
      </p:sp>
    </p:spTree>
    <p:extLst>
      <p:ext uri="{BB962C8B-B14F-4D97-AF65-F5344CB8AC3E}">
        <p14:creationId xmlns:p14="http://schemas.microsoft.com/office/powerpoint/2010/main" val="2132938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l="2950" r="2513" b="21091"/>
          <a:stretch>
            <a:fillRect/>
          </a:stretch>
        </p:blipFill>
        <p:spPr>
          <a:xfrm>
            <a:off x="154935" y="163298"/>
            <a:ext cx="17978130" cy="9960405"/>
          </a:xfrm>
          <a:prstGeom prst="rect">
            <a:avLst/>
          </a:prstGeom>
        </p:spPr>
      </p:pic>
      <p:cxnSp>
        <p:nvCxnSpPr>
          <p:cNvPr id="10" name="Straight Connector 9"/>
          <p:cNvCxnSpPr/>
          <p:nvPr/>
        </p:nvCxnSpPr>
        <p:spPr>
          <a:xfrm>
            <a:off x="0" y="7429500"/>
            <a:ext cx="103779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9474" y="7860378"/>
            <a:ext cx="6100430" cy="769441"/>
          </a:xfrm>
          <a:prstGeom prst="rect">
            <a:avLst/>
          </a:prstGeom>
          <a:noFill/>
        </p:spPr>
        <p:txBody>
          <a:bodyPr wrap="square" rtlCol="0">
            <a:spAutoFit/>
          </a:bodyPr>
          <a:lstStyle/>
          <a:p>
            <a:r>
              <a:rPr lang="en-US" sz="4400" b="1" dirty="0">
                <a:ln w="0"/>
              </a:rPr>
              <a:t>Boboye O. Oyeyemi, </a:t>
            </a:r>
            <a:r>
              <a:rPr lang="en-US" sz="2400" b="1" i="1" dirty="0" err="1" smtClean="0">
                <a:ln w="0"/>
              </a:rPr>
              <a:t>Ph.D</a:t>
            </a:r>
            <a:endParaRPr lang="en-US" sz="2400" b="1" i="1" dirty="0">
              <a:ln w="0"/>
            </a:endParaRPr>
          </a:p>
        </p:txBody>
      </p:sp>
      <p:sp>
        <p:nvSpPr>
          <p:cNvPr id="12" name="TextBox 11"/>
          <p:cNvSpPr txBox="1"/>
          <p:nvPr/>
        </p:nvSpPr>
        <p:spPr>
          <a:xfrm>
            <a:off x="2437991" y="8572669"/>
            <a:ext cx="5567030" cy="523220"/>
          </a:xfrm>
          <a:prstGeom prst="rect">
            <a:avLst/>
          </a:prstGeom>
          <a:noFill/>
        </p:spPr>
        <p:txBody>
          <a:bodyPr wrap="square" rtlCol="0">
            <a:spAutoFit/>
          </a:bodyPr>
          <a:lstStyle/>
          <a:p>
            <a:r>
              <a:rPr lang="en-US" sz="2800" dirty="0">
                <a:ln w="0"/>
              </a:rPr>
              <a:t>MFR,mni,NPoM,FNIM,FCIPM,FCILT</a:t>
            </a:r>
          </a:p>
        </p:txBody>
      </p:sp>
      <p:sp>
        <p:nvSpPr>
          <p:cNvPr id="13" name="TextBox 12"/>
          <p:cNvSpPr txBox="1"/>
          <p:nvPr/>
        </p:nvSpPr>
        <p:spPr>
          <a:xfrm>
            <a:off x="2733279" y="9084776"/>
            <a:ext cx="4719292" cy="523220"/>
          </a:xfrm>
          <a:prstGeom prst="rect">
            <a:avLst/>
          </a:prstGeom>
          <a:noFill/>
        </p:spPr>
        <p:txBody>
          <a:bodyPr wrap="square" rtlCol="0">
            <a:spAutoFit/>
          </a:bodyPr>
          <a:lstStyle/>
          <a:p>
            <a:r>
              <a:rPr lang="en-US" sz="2800" b="1" dirty="0">
                <a:ln w="0"/>
              </a:rPr>
              <a:t>Corps </a:t>
            </a:r>
            <a:r>
              <a:rPr lang="en-US" sz="2800" b="1" dirty="0" smtClean="0">
                <a:ln w="0"/>
              </a:rPr>
              <a:t>Marshal, FRSC- Nigeria.</a:t>
            </a:r>
            <a:endParaRPr lang="en-US" sz="2800" b="1" dirty="0">
              <a:ln w="0"/>
            </a:endParaRPr>
          </a:p>
        </p:txBody>
      </p:sp>
      <p:pic>
        <p:nvPicPr>
          <p:cNvPr id="1030" name="Picture 6" descr="Image result for critical thinki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77911" y="40327"/>
            <a:ext cx="7893519" cy="102151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6643" y="1941075"/>
            <a:ext cx="9445625" cy="5262979"/>
          </a:xfrm>
          <a:prstGeom prst="rect">
            <a:avLst/>
          </a:prstGeom>
          <a:noFill/>
        </p:spPr>
        <p:txBody>
          <a:bodyPr wrap="square" rtlCol="0">
            <a:spAutoFit/>
          </a:bodyPr>
          <a:lstStyle/>
          <a:p>
            <a:pPr lvl="0" algn="ctr"/>
            <a:r>
              <a:rPr lang="en-US" sz="9600" b="1" dirty="0">
                <a:solidFill>
                  <a:srgbClr val="FF0000"/>
                </a:solidFill>
              </a:rPr>
              <a:t>Critical </a:t>
            </a:r>
            <a:r>
              <a:rPr lang="en-US" sz="9600" b="1" dirty="0" smtClean="0">
                <a:solidFill>
                  <a:srgbClr val="FF0000"/>
                </a:solidFill>
              </a:rPr>
              <a:t>Thinking:</a:t>
            </a:r>
            <a:r>
              <a:rPr lang="en-US" sz="6000" b="1" dirty="0" smtClean="0">
                <a:solidFill>
                  <a:prstClr val="black"/>
                </a:solidFill>
              </a:rPr>
              <a:t> </a:t>
            </a:r>
            <a:endParaRPr lang="en-US" sz="6000" b="1" dirty="0" smtClean="0"/>
          </a:p>
          <a:p>
            <a:pPr algn="ctr"/>
            <a:r>
              <a:rPr lang="en-US" sz="6000" b="1" dirty="0" smtClean="0"/>
              <a:t>A Veritable Vehicle towards </a:t>
            </a:r>
            <a:r>
              <a:rPr lang="en-US" sz="6000" b="1" dirty="0" smtClean="0">
                <a:solidFill>
                  <a:prstClr val="black"/>
                </a:solidFill>
              </a:rPr>
              <a:t>Accomplishment of the </a:t>
            </a:r>
            <a:r>
              <a:rPr lang="en-US" sz="6000" b="1" dirty="0" smtClean="0"/>
              <a:t>FRSC 2020 Corporate Strategic Goals</a:t>
            </a:r>
          </a:p>
        </p:txBody>
      </p:sp>
      <p:sp>
        <p:nvSpPr>
          <p:cNvPr id="16" name="TextBox 13"/>
          <p:cNvSpPr txBox="1"/>
          <p:nvPr/>
        </p:nvSpPr>
        <p:spPr>
          <a:xfrm>
            <a:off x="304800" y="267331"/>
            <a:ext cx="9934746" cy="830997"/>
          </a:xfrm>
          <a:prstGeom prst="rect">
            <a:avLst/>
          </a:prstGeom>
        </p:spPr>
        <p:txBody>
          <a:bodyPr wrap="square" lIns="0" tIns="0" rIns="0" bIns="0" rtlCol="0" anchor="t">
            <a:spAutoFit/>
          </a:bodyPr>
          <a:lstStyle/>
          <a:p>
            <a:pPr algn="ctr"/>
            <a:r>
              <a:rPr lang="en-US" sz="5400" b="1" spc="56" dirty="0" smtClean="0">
                <a:solidFill>
                  <a:srgbClr val="0070C0"/>
                </a:solidFill>
                <a:latin typeface="+mj-lt"/>
              </a:rPr>
              <a:t>THINKING OUTSIDE THE BOX II</a:t>
            </a:r>
            <a:endParaRPr lang="en-US" sz="5400" b="1" spc="56" dirty="0">
              <a:solidFill>
                <a:srgbClr val="0070C0"/>
              </a:solidFill>
              <a:latin typeface="+mj-lt"/>
            </a:endParaRPr>
          </a:p>
        </p:txBody>
      </p:sp>
      <p:cxnSp>
        <p:nvCxnSpPr>
          <p:cNvPr id="17" name="Straight Connector 16"/>
          <p:cNvCxnSpPr/>
          <p:nvPr/>
        </p:nvCxnSpPr>
        <p:spPr>
          <a:xfrm>
            <a:off x="-24063" y="1721829"/>
            <a:ext cx="104019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13"/>
          <p:cNvSpPr txBox="1"/>
          <p:nvPr/>
        </p:nvSpPr>
        <p:spPr>
          <a:xfrm>
            <a:off x="2514600" y="1121292"/>
            <a:ext cx="4551218" cy="430887"/>
          </a:xfrm>
          <a:prstGeom prst="rect">
            <a:avLst/>
          </a:prstGeom>
        </p:spPr>
        <p:txBody>
          <a:bodyPr wrap="square" lIns="0" tIns="0" rIns="0" bIns="0" rtlCol="0" anchor="t">
            <a:spAutoFit/>
          </a:bodyPr>
          <a:lstStyle/>
          <a:p>
            <a:pPr algn="ctr"/>
            <a:r>
              <a:rPr lang="en-US" sz="2800" b="1" spc="56" dirty="0" smtClean="0">
                <a:latin typeface="+mj-lt"/>
              </a:rPr>
              <a:t>Tue, 28 Jan 2020 | RSHQ</a:t>
            </a:r>
            <a:endParaRPr lang="en-US" sz="1400" b="1" spc="56"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300353" y="-302569"/>
            <a:ext cx="19056146" cy="1788469"/>
          </a:xfrm>
          <a:prstGeom prst="rect">
            <a:avLst/>
          </a:prstGeom>
          <a:solidFill>
            <a:srgbClr val="00B0F0"/>
          </a:solidFill>
        </p:spPr>
      </p:sp>
      <p:sp>
        <p:nvSpPr>
          <p:cNvPr id="3" name="TextBox 3"/>
          <p:cNvSpPr txBox="1"/>
          <p:nvPr/>
        </p:nvSpPr>
        <p:spPr>
          <a:xfrm>
            <a:off x="2420004" y="86498"/>
            <a:ext cx="13399867" cy="806888"/>
          </a:xfrm>
          <a:prstGeom prst="rect">
            <a:avLst/>
          </a:prstGeom>
        </p:spPr>
        <p:txBody>
          <a:bodyPr lIns="0" tIns="0" rIns="0" bIns="0" rtlCol="0" anchor="t">
            <a:spAutoFit/>
          </a:bodyPr>
          <a:lstStyle/>
          <a:p>
            <a:pPr algn="ctr">
              <a:lnSpc>
                <a:spcPts val="6719"/>
              </a:lnSpc>
            </a:pPr>
            <a:r>
              <a:rPr lang="en-US" sz="4800" b="1" spc="139" dirty="0">
                <a:solidFill>
                  <a:srgbClr val="020301"/>
                </a:solidFill>
              </a:rPr>
              <a:t>2020 </a:t>
            </a:r>
            <a:r>
              <a:rPr lang="en-US" sz="4800" b="1" spc="139" dirty="0" smtClean="0">
                <a:solidFill>
                  <a:srgbClr val="020301"/>
                </a:solidFill>
              </a:rPr>
              <a:t>Goals and The </a:t>
            </a:r>
            <a:r>
              <a:rPr lang="en-US" sz="4800" b="1" spc="139" dirty="0">
                <a:solidFill>
                  <a:srgbClr val="020301"/>
                </a:solidFill>
              </a:rPr>
              <a:t>Specific Objectives</a:t>
            </a:r>
          </a:p>
        </p:txBody>
      </p:sp>
      <p:sp>
        <p:nvSpPr>
          <p:cNvPr id="23" name="Text Box 5"/>
          <p:cNvSpPr txBox="1"/>
          <p:nvPr/>
        </p:nvSpPr>
        <p:spPr>
          <a:xfrm>
            <a:off x="533400" y="2933700"/>
            <a:ext cx="3419456" cy="4724400"/>
          </a:xfrm>
          <a:prstGeom prst="round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3600" b="1" u="sng" dirty="0">
                <a:solidFill>
                  <a:srgbClr val="FF0000"/>
                </a:solidFill>
                <a:effectLst/>
                <a:ea typeface="Calibri"/>
                <a:cs typeface="Times New Roman"/>
              </a:rPr>
              <a:t>Goal </a:t>
            </a:r>
            <a:r>
              <a:rPr lang="en-US" sz="3600" b="1" u="sng" dirty="0">
                <a:solidFill>
                  <a:srgbClr val="FF0000"/>
                </a:solidFill>
                <a:ea typeface="Calibri"/>
                <a:cs typeface="Times New Roman"/>
              </a:rPr>
              <a:t>3</a:t>
            </a:r>
            <a:r>
              <a:rPr lang="en-US" sz="3600" b="1" u="sng" dirty="0" smtClean="0">
                <a:solidFill>
                  <a:srgbClr val="FF0000"/>
                </a:solidFill>
                <a:effectLst/>
                <a:ea typeface="Calibri"/>
                <a:cs typeface="Times New Roman"/>
              </a:rPr>
              <a:t>:</a:t>
            </a:r>
            <a:endParaRPr lang="en-US" sz="3200" dirty="0">
              <a:effectLst/>
              <a:ea typeface="Calibri"/>
              <a:cs typeface="Times New Roman"/>
            </a:endParaRPr>
          </a:p>
          <a:p>
            <a:pPr algn="ctr">
              <a:spcAft>
                <a:spcPts val="0"/>
              </a:spcAft>
            </a:pPr>
            <a:r>
              <a:rPr lang="en-US" sz="3600" dirty="0">
                <a:ea typeface="Calibri"/>
                <a:cs typeface="Times New Roman"/>
              </a:rPr>
              <a:t>Broaden and Sustain Stakeholder’s Engagement</a:t>
            </a:r>
            <a:endParaRPr lang="en-US" sz="3200" dirty="0">
              <a:effectLst/>
              <a:ea typeface="Calibri"/>
              <a:cs typeface="Times New Roman"/>
            </a:endParaRPr>
          </a:p>
        </p:txBody>
      </p:sp>
      <p:cxnSp>
        <p:nvCxnSpPr>
          <p:cNvPr id="25" name="Straight Connector 24"/>
          <p:cNvCxnSpPr/>
          <p:nvPr/>
        </p:nvCxnSpPr>
        <p:spPr>
          <a:xfrm>
            <a:off x="4339389" y="1485900"/>
            <a:ext cx="0" cy="84963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3"/>
          <p:cNvSpPr txBox="1"/>
          <p:nvPr/>
        </p:nvSpPr>
        <p:spPr>
          <a:xfrm>
            <a:off x="4572000" y="1790700"/>
            <a:ext cx="12725400" cy="859210"/>
          </a:xfrm>
          <a:prstGeom prst="rect">
            <a:avLst/>
          </a:prstGeom>
        </p:spPr>
        <p:txBody>
          <a:bodyPr wrap="square" lIns="0" tIns="0" rIns="0" bIns="0" rtlCol="0" anchor="t">
            <a:spAutoFit/>
          </a:bodyPr>
          <a:lstStyle/>
          <a:p>
            <a:pPr algn="ctr">
              <a:lnSpc>
                <a:spcPts val="6719"/>
              </a:lnSpc>
            </a:pPr>
            <a:r>
              <a:rPr lang="en-US" sz="4400" spc="139" dirty="0" smtClean="0">
                <a:solidFill>
                  <a:srgbClr val="020301"/>
                </a:solidFill>
              </a:rPr>
              <a:t>The </a:t>
            </a:r>
            <a:r>
              <a:rPr lang="en-US" sz="4400" spc="139" dirty="0">
                <a:solidFill>
                  <a:srgbClr val="020301"/>
                </a:solidFill>
              </a:rPr>
              <a:t>Specific Objectives</a:t>
            </a:r>
          </a:p>
        </p:txBody>
      </p:sp>
      <p:sp>
        <p:nvSpPr>
          <p:cNvPr id="27" name="Text Box 13"/>
          <p:cNvSpPr txBox="1"/>
          <p:nvPr/>
        </p:nvSpPr>
        <p:spPr>
          <a:xfrm>
            <a:off x="5414211" y="3195548"/>
            <a:ext cx="11430000" cy="1262151"/>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3600" dirty="0">
                <a:solidFill>
                  <a:srgbClr val="FFFFFF"/>
                </a:solidFill>
                <a:ea typeface="Calibri"/>
                <a:cs typeface="Times New Roman"/>
              </a:rPr>
              <a:t>Develop a digital platform for harnessing all stakeholders of the Corps.</a:t>
            </a:r>
            <a:endParaRPr lang="en-US" sz="3200" dirty="0">
              <a:effectLst/>
              <a:ea typeface="Calibri"/>
              <a:cs typeface="Times New Roman"/>
            </a:endParaRPr>
          </a:p>
        </p:txBody>
      </p:sp>
      <p:sp>
        <p:nvSpPr>
          <p:cNvPr id="29" name="Text Box 15"/>
          <p:cNvSpPr txBox="1"/>
          <p:nvPr/>
        </p:nvSpPr>
        <p:spPr>
          <a:xfrm>
            <a:off x="5410199" y="5086350"/>
            <a:ext cx="11819021" cy="129540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Categorize FRSC Stakeholders based on priority, </a:t>
            </a:r>
            <a:r>
              <a:rPr lang="en-US" dirty="0" err="1"/>
              <a:t>programmes</a:t>
            </a:r>
            <a:r>
              <a:rPr lang="en-US" dirty="0"/>
              <a:t> and relevance to be suitably engaged for Road Safety. </a:t>
            </a:r>
          </a:p>
        </p:txBody>
      </p:sp>
      <p:sp>
        <p:nvSpPr>
          <p:cNvPr id="30" name="Text Box 16"/>
          <p:cNvSpPr txBox="1"/>
          <p:nvPr/>
        </p:nvSpPr>
        <p:spPr>
          <a:xfrm>
            <a:off x="5287879" y="6667500"/>
            <a:ext cx="11827042" cy="99060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Improve on FRSC External Relations</a:t>
            </a:r>
          </a:p>
        </p:txBody>
      </p:sp>
      <p:sp>
        <p:nvSpPr>
          <p:cNvPr id="10" name="Text Box 16"/>
          <p:cNvSpPr txBox="1"/>
          <p:nvPr/>
        </p:nvSpPr>
        <p:spPr>
          <a:xfrm>
            <a:off x="5283868" y="8191500"/>
            <a:ext cx="11827042" cy="1420378"/>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Make NRSP more functional and derivable.</a:t>
            </a:r>
          </a:p>
        </p:txBody>
      </p:sp>
    </p:spTree>
    <p:extLst>
      <p:ext uri="{BB962C8B-B14F-4D97-AF65-F5344CB8AC3E}">
        <p14:creationId xmlns:p14="http://schemas.microsoft.com/office/powerpoint/2010/main" val="608526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300353" y="-302569"/>
            <a:ext cx="19056146" cy="1788469"/>
          </a:xfrm>
          <a:prstGeom prst="rect">
            <a:avLst/>
          </a:prstGeom>
          <a:solidFill>
            <a:srgbClr val="00B0F0"/>
          </a:solidFill>
        </p:spPr>
      </p:sp>
      <p:sp>
        <p:nvSpPr>
          <p:cNvPr id="3" name="TextBox 3"/>
          <p:cNvSpPr txBox="1"/>
          <p:nvPr/>
        </p:nvSpPr>
        <p:spPr>
          <a:xfrm>
            <a:off x="2420004" y="86498"/>
            <a:ext cx="13399867" cy="806888"/>
          </a:xfrm>
          <a:prstGeom prst="rect">
            <a:avLst/>
          </a:prstGeom>
        </p:spPr>
        <p:txBody>
          <a:bodyPr lIns="0" tIns="0" rIns="0" bIns="0" rtlCol="0" anchor="t">
            <a:spAutoFit/>
          </a:bodyPr>
          <a:lstStyle/>
          <a:p>
            <a:pPr algn="ctr">
              <a:lnSpc>
                <a:spcPts val="6719"/>
              </a:lnSpc>
            </a:pPr>
            <a:r>
              <a:rPr lang="en-US" sz="4800" b="1" spc="139" dirty="0">
                <a:solidFill>
                  <a:srgbClr val="020301"/>
                </a:solidFill>
              </a:rPr>
              <a:t>2020 </a:t>
            </a:r>
            <a:r>
              <a:rPr lang="en-US" sz="4800" b="1" spc="139" dirty="0" smtClean="0">
                <a:solidFill>
                  <a:srgbClr val="020301"/>
                </a:solidFill>
              </a:rPr>
              <a:t>Goals and The </a:t>
            </a:r>
            <a:r>
              <a:rPr lang="en-US" sz="4800" b="1" spc="139" dirty="0">
                <a:solidFill>
                  <a:srgbClr val="020301"/>
                </a:solidFill>
              </a:rPr>
              <a:t>Specific Objectives</a:t>
            </a:r>
          </a:p>
        </p:txBody>
      </p:sp>
      <p:sp>
        <p:nvSpPr>
          <p:cNvPr id="23" name="Text Box 5"/>
          <p:cNvSpPr txBox="1"/>
          <p:nvPr/>
        </p:nvSpPr>
        <p:spPr>
          <a:xfrm>
            <a:off x="533400" y="2933700"/>
            <a:ext cx="3419456" cy="4724400"/>
          </a:xfrm>
          <a:prstGeom prst="round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3600" b="1" u="sng" dirty="0">
                <a:solidFill>
                  <a:srgbClr val="FF0000"/>
                </a:solidFill>
                <a:effectLst/>
                <a:ea typeface="Calibri"/>
                <a:cs typeface="Times New Roman"/>
              </a:rPr>
              <a:t>Goal </a:t>
            </a:r>
            <a:r>
              <a:rPr lang="en-US" sz="3600" b="1" u="sng" dirty="0" smtClean="0">
                <a:solidFill>
                  <a:srgbClr val="FF0000"/>
                </a:solidFill>
                <a:ea typeface="Calibri"/>
                <a:cs typeface="Times New Roman"/>
              </a:rPr>
              <a:t>4</a:t>
            </a:r>
            <a:r>
              <a:rPr lang="en-US" sz="3600" b="1" u="sng" dirty="0" smtClean="0">
                <a:solidFill>
                  <a:srgbClr val="FF0000"/>
                </a:solidFill>
                <a:effectLst/>
                <a:ea typeface="Calibri"/>
                <a:cs typeface="Times New Roman"/>
              </a:rPr>
              <a:t>:</a:t>
            </a:r>
            <a:endParaRPr lang="en-US" sz="3200" dirty="0">
              <a:effectLst/>
              <a:ea typeface="Calibri"/>
              <a:cs typeface="Times New Roman"/>
            </a:endParaRPr>
          </a:p>
          <a:p>
            <a:pPr algn="ctr">
              <a:spcAft>
                <a:spcPts val="0"/>
              </a:spcAft>
            </a:pPr>
            <a:r>
              <a:rPr lang="en-US" sz="3600" dirty="0" smtClean="0">
                <a:ea typeface="Calibri"/>
                <a:cs typeface="Times New Roman"/>
              </a:rPr>
              <a:t>Reposition, Strengthen  </a:t>
            </a:r>
            <a:r>
              <a:rPr lang="en-US" sz="3600" dirty="0">
                <a:ea typeface="Calibri"/>
                <a:cs typeface="Times New Roman"/>
              </a:rPr>
              <a:t>and Sustain Road Safety </a:t>
            </a:r>
            <a:r>
              <a:rPr lang="en-US" sz="3600" dirty="0" err="1">
                <a:ea typeface="Calibri"/>
                <a:cs typeface="Times New Roman"/>
              </a:rPr>
              <a:t>Programmes</a:t>
            </a:r>
            <a:endParaRPr lang="en-US" sz="3200" dirty="0">
              <a:effectLst/>
              <a:ea typeface="Calibri"/>
              <a:cs typeface="Times New Roman"/>
            </a:endParaRPr>
          </a:p>
        </p:txBody>
      </p:sp>
      <p:cxnSp>
        <p:nvCxnSpPr>
          <p:cNvPr id="25" name="Straight Connector 24"/>
          <p:cNvCxnSpPr/>
          <p:nvPr/>
        </p:nvCxnSpPr>
        <p:spPr>
          <a:xfrm>
            <a:off x="4339389" y="1485900"/>
            <a:ext cx="0" cy="84963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3"/>
          <p:cNvSpPr txBox="1"/>
          <p:nvPr/>
        </p:nvSpPr>
        <p:spPr>
          <a:xfrm>
            <a:off x="4572000" y="1790700"/>
            <a:ext cx="12725400" cy="859210"/>
          </a:xfrm>
          <a:prstGeom prst="rect">
            <a:avLst/>
          </a:prstGeom>
        </p:spPr>
        <p:txBody>
          <a:bodyPr wrap="square" lIns="0" tIns="0" rIns="0" bIns="0" rtlCol="0" anchor="t">
            <a:spAutoFit/>
          </a:bodyPr>
          <a:lstStyle/>
          <a:p>
            <a:pPr algn="ctr">
              <a:lnSpc>
                <a:spcPts val="6719"/>
              </a:lnSpc>
            </a:pPr>
            <a:r>
              <a:rPr lang="en-US" sz="4400" spc="139" dirty="0" smtClean="0">
                <a:solidFill>
                  <a:srgbClr val="020301"/>
                </a:solidFill>
              </a:rPr>
              <a:t>The </a:t>
            </a:r>
            <a:r>
              <a:rPr lang="en-US" sz="4400" spc="139" dirty="0">
                <a:solidFill>
                  <a:srgbClr val="020301"/>
                </a:solidFill>
              </a:rPr>
              <a:t>Specific Objectives</a:t>
            </a:r>
          </a:p>
        </p:txBody>
      </p:sp>
      <p:sp>
        <p:nvSpPr>
          <p:cNvPr id="27" name="Text Box 13"/>
          <p:cNvSpPr txBox="1"/>
          <p:nvPr/>
        </p:nvSpPr>
        <p:spPr>
          <a:xfrm>
            <a:off x="5398167" y="2933700"/>
            <a:ext cx="11430000" cy="1262151"/>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3600" dirty="0">
                <a:solidFill>
                  <a:srgbClr val="FFFFFF"/>
                </a:solidFill>
                <a:ea typeface="Calibri"/>
                <a:cs typeface="Times New Roman"/>
              </a:rPr>
              <a:t>Prompt Response to RTCs to reduce fatalities and promote recovery.</a:t>
            </a:r>
            <a:endParaRPr lang="en-US" sz="3200" dirty="0">
              <a:effectLst/>
              <a:ea typeface="Calibri"/>
              <a:cs typeface="Times New Roman"/>
            </a:endParaRPr>
          </a:p>
        </p:txBody>
      </p:sp>
      <p:sp>
        <p:nvSpPr>
          <p:cNvPr id="29" name="Text Box 15"/>
          <p:cNvSpPr txBox="1"/>
          <p:nvPr/>
        </p:nvSpPr>
        <p:spPr>
          <a:xfrm>
            <a:off x="5410199" y="4399548"/>
            <a:ext cx="11819021" cy="129540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Promote safety consciousness and professionalism among road transport </a:t>
            </a:r>
            <a:r>
              <a:rPr lang="en-US" dirty="0" smtClean="0">
                <a:solidFill>
                  <a:srgbClr val="FF0000"/>
                </a:solidFill>
              </a:rPr>
              <a:t>and driving school</a:t>
            </a:r>
            <a:r>
              <a:rPr lang="en-US" dirty="0" smtClean="0"/>
              <a:t> operators</a:t>
            </a:r>
            <a:r>
              <a:rPr lang="en-US" dirty="0"/>
              <a:t>.</a:t>
            </a:r>
          </a:p>
        </p:txBody>
      </p:sp>
      <p:sp>
        <p:nvSpPr>
          <p:cNvPr id="30" name="Text Box 16"/>
          <p:cNvSpPr txBox="1"/>
          <p:nvPr/>
        </p:nvSpPr>
        <p:spPr>
          <a:xfrm>
            <a:off x="5394158" y="5955633"/>
            <a:ext cx="11827042" cy="118110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Promote standardization among Road Traffic Management Agencies.</a:t>
            </a:r>
          </a:p>
        </p:txBody>
      </p:sp>
      <p:sp>
        <p:nvSpPr>
          <p:cNvPr id="10" name="Text Box 16"/>
          <p:cNvSpPr txBox="1"/>
          <p:nvPr/>
        </p:nvSpPr>
        <p:spPr>
          <a:xfrm>
            <a:off x="5384131" y="8587890"/>
            <a:ext cx="11827042" cy="1420378"/>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Promote the constructions of forgiving roads in line with International standards.</a:t>
            </a:r>
          </a:p>
        </p:txBody>
      </p:sp>
      <p:sp>
        <p:nvSpPr>
          <p:cNvPr id="11" name="Text Box 16"/>
          <p:cNvSpPr txBox="1"/>
          <p:nvPr/>
        </p:nvSpPr>
        <p:spPr>
          <a:xfrm>
            <a:off x="5384131" y="7353300"/>
            <a:ext cx="11827042" cy="879309"/>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Promote discipline among road users while on the highway.</a:t>
            </a:r>
          </a:p>
        </p:txBody>
      </p:sp>
    </p:spTree>
    <p:extLst>
      <p:ext uri="{BB962C8B-B14F-4D97-AF65-F5344CB8AC3E}">
        <p14:creationId xmlns:p14="http://schemas.microsoft.com/office/powerpoint/2010/main" val="239157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300353" y="-302569"/>
            <a:ext cx="19056146" cy="1788469"/>
          </a:xfrm>
          <a:prstGeom prst="rect">
            <a:avLst/>
          </a:prstGeom>
          <a:solidFill>
            <a:srgbClr val="00B0F0"/>
          </a:solidFill>
        </p:spPr>
      </p:sp>
      <p:sp>
        <p:nvSpPr>
          <p:cNvPr id="3" name="TextBox 3"/>
          <p:cNvSpPr txBox="1"/>
          <p:nvPr/>
        </p:nvSpPr>
        <p:spPr>
          <a:xfrm>
            <a:off x="2420004" y="86498"/>
            <a:ext cx="13399867" cy="859210"/>
          </a:xfrm>
          <a:prstGeom prst="rect">
            <a:avLst/>
          </a:prstGeom>
        </p:spPr>
        <p:txBody>
          <a:bodyPr lIns="0" tIns="0" rIns="0" bIns="0" rtlCol="0" anchor="t">
            <a:spAutoFit/>
          </a:bodyPr>
          <a:lstStyle/>
          <a:p>
            <a:pPr algn="ctr">
              <a:lnSpc>
                <a:spcPts val="6719"/>
              </a:lnSpc>
            </a:pPr>
            <a:r>
              <a:rPr lang="en-US" sz="7200" b="1" spc="139" dirty="0" smtClean="0">
                <a:solidFill>
                  <a:srgbClr val="020301"/>
                </a:solidFill>
              </a:rPr>
              <a:t>CRITICAL THINKING</a:t>
            </a:r>
            <a:endParaRPr lang="en-US" sz="7200" b="1" spc="139" dirty="0">
              <a:solidFill>
                <a:srgbClr val="020301"/>
              </a:solidFill>
            </a:endParaRPr>
          </a:p>
        </p:txBody>
      </p:sp>
      <p:sp>
        <p:nvSpPr>
          <p:cNvPr id="23" name="Text Box 5"/>
          <p:cNvSpPr txBox="1"/>
          <p:nvPr/>
        </p:nvSpPr>
        <p:spPr>
          <a:xfrm>
            <a:off x="5257800" y="3371850"/>
            <a:ext cx="11125200" cy="4724400"/>
          </a:xfrm>
          <a:prstGeom prst="round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n-US" sz="6600" b="1" u="sng" dirty="0" smtClean="0">
              <a:solidFill>
                <a:srgbClr val="FF0000"/>
              </a:solidFill>
              <a:effectLst/>
              <a:ea typeface="Calibri"/>
              <a:cs typeface="Times New Roman"/>
            </a:endParaRPr>
          </a:p>
          <a:p>
            <a:pPr algn="ctr">
              <a:spcAft>
                <a:spcPts val="0"/>
              </a:spcAft>
            </a:pPr>
            <a:endParaRPr lang="en-US" sz="2000" b="1" u="sng" dirty="0">
              <a:solidFill>
                <a:srgbClr val="FF0000"/>
              </a:solidFill>
              <a:ea typeface="Calibri"/>
              <a:cs typeface="Times New Roman"/>
            </a:endParaRPr>
          </a:p>
          <a:p>
            <a:pPr algn="ctr">
              <a:spcAft>
                <a:spcPts val="0"/>
              </a:spcAft>
            </a:pPr>
            <a:r>
              <a:rPr lang="en-US" sz="8000" b="1" dirty="0" smtClean="0">
                <a:solidFill>
                  <a:srgbClr val="FF0000"/>
                </a:solidFill>
                <a:effectLst/>
                <a:ea typeface="Calibri"/>
                <a:cs typeface="Times New Roman"/>
              </a:rPr>
              <a:t>THE VERITABLE VEHICLE</a:t>
            </a:r>
            <a:endParaRPr lang="en-US" sz="8000" dirty="0">
              <a:effectLst/>
              <a:ea typeface="Calibri"/>
              <a:cs typeface="Times New Roman"/>
            </a:endParaRPr>
          </a:p>
        </p:txBody>
      </p:sp>
      <p:cxnSp>
        <p:nvCxnSpPr>
          <p:cNvPr id="25" name="Straight Connector 24"/>
          <p:cNvCxnSpPr/>
          <p:nvPr/>
        </p:nvCxnSpPr>
        <p:spPr>
          <a:xfrm>
            <a:off x="4339389" y="1485900"/>
            <a:ext cx="0" cy="84963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2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4532" y="-204067"/>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420004" y="86498"/>
            <a:ext cx="13399867" cy="806888"/>
          </a:xfrm>
          <a:prstGeom prst="rect">
            <a:avLst/>
          </a:prstGeom>
        </p:spPr>
        <p:txBody>
          <a:bodyPr lIns="0" tIns="0" rIns="0" bIns="0" rtlCol="0" anchor="t">
            <a:spAutoFit/>
          </a:bodyPr>
          <a:lstStyle/>
          <a:p>
            <a:pPr algn="ctr">
              <a:lnSpc>
                <a:spcPts val="6719"/>
              </a:lnSpc>
            </a:pPr>
            <a:r>
              <a:rPr lang="en-US" sz="4800" b="1" spc="139" dirty="0">
                <a:solidFill>
                  <a:srgbClr val="020301"/>
                </a:solidFill>
              </a:rPr>
              <a:t>Critical Thinking: THE VERITABLE </a:t>
            </a:r>
            <a:r>
              <a:rPr lang="en-US" sz="4800" b="1" spc="139" dirty="0" smtClean="0">
                <a:solidFill>
                  <a:srgbClr val="020301"/>
                </a:solidFill>
              </a:rPr>
              <a:t>VEHICLE</a:t>
            </a:r>
            <a:endParaRPr lang="en-US" sz="4800" b="1" spc="139" dirty="0">
              <a:solidFill>
                <a:srgbClr val="020301"/>
              </a:solidFill>
            </a:endParaRPr>
          </a:p>
        </p:txBody>
      </p:sp>
      <p:sp>
        <p:nvSpPr>
          <p:cNvPr id="11" name="Rectangle 10"/>
          <p:cNvSpPr/>
          <p:nvPr/>
        </p:nvSpPr>
        <p:spPr>
          <a:xfrm>
            <a:off x="228600" y="2919663"/>
            <a:ext cx="6477000" cy="6247864"/>
          </a:xfrm>
          <a:prstGeom prst="rect">
            <a:avLst/>
          </a:prstGeom>
        </p:spPr>
        <p:txBody>
          <a:bodyPr wrap="square">
            <a:spAutoFit/>
          </a:bodyPr>
          <a:lstStyle/>
          <a:p>
            <a:r>
              <a:rPr lang="en-US" sz="4000" dirty="0" smtClean="0"/>
              <a:t>Critical </a:t>
            </a:r>
            <a:r>
              <a:rPr lang="en-US" sz="4000" dirty="0"/>
              <a:t>thinking is the analysis of facts to form a judgment. </a:t>
            </a:r>
            <a:endParaRPr lang="en-US" sz="4000" dirty="0" smtClean="0"/>
          </a:p>
          <a:p>
            <a:endParaRPr lang="en-US" sz="4000" dirty="0"/>
          </a:p>
          <a:p>
            <a:r>
              <a:rPr lang="en-US" sz="4000" dirty="0" smtClean="0"/>
              <a:t>The </a:t>
            </a:r>
            <a:r>
              <a:rPr lang="en-US" sz="4000" dirty="0"/>
              <a:t>subject is complex, and several different definitions exist, which generally include the rational, skeptical, unbiased analysis, or evaluation of factual evidence. Wikipedia</a:t>
            </a:r>
          </a:p>
        </p:txBody>
      </p:sp>
      <p:sp>
        <p:nvSpPr>
          <p:cNvPr id="12" name="Rectangle 11"/>
          <p:cNvSpPr/>
          <p:nvPr/>
        </p:nvSpPr>
        <p:spPr>
          <a:xfrm>
            <a:off x="228600" y="1722784"/>
            <a:ext cx="7082589" cy="769441"/>
          </a:xfrm>
          <a:prstGeom prst="rect">
            <a:avLst/>
          </a:prstGeom>
        </p:spPr>
        <p:txBody>
          <a:bodyPr wrap="square">
            <a:spAutoFit/>
          </a:bodyPr>
          <a:lstStyle/>
          <a:p>
            <a:r>
              <a:rPr lang="en-US" sz="4400" dirty="0">
                <a:solidFill>
                  <a:schemeClr val="bg1"/>
                </a:solidFill>
              </a:rPr>
              <a:t>WHAT </a:t>
            </a:r>
            <a:r>
              <a:rPr lang="en-US" sz="4400" dirty="0" smtClean="0">
                <a:solidFill>
                  <a:schemeClr val="bg1"/>
                </a:solidFill>
              </a:rPr>
              <a:t>IS CRITICAL THINKING:</a:t>
            </a:r>
            <a:endParaRPr lang="en-US" sz="4400" dirty="0">
              <a:solidFill>
                <a:schemeClr val="bg1"/>
              </a:solidFill>
            </a:endParaRPr>
          </a:p>
        </p:txBody>
      </p:sp>
      <p:pic>
        <p:nvPicPr>
          <p:cNvPr id="1026" name="Picture 2" descr="Image result for critical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2857500"/>
            <a:ext cx="10938030" cy="6385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4532" y="-204067"/>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420004" y="86498"/>
            <a:ext cx="13399867" cy="859210"/>
          </a:xfrm>
          <a:prstGeom prst="rect">
            <a:avLst/>
          </a:prstGeom>
        </p:spPr>
        <p:txBody>
          <a:bodyPr lIns="0" tIns="0" rIns="0" bIns="0" rtlCol="0" anchor="t">
            <a:spAutoFit/>
          </a:bodyPr>
          <a:lstStyle/>
          <a:p>
            <a:pPr algn="ctr">
              <a:lnSpc>
                <a:spcPts val="6719"/>
              </a:lnSpc>
            </a:pPr>
            <a:r>
              <a:rPr lang="en-US" sz="4800" b="1" spc="139" dirty="0">
                <a:solidFill>
                  <a:srgbClr val="020301"/>
                </a:solidFill>
              </a:rPr>
              <a:t>Critical Thinking: THE VERITABLE VEHICLE</a:t>
            </a:r>
          </a:p>
        </p:txBody>
      </p:sp>
      <p:sp>
        <p:nvSpPr>
          <p:cNvPr id="11" name="Rectangle 10"/>
          <p:cNvSpPr/>
          <p:nvPr/>
        </p:nvSpPr>
        <p:spPr>
          <a:xfrm>
            <a:off x="609600" y="2699683"/>
            <a:ext cx="16992600" cy="6863417"/>
          </a:xfrm>
          <a:prstGeom prst="rect">
            <a:avLst/>
          </a:prstGeom>
        </p:spPr>
        <p:txBody>
          <a:bodyPr wrap="square">
            <a:spAutoFit/>
          </a:bodyPr>
          <a:lstStyle/>
          <a:p>
            <a:pPr marL="571500" indent="-571500">
              <a:buFont typeface="Wingdings" panose="05000000000000000000" pitchFamily="2" charset="2"/>
              <a:buChar char="q"/>
            </a:pPr>
            <a:r>
              <a:rPr lang="en-US" sz="4000" dirty="0"/>
              <a:t>We are in an organization charged with enormous humanitarian responsibilities which are not local but also of global concern and subject of collective approach to achieve</a:t>
            </a:r>
            <a:r>
              <a:rPr lang="en-US" sz="4000" dirty="0" smtClean="0"/>
              <a:t>. The </a:t>
            </a:r>
            <a:r>
              <a:rPr lang="en-US" sz="4000" dirty="0"/>
              <a:t>level of achievement in each country, however, will depend on the quality of personnel who are to implement the various </a:t>
            </a:r>
            <a:r>
              <a:rPr lang="en-US" sz="4000" dirty="0" err="1"/>
              <a:t>programmes</a:t>
            </a:r>
            <a:r>
              <a:rPr lang="en-US" sz="4000" dirty="0"/>
              <a:t>, in office and outside the confines of the </a:t>
            </a:r>
            <a:r>
              <a:rPr lang="en-US" sz="4000" dirty="0" smtClean="0"/>
              <a:t>offices.</a:t>
            </a:r>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r>
              <a:rPr lang="en-US" sz="4000" dirty="0"/>
              <a:t>There is no doubt that FRSC is known to have been quite innovative in the discharge if it's responsibilities, this much is reflected in the numerous </a:t>
            </a:r>
            <a:r>
              <a:rPr lang="en-US" sz="4000" dirty="0" err="1"/>
              <a:t>programmes</a:t>
            </a:r>
            <a:r>
              <a:rPr lang="en-US" sz="4000" dirty="0"/>
              <a:t> initiated over the years but having initiated such </a:t>
            </a:r>
            <a:r>
              <a:rPr lang="en-US" sz="4000" dirty="0" err="1"/>
              <a:t>programmes</a:t>
            </a:r>
            <a:r>
              <a:rPr lang="en-US" sz="4000" dirty="0"/>
              <a:t>, there is need for even more critical thinking to sustain them as well as being about best global approach and result. </a:t>
            </a:r>
          </a:p>
        </p:txBody>
      </p:sp>
      <p:sp>
        <p:nvSpPr>
          <p:cNvPr id="12" name="Rectangle 11"/>
          <p:cNvSpPr/>
          <p:nvPr/>
        </p:nvSpPr>
        <p:spPr>
          <a:xfrm>
            <a:off x="609600" y="1722784"/>
            <a:ext cx="16078200" cy="769441"/>
          </a:xfrm>
          <a:prstGeom prst="rect">
            <a:avLst/>
          </a:prstGeom>
        </p:spPr>
        <p:txBody>
          <a:bodyPr wrap="square">
            <a:spAutoFit/>
          </a:bodyPr>
          <a:lstStyle/>
          <a:p>
            <a:r>
              <a:rPr lang="en-US" sz="4400" dirty="0">
                <a:solidFill>
                  <a:schemeClr val="bg1"/>
                </a:solidFill>
              </a:rPr>
              <a:t>WHY WE NEED TO INDULGE IN CRITICAL THINKING:</a:t>
            </a:r>
          </a:p>
        </p:txBody>
      </p:sp>
    </p:spTree>
    <p:extLst>
      <p:ext uri="{BB962C8B-B14F-4D97-AF65-F5344CB8AC3E}">
        <p14:creationId xmlns:p14="http://schemas.microsoft.com/office/powerpoint/2010/main" val="4184660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228600" y="-266700"/>
            <a:ext cx="10453928" cy="10762127"/>
          </a:xfrm>
          <a:prstGeom prst="rect">
            <a:avLst/>
          </a:prstGeom>
          <a:solidFill>
            <a:srgbClr val="00B0F0"/>
          </a:solidFill>
        </p:spPr>
      </p:sp>
      <p:sp>
        <p:nvSpPr>
          <p:cNvPr id="4" name="TextBox 4"/>
          <p:cNvSpPr txBox="1"/>
          <p:nvPr/>
        </p:nvSpPr>
        <p:spPr>
          <a:xfrm>
            <a:off x="1204785" y="3559369"/>
            <a:ext cx="7267385" cy="3000821"/>
          </a:xfrm>
          <a:prstGeom prst="rect">
            <a:avLst/>
          </a:prstGeom>
        </p:spPr>
        <p:txBody>
          <a:bodyPr lIns="0" tIns="0" rIns="0" bIns="0" rtlCol="0" anchor="t">
            <a:spAutoFit/>
          </a:bodyPr>
          <a:lstStyle/>
          <a:p>
            <a:pPr>
              <a:lnSpc>
                <a:spcPts val="7839"/>
              </a:lnSpc>
            </a:pPr>
            <a:r>
              <a:rPr lang="en-US" sz="5600" dirty="0">
                <a:solidFill>
                  <a:srgbClr val="020301"/>
                </a:solidFill>
              </a:rPr>
              <a:t>WHAT CRITICAL THINKING </a:t>
            </a:r>
            <a:r>
              <a:rPr lang="en-US" sz="5600" dirty="0" smtClean="0">
                <a:solidFill>
                  <a:srgbClr val="020301"/>
                </a:solidFill>
              </a:rPr>
              <a:t>WILL ACTUALLY DO </a:t>
            </a:r>
            <a:r>
              <a:rPr lang="en-US" sz="5600" dirty="0">
                <a:solidFill>
                  <a:srgbClr val="020301"/>
                </a:solidFill>
              </a:rPr>
              <a:t>FOR US</a:t>
            </a:r>
            <a:endParaRPr lang="en-US" sz="5550" dirty="0">
              <a:solidFill>
                <a:srgbClr val="020301"/>
              </a:solidFill>
            </a:endParaRPr>
          </a:p>
        </p:txBody>
      </p:sp>
      <p:sp>
        <p:nvSpPr>
          <p:cNvPr id="7" name="TextBox 7"/>
          <p:cNvSpPr txBox="1"/>
          <p:nvPr/>
        </p:nvSpPr>
        <p:spPr>
          <a:xfrm>
            <a:off x="11434011" y="1757493"/>
            <a:ext cx="6450802" cy="1477328"/>
          </a:xfrm>
          <a:prstGeom prst="rect">
            <a:avLst/>
          </a:prstGeom>
        </p:spPr>
        <p:txBody>
          <a:bodyPr wrap="square" lIns="0" tIns="0" rIns="0" bIns="0" rtlCol="0" anchor="t">
            <a:spAutoFit/>
          </a:bodyPr>
          <a:lstStyle/>
          <a:p>
            <a:pPr marL="914400" indent="-914400">
              <a:buAutoNum type="alphaLcPeriod"/>
            </a:pPr>
            <a:r>
              <a:rPr lang="en-US" sz="4800" dirty="0" smtClean="0">
                <a:solidFill>
                  <a:srgbClr val="020301"/>
                </a:solidFill>
              </a:rPr>
              <a:t>Thinking </a:t>
            </a:r>
            <a:r>
              <a:rPr lang="en-US" sz="4800" dirty="0">
                <a:solidFill>
                  <a:srgbClr val="020301"/>
                </a:solidFill>
              </a:rPr>
              <a:t>smarter </a:t>
            </a:r>
            <a:r>
              <a:rPr lang="en-US" sz="4800" dirty="0" smtClean="0">
                <a:solidFill>
                  <a:srgbClr val="020301"/>
                </a:solidFill>
              </a:rPr>
              <a:t>and</a:t>
            </a:r>
          </a:p>
          <a:p>
            <a:r>
              <a:rPr lang="en-US" sz="4800" dirty="0">
                <a:solidFill>
                  <a:srgbClr val="020301"/>
                </a:solidFill>
              </a:rPr>
              <a:t>	</a:t>
            </a:r>
            <a:r>
              <a:rPr lang="en-US" sz="4800" dirty="0" smtClean="0">
                <a:solidFill>
                  <a:srgbClr val="020301"/>
                </a:solidFill>
              </a:rPr>
              <a:t>aiming </a:t>
            </a:r>
            <a:r>
              <a:rPr lang="en-US" sz="4800" dirty="0">
                <a:solidFill>
                  <a:srgbClr val="020301"/>
                </a:solidFill>
              </a:rPr>
              <a:t>higher</a:t>
            </a:r>
          </a:p>
        </p:txBody>
      </p:sp>
      <p:sp>
        <p:nvSpPr>
          <p:cNvPr id="11" name="TextBox 11"/>
          <p:cNvSpPr txBox="1"/>
          <p:nvPr/>
        </p:nvSpPr>
        <p:spPr>
          <a:xfrm>
            <a:off x="11268512" y="4363075"/>
            <a:ext cx="6616301" cy="2215991"/>
          </a:xfrm>
          <a:prstGeom prst="rect">
            <a:avLst/>
          </a:prstGeom>
        </p:spPr>
        <p:txBody>
          <a:bodyPr wrap="square" lIns="0" tIns="0" rIns="0" bIns="0" rtlCol="0" anchor="t">
            <a:spAutoFit/>
          </a:bodyPr>
          <a:lstStyle/>
          <a:p>
            <a:r>
              <a:rPr lang="en-US" sz="4800" dirty="0">
                <a:solidFill>
                  <a:srgbClr val="020301"/>
                </a:solidFill>
              </a:rPr>
              <a:t>b. Taking a stand </a:t>
            </a:r>
            <a:r>
              <a:rPr lang="en-US" sz="4800" dirty="0" smtClean="0">
                <a:solidFill>
                  <a:srgbClr val="020301"/>
                </a:solidFill>
              </a:rPr>
              <a:t>for      	oneself (</a:t>
            </a:r>
            <a:r>
              <a:rPr lang="en-US" sz="4800" dirty="0">
                <a:solidFill>
                  <a:srgbClr val="020301"/>
                </a:solidFill>
              </a:rPr>
              <a:t>higher order </a:t>
            </a:r>
            <a:r>
              <a:rPr lang="en-US" sz="4800" dirty="0" smtClean="0">
                <a:solidFill>
                  <a:srgbClr val="020301"/>
                </a:solidFill>
              </a:rPr>
              <a:t>  	of thinking</a:t>
            </a:r>
            <a:r>
              <a:rPr lang="en-US" sz="4800" dirty="0">
                <a:solidFill>
                  <a:srgbClr val="020301"/>
                </a:solidFill>
              </a:rPr>
              <a:t>)</a:t>
            </a:r>
          </a:p>
        </p:txBody>
      </p:sp>
      <p:sp>
        <p:nvSpPr>
          <p:cNvPr id="13" name="TextBox 13"/>
          <p:cNvSpPr txBox="1"/>
          <p:nvPr/>
        </p:nvSpPr>
        <p:spPr>
          <a:xfrm>
            <a:off x="11430000" y="7609924"/>
            <a:ext cx="6553200" cy="1477328"/>
          </a:xfrm>
          <a:prstGeom prst="rect">
            <a:avLst/>
          </a:prstGeom>
        </p:spPr>
        <p:txBody>
          <a:bodyPr wrap="square" lIns="0" tIns="0" rIns="0" bIns="0" rtlCol="0" anchor="t">
            <a:spAutoFit/>
          </a:bodyPr>
          <a:lstStyle/>
          <a:p>
            <a:r>
              <a:rPr lang="en-US" sz="4800" dirty="0">
                <a:solidFill>
                  <a:srgbClr val="020301"/>
                </a:solidFill>
              </a:rPr>
              <a:t>c. Self discovery and  </a:t>
            </a:r>
            <a:r>
              <a:rPr lang="en-US" sz="4800" dirty="0" smtClean="0">
                <a:solidFill>
                  <a:srgbClr val="020301"/>
                </a:solidFill>
              </a:rPr>
              <a:t>   </a:t>
            </a:r>
          </a:p>
          <a:p>
            <a:r>
              <a:rPr lang="en-US" sz="4800" dirty="0">
                <a:solidFill>
                  <a:srgbClr val="020301"/>
                </a:solidFill>
              </a:rPr>
              <a:t> </a:t>
            </a:r>
            <a:r>
              <a:rPr lang="en-US" sz="4800" dirty="0" smtClean="0">
                <a:solidFill>
                  <a:srgbClr val="020301"/>
                </a:solidFill>
              </a:rPr>
              <a:t>   exciting </a:t>
            </a:r>
            <a:r>
              <a:rPr lang="en-US" sz="4800" dirty="0">
                <a:solidFill>
                  <a:srgbClr val="020301"/>
                </a:solidFill>
              </a:rPr>
              <a:t>adventure</a:t>
            </a:r>
          </a:p>
        </p:txBody>
      </p:sp>
      <p:grpSp>
        <p:nvGrpSpPr>
          <p:cNvPr id="15" name="Group 15"/>
          <p:cNvGrpSpPr>
            <a:grpSpLocks noChangeAspect="1"/>
          </p:cNvGrpSpPr>
          <p:nvPr/>
        </p:nvGrpSpPr>
        <p:grpSpPr>
          <a:xfrm>
            <a:off x="9342835" y="1405692"/>
            <a:ext cx="1741330" cy="1741323"/>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grpSp>
        <p:nvGrpSpPr>
          <p:cNvPr id="17" name="Group 17"/>
          <p:cNvGrpSpPr>
            <a:grpSpLocks noChangeAspect="1"/>
          </p:cNvGrpSpPr>
          <p:nvPr/>
        </p:nvGrpSpPr>
        <p:grpSpPr>
          <a:xfrm>
            <a:off x="9342835" y="4272838"/>
            <a:ext cx="1741330" cy="1741323"/>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grpSp>
        <p:nvGrpSpPr>
          <p:cNvPr id="19" name="Group 19"/>
          <p:cNvGrpSpPr>
            <a:grpSpLocks noChangeAspect="1"/>
          </p:cNvGrpSpPr>
          <p:nvPr/>
        </p:nvGrpSpPr>
        <p:grpSpPr>
          <a:xfrm>
            <a:off x="9342835" y="7139985"/>
            <a:ext cx="1741330" cy="1741323"/>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sp>
        <p:nvSpPr>
          <p:cNvPr id="21" name="TextBox 3"/>
          <p:cNvSpPr txBox="1"/>
          <p:nvPr/>
        </p:nvSpPr>
        <p:spPr>
          <a:xfrm>
            <a:off x="381001" y="279868"/>
            <a:ext cx="17525999" cy="859210"/>
          </a:xfrm>
          <a:prstGeom prst="rect">
            <a:avLst/>
          </a:prstGeom>
        </p:spPr>
        <p:txBody>
          <a:bodyPr wrap="square" lIns="0" tIns="0" rIns="0" bIns="0" rtlCol="0" anchor="t">
            <a:spAutoFit/>
          </a:bodyPr>
          <a:lstStyle/>
          <a:p>
            <a:pPr algn="ctr">
              <a:lnSpc>
                <a:spcPts val="6719"/>
              </a:lnSpc>
            </a:pPr>
            <a:r>
              <a:rPr lang="en-US" sz="4800" b="1" spc="139" dirty="0">
                <a:solidFill>
                  <a:srgbClr val="020301"/>
                </a:solidFill>
              </a:rPr>
              <a:t>Critical Thinking: A </a:t>
            </a:r>
            <a:r>
              <a:rPr lang="en-US" sz="4800" b="1" spc="139" dirty="0" smtClean="0">
                <a:solidFill>
                  <a:srgbClr val="020301"/>
                </a:solidFill>
              </a:rPr>
              <a:t>Necessity for Improved Service Delivery</a:t>
            </a:r>
            <a:endParaRPr lang="en-US" sz="4800" b="1" spc="139" dirty="0">
              <a:solidFill>
                <a:srgbClr val="02030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240428" y="-321283"/>
            <a:ext cx="10453928" cy="10762127"/>
          </a:xfrm>
          <a:prstGeom prst="rect">
            <a:avLst/>
          </a:prstGeom>
          <a:solidFill>
            <a:srgbClr val="00B0F0"/>
          </a:solidFill>
        </p:spPr>
      </p:sp>
      <p:sp>
        <p:nvSpPr>
          <p:cNvPr id="4" name="TextBox 4"/>
          <p:cNvSpPr txBox="1"/>
          <p:nvPr/>
        </p:nvSpPr>
        <p:spPr>
          <a:xfrm>
            <a:off x="533400" y="2517426"/>
            <a:ext cx="7267385" cy="3000821"/>
          </a:xfrm>
          <a:prstGeom prst="rect">
            <a:avLst/>
          </a:prstGeom>
        </p:spPr>
        <p:txBody>
          <a:bodyPr lIns="0" tIns="0" rIns="0" bIns="0" rtlCol="0" anchor="t">
            <a:spAutoFit/>
          </a:bodyPr>
          <a:lstStyle/>
          <a:p>
            <a:pPr lvl="0">
              <a:lnSpc>
                <a:spcPts val="7839"/>
              </a:lnSpc>
            </a:pPr>
            <a:r>
              <a:rPr lang="en-US" sz="5600" dirty="0">
                <a:solidFill>
                  <a:srgbClr val="020301"/>
                </a:solidFill>
              </a:rPr>
              <a:t>WHAT CRITICAL THINKING WILL ACTUALLY DO FOR US</a:t>
            </a:r>
            <a:endParaRPr lang="en-US" sz="5550" dirty="0">
              <a:solidFill>
                <a:srgbClr val="020301"/>
              </a:solidFill>
            </a:endParaRPr>
          </a:p>
        </p:txBody>
      </p:sp>
      <p:sp>
        <p:nvSpPr>
          <p:cNvPr id="7" name="TextBox 7"/>
          <p:cNvSpPr txBox="1"/>
          <p:nvPr/>
        </p:nvSpPr>
        <p:spPr>
          <a:xfrm>
            <a:off x="11307679" y="1424801"/>
            <a:ext cx="6488902" cy="2511072"/>
          </a:xfrm>
          <a:prstGeom prst="rect">
            <a:avLst/>
          </a:prstGeom>
        </p:spPr>
        <p:txBody>
          <a:bodyPr wrap="square" lIns="0" tIns="0" rIns="0" bIns="0" rtlCol="0" anchor="t">
            <a:spAutoFit/>
          </a:bodyPr>
          <a:lstStyle/>
          <a:p>
            <a:pPr>
              <a:lnSpc>
                <a:spcPts val="3919"/>
              </a:lnSpc>
            </a:pPr>
            <a:r>
              <a:rPr lang="en-US" sz="4000" dirty="0">
                <a:solidFill>
                  <a:srgbClr val="020301"/>
                </a:solidFill>
              </a:rPr>
              <a:t>d. Filtering oneself with the value of wrong </a:t>
            </a:r>
            <a:r>
              <a:rPr lang="en-US" sz="4000" dirty="0" smtClean="0">
                <a:solidFill>
                  <a:srgbClr val="020301"/>
                </a:solidFill>
              </a:rPr>
              <a:t>and right. </a:t>
            </a:r>
            <a:r>
              <a:rPr lang="en-US" sz="4000" dirty="0">
                <a:solidFill>
                  <a:srgbClr val="020301"/>
                </a:solidFill>
              </a:rPr>
              <a:t>Helps to avoid mistakes and improves our </a:t>
            </a:r>
            <a:r>
              <a:rPr lang="en-US" sz="4000" dirty="0" err="1">
                <a:solidFill>
                  <a:srgbClr val="020301"/>
                </a:solidFill>
              </a:rPr>
              <a:t>judgement</a:t>
            </a:r>
            <a:r>
              <a:rPr lang="en-US" sz="4000" dirty="0">
                <a:solidFill>
                  <a:srgbClr val="020301"/>
                </a:solidFill>
              </a:rPr>
              <a:t> and evaluation skills</a:t>
            </a:r>
          </a:p>
        </p:txBody>
      </p:sp>
      <p:sp>
        <p:nvSpPr>
          <p:cNvPr id="11" name="TextBox 11"/>
          <p:cNvSpPr txBox="1"/>
          <p:nvPr/>
        </p:nvSpPr>
        <p:spPr>
          <a:xfrm>
            <a:off x="11327732" y="4643362"/>
            <a:ext cx="6553200" cy="1000274"/>
          </a:xfrm>
          <a:prstGeom prst="rect">
            <a:avLst/>
          </a:prstGeom>
        </p:spPr>
        <p:txBody>
          <a:bodyPr wrap="square" lIns="0" tIns="0" rIns="0" bIns="0" rtlCol="0" anchor="t">
            <a:spAutoFit/>
          </a:bodyPr>
          <a:lstStyle/>
          <a:p>
            <a:pPr>
              <a:lnSpc>
                <a:spcPts val="3919"/>
              </a:lnSpc>
            </a:pPr>
            <a:r>
              <a:rPr lang="en-US" sz="4000" dirty="0">
                <a:solidFill>
                  <a:srgbClr val="020301"/>
                </a:solidFill>
              </a:rPr>
              <a:t>e. Keeps us up to date with contemporary issues</a:t>
            </a:r>
          </a:p>
        </p:txBody>
      </p:sp>
      <p:sp>
        <p:nvSpPr>
          <p:cNvPr id="13" name="TextBox 13"/>
          <p:cNvSpPr txBox="1"/>
          <p:nvPr/>
        </p:nvSpPr>
        <p:spPr>
          <a:xfrm>
            <a:off x="11327732" y="7018365"/>
            <a:ext cx="6468849" cy="2000548"/>
          </a:xfrm>
          <a:prstGeom prst="rect">
            <a:avLst/>
          </a:prstGeom>
        </p:spPr>
        <p:txBody>
          <a:bodyPr wrap="square" lIns="0" tIns="0" rIns="0" bIns="0" rtlCol="0" anchor="t">
            <a:spAutoFit/>
          </a:bodyPr>
          <a:lstStyle/>
          <a:p>
            <a:pPr>
              <a:lnSpc>
                <a:spcPts val="3919"/>
              </a:lnSpc>
            </a:pPr>
            <a:r>
              <a:rPr lang="en-US" sz="4000" dirty="0">
                <a:solidFill>
                  <a:srgbClr val="020301"/>
                </a:solidFill>
              </a:rPr>
              <a:t>f. It makes one independent and responsible for decisions taken; therefore</a:t>
            </a:r>
            <a:r>
              <a:rPr lang="en-US" sz="4000" dirty="0" smtClean="0">
                <a:solidFill>
                  <a:srgbClr val="020301"/>
                </a:solidFill>
              </a:rPr>
              <a:t>, taking </a:t>
            </a:r>
            <a:r>
              <a:rPr lang="en-US" sz="4000" dirty="0">
                <a:solidFill>
                  <a:srgbClr val="020301"/>
                </a:solidFill>
              </a:rPr>
              <a:t>full ownership of decisions</a:t>
            </a:r>
          </a:p>
        </p:txBody>
      </p:sp>
      <p:grpSp>
        <p:nvGrpSpPr>
          <p:cNvPr id="15" name="Group 15"/>
          <p:cNvGrpSpPr>
            <a:grpSpLocks noChangeAspect="1"/>
          </p:cNvGrpSpPr>
          <p:nvPr/>
        </p:nvGrpSpPr>
        <p:grpSpPr>
          <a:xfrm>
            <a:off x="9342835" y="1405692"/>
            <a:ext cx="1741330" cy="1741323"/>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grpSp>
        <p:nvGrpSpPr>
          <p:cNvPr id="17" name="Group 17"/>
          <p:cNvGrpSpPr>
            <a:grpSpLocks noChangeAspect="1"/>
          </p:cNvGrpSpPr>
          <p:nvPr/>
        </p:nvGrpSpPr>
        <p:grpSpPr>
          <a:xfrm>
            <a:off x="9342835" y="4272838"/>
            <a:ext cx="1741330" cy="1741323"/>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grpSp>
        <p:nvGrpSpPr>
          <p:cNvPr id="19" name="Group 19"/>
          <p:cNvGrpSpPr>
            <a:grpSpLocks noChangeAspect="1"/>
          </p:cNvGrpSpPr>
          <p:nvPr/>
        </p:nvGrpSpPr>
        <p:grpSpPr>
          <a:xfrm>
            <a:off x="9342835" y="7139985"/>
            <a:ext cx="1741330" cy="1741323"/>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sp>
        <p:nvSpPr>
          <p:cNvPr id="21" name="TextBox 3"/>
          <p:cNvSpPr txBox="1"/>
          <p:nvPr/>
        </p:nvSpPr>
        <p:spPr>
          <a:xfrm>
            <a:off x="-381000" y="113610"/>
            <a:ext cx="18669000" cy="859210"/>
          </a:xfrm>
          <a:prstGeom prst="rect">
            <a:avLst/>
          </a:prstGeom>
        </p:spPr>
        <p:txBody>
          <a:bodyPr wrap="square" lIns="0" tIns="0" rIns="0" bIns="0" rtlCol="0" anchor="t">
            <a:spAutoFit/>
          </a:bodyPr>
          <a:lstStyle/>
          <a:p>
            <a:pPr lvl="0" algn="ctr">
              <a:lnSpc>
                <a:spcPts val="6719"/>
              </a:lnSpc>
            </a:pPr>
            <a:r>
              <a:rPr lang="en-US" sz="4800" b="1" spc="139" dirty="0">
                <a:solidFill>
                  <a:srgbClr val="020301"/>
                </a:solidFill>
              </a:rPr>
              <a:t>Critical Thinking: A Necessity for Improved Service </a:t>
            </a:r>
            <a:r>
              <a:rPr lang="en-US" sz="4800" b="1" spc="139" dirty="0" smtClean="0">
                <a:solidFill>
                  <a:srgbClr val="020301"/>
                </a:solidFill>
              </a:rPr>
              <a:t>Delivery (Cont’d)</a:t>
            </a:r>
            <a:endParaRPr lang="en-US" sz="4800" b="1" spc="139" dirty="0">
              <a:solidFill>
                <a:srgbClr val="020301"/>
              </a:solidFill>
            </a:endParaRPr>
          </a:p>
        </p:txBody>
      </p:sp>
    </p:spTree>
    <p:extLst>
      <p:ext uri="{BB962C8B-B14F-4D97-AF65-F5344CB8AC3E}">
        <p14:creationId xmlns:p14="http://schemas.microsoft.com/office/powerpoint/2010/main" val="2239665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240428" y="-321283"/>
            <a:ext cx="10453928" cy="10762127"/>
          </a:xfrm>
          <a:prstGeom prst="rect">
            <a:avLst/>
          </a:prstGeom>
          <a:solidFill>
            <a:srgbClr val="00B0F0"/>
          </a:solidFill>
        </p:spPr>
      </p:sp>
      <p:sp>
        <p:nvSpPr>
          <p:cNvPr id="4" name="TextBox 4"/>
          <p:cNvSpPr txBox="1"/>
          <p:nvPr/>
        </p:nvSpPr>
        <p:spPr>
          <a:xfrm>
            <a:off x="533400" y="2517426"/>
            <a:ext cx="7267385" cy="3000821"/>
          </a:xfrm>
          <a:prstGeom prst="rect">
            <a:avLst/>
          </a:prstGeom>
        </p:spPr>
        <p:txBody>
          <a:bodyPr lIns="0" tIns="0" rIns="0" bIns="0" rtlCol="0" anchor="t">
            <a:spAutoFit/>
          </a:bodyPr>
          <a:lstStyle/>
          <a:p>
            <a:pPr lvl="0">
              <a:lnSpc>
                <a:spcPts val="7839"/>
              </a:lnSpc>
            </a:pPr>
            <a:r>
              <a:rPr lang="en-US" sz="5600" dirty="0">
                <a:solidFill>
                  <a:srgbClr val="020301"/>
                </a:solidFill>
              </a:rPr>
              <a:t>WHAT CRITICAL THINKING WILL ACTUALLY DO FOR US</a:t>
            </a:r>
            <a:endParaRPr lang="en-US" sz="5550" dirty="0">
              <a:solidFill>
                <a:srgbClr val="020301"/>
              </a:solidFill>
            </a:endParaRPr>
          </a:p>
        </p:txBody>
      </p:sp>
      <p:sp>
        <p:nvSpPr>
          <p:cNvPr id="7" name="TextBox 7"/>
          <p:cNvSpPr txBox="1"/>
          <p:nvPr/>
        </p:nvSpPr>
        <p:spPr>
          <a:xfrm>
            <a:off x="11438964" y="1405692"/>
            <a:ext cx="6696636" cy="1500411"/>
          </a:xfrm>
          <a:prstGeom prst="rect">
            <a:avLst/>
          </a:prstGeom>
        </p:spPr>
        <p:txBody>
          <a:bodyPr wrap="square" lIns="0" tIns="0" rIns="0" bIns="0" rtlCol="0" anchor="t">
            <a:spAutoFit/>
          </a:bodyPr>
          <a:lstStyle/>
          <a:p>
            <a:pPr>
              <a:lnSpc>
                <a:spcPts val="3919"/>
              </a:lnSpc>
            </a:pPr>
            <a:r>
              <a:rPr lang="en-US" sz="4000" dirty="0">
                <a:solidFill>
                  <a:srgbClr val="020301"/>
                </a:solidFill>
              </a:rPr>
              <a:t>g. Assists to make logical and informed decision based on our own values</a:t>
            </a:r>
          </a:p>
        </p:txBody>
      </p:sp>
      <p:sp>
        <p:nvSpPr>
          <p:cNvPr id="11" name="TextBox 11"/>
          <p:cNvSpPr txBox="1"/>
          <p:nvPr/>
        </p:nvSpPr>
        <p:spPr>
          <a:xfrm>
            <a:off x="11412070" y="3524349"/>
            <a:ext cx="6723530" cy="1510798"/>
          </a:xfrm>
          <a:prstGeom prst="rect">
            <a:avLst/>
          </a:prstGeom>
        </p:spPr>
        <p:txBody>
          <a:bodyPr wrap="square" lIns="0" tIns="0" rIns="0" bIns="0" rtlCol="0" anchor="t">
            <a:spAutoFit/>
          </a:bodyPr>
          <a:lstStyle/>
          <a:p>
            <a:pPr>
              <a:lnSpc>
                <a:spcPts val="3919"/>
              </a:lnSpc>
            </a:pPr>
            <a:r>
              <a:rPr lang="en-US" sz="4000" dirty="0">
                <a:solidFill>
                  <a:srgbClr val="020301"/>
                </a:solidFill>
              </a:rPr>
              <a:t>h. Encourages coherent outlines possible towards problem solving</a:t>
            </a:r>
          </a:p>
        </p:txBody>
      </p:sp>
      <p:sp>
        <p:nvSpPr>
          <p:cNvPr id="13" name="TextBox 13"/>
          <p:cNvSpPr txBox="1"/>
          <p:nvPr/>
        </p:nvSpPr>
        <p:spPr>
          <a:xfrm>
            <a:off x="11382935" y="5403920"/>
            <a:ext cx="6858000" cy="2500685"/>
          </a:xfrm>
          <a:prstGeom prst="rect">
            <a:avLst/>
          </a:prstGeom>
        </p:spPr>
        <p:txBody>
          <a:bodyPr wrap="square" lIns="0" tIns="0" rIns="0" bIns="0" rtlCol="0" anchor="t">
            <a:spAutoFit/>
          </a:bodyPr>
          <a:lstStyle/>
          <a:p>
            <a:pPr>
              <a:lnSpc>
                <a:spcPts val="3919"/>
              </a:lnSpc>
            </a:pPr>
            <a:r>
              <a:rPr lang="en-US" sz="4000" dirty="0">
                <a:solidFill>
                  <a:srgbClr val="020301"/>
                </a:solidFill>
              </a:rPr>
              <a:t>i</a:t>
            </a:r>
            <a:r>
              <a:rPr lang="en-US" sz="4000" dirty="0" smtClean="0">
                <a:solidFill>
                  <a:srgbClr val="020301"/>
                </a:solidFill>
              </a:rPr>
              <a:t>. </a:t>
            </a:r>
            <a:r>
              <a:rPr lang="en-US" sz="4000" dirty="0">
                <a:solidFill>
                  <a:srgbClr val="020301"/>
                </a:solidFill>
              </a:rPr>
              <a:t>Generally, it increases the number of positive decisions made and thus also make service delivery easier and more qualitative.</a:t>
            </a:r>
          </a:p>
        </p:txBody>
      </p:sp>
      <p:grpSp>
        <p:nvGrpSpPr>
          <p:cNvPr id="15" name="Group 15"/>
          <p:cNvGrpSpPr>
            <a:grpSpLocks noChangeAspect="1"/>
          </p:cNvGrpSpPr>
          <p:nvPr/>
        </p:nvGrpSpPr>
        <p:grpSpPr>
          <a:xfrm>
            <a:off x="9342835" y="1405692"/>
            <a:ext cx="1741330" cy="1741323"/>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grpSp>
        <p:nvGrpSpPr>
          <p:cNvPr id="17" name="Group 17"/>
          <p:cNvGrpSpPr>
            <a:grpSpLocks noChangeAspect="1"/>
          </p:cNvGrpSpPr>
          <p:nvPr/>
        </p:nvGrpSpPr>
        <p:grpSpPr>
          <a:xfrm>
            <a:off x="9342835" y="3623137"/>
            <a:ext cx="1741330" cy="1741323"/>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grpSp>
        <p:nvGrpSpPr>
          <p:cNvPr id="19" name="Group 19"/>
          <p:cNvGrpSpPr>
            <a:grpSpLocks noChangeAspect="1"/>
          </p:cNvGrpSpPr>
          <p:nvPr/>
        </p:nvGrpSpPr>
        <p:grpSpPr>
          <a:xfrm>
            <a:off x="9342835" y="5720268"/>
            <a:ext cx="1741330" cy="1741323"/>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sp>
        <p:nvSpPr>
          <p:cNvPr id="21" name="TextBox 3"/>
          <p:cNvSpPr txBox="1"/>
          <p:nvPr/>
        </p:nvSpPr>
        <p:spPr>
          <a:xfrm>
            <a:off x="-240428" y="113610"/>
            <a:ext cx="18528427" cy="859210"/>
          </a:xfrm>
          <a:prstGeom prst="rect">
            <a:avLst/>
          </a:prstGeom>
        </p:spPr>
        <p:txBody>
          <a:bodyPr wrap="square" lIns="0" tIns="0" rIns="0" bIns="0" rtlCol="0" anchor="t">
            <a:spAutoFit/>
          </a:bodyPr>
          <a:lstStyle/>
          <a:p>
            <a:pPr lvl="0" algn="ctr">
              <a:lnSpc>
                <a:spcPts val="6719"/>
              </a:lnSpc>
            </a:pPr>
            <a:r>
              <a:rPr lang="en-US" sz="4800" b="1" spc="139" dirty="0">
                <a:solidFill>
                  <a:srgbClr val="020301"/>
                </a:solidFill>
              </a:rPr>
              <a:t>Critical Thinking: A Necessity for Improved Service </a:t>
            </a:r>
            <a:r>
              <a:rPr lang="en-US" sz="4800" b="1" spc="139" dirty="0" smtClean="0">
                <a:solidFill>
                  <a:srgbClr val="020301"/>
                </a:solidFill>
              </a:rPr>
              <a:t>Delivery (Cont’d)</a:t>
            </a:r>
            <a:endParaRPr lang="en-US" sz="4800" b="1" spc="139" dirty="0">
              <a:solidFill>
                <a:srgbClr val="020301"/>
              </a:solidFill>
            </a:endParaRPr>
          </a:p>
        </p:txBody>
      </p:sp>
      <p:sp>
        <p:nvSpPr>
          <p:cNvPr id="14" name="TextBox 13"/>
          <p:cNvSpPr txBox="1"/>
          <p:nvPr/>
        </p:nvSpPr>
        <p:spPr>
          <a:xfrm>
            <a:off x="11412070" y="8197341"/>
            <a:ext cx="6799730" cy="1500411"/>
          </a:xfrm>
          <a:prstGeom prst="rect">
            <a:avLst/>
          </a:prstGeom>
        </p:spPr>
        <p:txBody>
          <a:bodyPr wrap="square" lIns="0" tIns="0" rIns="0" bIns="0" rtlCol="0" anchor="t">
            <a:spAutoFit/>
          </a:bodyPr>
          <a:lstStyle/>
          <a:p>
            <a:pPr>
              <a:lnSpc>
                <a:spcPts val="3919"/>
              </a:lnSpc>
            </a:pPr>
            <a:r>
              <a:rPr lang="en-US" sz="2800" dirty="0">
                <a:solidFill>
                  <a:srgbClr val="020301"/>
                </a:solidFill>
              </a:rPr>
              <a:t>J</a:t>
            </a:r>
            <a:r>
              <a:rPr lang="en-US" sz="4000" dirty="0">
                <a:solidFill>
                  <a:srgbClr val="020301"/>
                </a:solidFill>
              </a:rPr>
              <a:t>. Encourages scientific discoveries and consideration of lots of theories</a:t>
            </a:r>
          </a:p>
        </p:txBody>
      </p:sp>
      <p:grpSp>
        <p:nvGrpSpPr>
          <p:cNvPr id="22" name="Group 19"/>
          <p:cNvGrpSpPr>
            <a:grpSpLocks noChangeAspect="1"/>
          </p:cNvGrpSpPr>
          <p:nvPr/>
        </p:nvGrpSpPr>
        <p:grpSpPr>
          <a:xfrm>
            <a:off x="9301800" y="7906479"/>
            <a:ext cx="1741330" cy="1741323"/>
            <a:chOff x="0" y="0"/>
            <a:chExt cx="6350000" cy="6349975"/>
          </a:xfrm>
        </p:grpSpPr>
        <p:sp>
          <p:nvSpPr>
            <p:cNvPr id="23"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sp>
        <p:nvSpPr>
          <p:cNvPr id="3" name="Rectangle 2"/>
          <p:cNvSpPr/>
          <p:nvPr/>
        </p:nvSpPr>
        <p:spPr>
          <a:xfrm>
            <a:off x="11658600" y="9697752"/>
            <a:ext cx="3506344" cy="369332"/>
          </a:xfrm>
          <a:prstGeom prst="rect">
            <a:avLst/>
          </a:prstGeom>
        </p:spPr>
        <p:txBody>
          <a:bodyPr wrap="none">
            <a:spAutoFit/>
          </a:bodyPr>
          <a:lstStyle/>
          <a:p>
            <a:r>
              <a:rPr lang="en-US" b="1" i="1" dirty="0" smtClean="0"/>
              <a:t>Source: http</a:t>
            </a:r>
            <a:r>
              <a:rPr lang="en-US" b="1" i="1" dirty="0"/>
              <a:t>://www.potential.com</a:t>
            </a:r>
          </a:p>
        </p:txBody>
      </p:sp>
    </p:spTree>
    <p:extLst>
      <p:ext uri="{BB962C8B-B14F-4D97-AF65-F5344CB8AC3E}">
        <p14:creationId xmlns:p14="http://schemas.microsoft.com/office/powerpoint/2010/main" val="3637219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16041" y="-20171"/>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667000" y="155282"/>
            <a:ext cx="14325600" cy="923330"/>
          </a:xfrm>
          <a:prstGeom prst="rect">
            <a:avLst/>
          </a:prstGeom>
        </p:spPr>
        <p:txBody>
          <a:bodyPr wrap="square" lIns="0" tIns="0" rIns="0" bIns="0" rtlCol="0" anchor="t">
            <a:spAutoFit/>
          </a:bodyPr>
          <a:lstStyle/>
          <a:p>
            <a:pPr lvl="0"/>
            <a:r>
              <a:rPr lang="en-US" sz="6000" b="1" dirty="0" smtClean="0">
                <a:solidFill>
                  <a:prstClr val="white"/>
                </a:solidFill>
              </a:rPr>
              <a:t>Characteristics Of Critical Thinking:</a:t>
            </a:r>
            <a:endParaRPr lang="en-US" sz="6000" b="1" dirty="0">
              <a:solidFill>
                <a:prstClr val="white"/>
              </a:solidFill>
            </a:endParaRPr>
          </a:p>
        </p:txBody>
      </p:sp>
      <p:sp>
        <p:nvSpPr>
          <p:cNvPr id="11" name="Rectangle 10"/>
          <p:cNvSpPr/>
          <p:nvPr/>
        </p:nvSpPr>
        <p:spPr>
          <a:xfrm>
            <a:off x="1418071" y="2678576"/>
            <a:ext cx="14401800" cy="7725192"/>
          </a:xfrm>
          <a:prstGeom prst="rect">
            <a:avLst/>
          </a:prstGeom>
        </p:spPr>
        <p:txBody>
          <a:bodyPr wrap="square">
            <a:spAutoFit/>
          </a:bodyPr>
          <a:lstStyle/>
          <a:p>
            <a:r>
              <a:rPr lang="en-US" sz="4000" dirty="0"/>
              <a:t>Critical thinking has the following critical elements:</a:t>
            </a:r>
          </a:p>
          <a:p>
            <a:pPr marL="742950" indent="-742950">
              <a:buAutoNum type="alphaLcPeriod"/>
            </a:pPr>
            <a:r>
              <a:rPr lang="en-US" sz="4000" dirty="0" smtClean="0"/>
              <a:t>Creativity </a:t>
            </a:r>
            <a:r>
              <a:rPr lang="en-US" sz="4000" dirty="0"/>
              <a:t>and </a:t>
            </a:r>
            <a:r>
              <a:rPr lang="en-US" sz="4000" dirty="0" smtClean="0"/>
              <a:t>foresightedness</a:t>
            </a:r>
          </a:p>
          <a:p>
            <a:endParaRPr lang="en-US" dirty="0"/>
          </a:p>
          <a:p>
            <a:r>
              <a:rPr lang="en-US" sz="4000" dirty="0"/>
              <a:t>b. </a:t>
            </a:r>
            <a:r>
              <a:rPr lang="en-US" sz="4000" dirty="0" smtClean="0"/>
              <a:t>Reflectiveness </a:t>
            </a:r>
            <a:r>
              <a:rPr lang="en-US" sz="4000" dirty="0" smtClean="0">
                <a:solidFill>
                  <a:schemeClr val="bg1"/>
                </a:solidFill>
              </a:rPr>
              <a:t>(Consideration of previous experiences to bring up other ideas)</a:t>
            </a:r>
          </a:p>
          <a:p>
            <a:endParaRPr lang="en-US" dirty="0"/>
          </a:p>
          <a:p>
            <a:r>
              <a:rPr lang="en-US" sz="4000" dirty="0"/>
              <a:t>c</a:t>
            </a:r>
            <a:r>
              <a:rPr lang="en-US" sz="4000" dirty="0" smtClean="0"/>
              <a:t>. </a:t>
            </a:r>
            <a:r>
              <a:rPr lang="en-US" sz="4000" dirty="0"/>
              <a:t>Evidence </a:t>
            </a:r>
            <a:r>
              <a:rPr lang="en-US" sz="4000" dirty="0" smtClean="0"/>
              <a:t>evaluation </a:t>
            </a:r>
            <a:r>
              <a:rPr lang="en-US" sz="4000" dirty="0" smtClean="0">
                <a:solidFill>
                  <a:schemeClr val="bg1"/>
                </a:solidFill>
              </a:rPr>
              <a:t>(e.g. Overloading, Speeding &amp; Use of Phone)</a:t>
            </a:r>
            <a:endParaRPr lang="en-US" sz="4000" dirty="0">
              <a:solidFill>
                <a:schemeClr val="bg1"/>
              </a:solidFill>
            </a:endParaRPr>
          </a:p>
          <a:p>
            <a:r>
              <a:rPr lang="en-US" sz="4000" dirty="0"/>
              <a:t>- </a:t>
            </a:r>
            <a:r>
              <a:rPr lang="en-US" sz="4000" dirty="0" smtClean="0"/>
              <a:t>	what </a:t>
            </a:r>
            <a:r>
              <a:rPr lang="en-US" sz="4000" dirty="0"/>
              <a:t>is relevant</a:t>
            </a:r>
          </a:p>
          <a:p>
            <a:pPr marL="571500" indent="-571500">
              <a:buFontTx/>
              <a:buChar char="-"/>
            </a:pPr>
            <a:r>
              <a:rPr lang="en-US" sz="4000" dirty="0" smtClean="0"/>
              <a:t>   what </a:t>
            </a:r>
            <a:r>
              <a:rPr lang="en-US" sz="4000" dirty="0"/>
              <a:t>is sufficient for decision </a:t>
            </a:r>
            <a:r>
              <a:rPr lang="en-US" sz="4000" dirty="0" smtClean="0"/>
              <a:t>making</a:t>
            </a:r>
          </a:p>
          <a:p>
            <a:pPr marL="571500" indent="-571500">
              <a:buFontTx/>
              <a:buChar char="-"/>
            </a:pPr>
            <a:r>
              <a:rPr lang="en-US" sz="4000" dirty="0"/>
              <a:t> </a:t>
            </a:r>
            <a:r>
              <a:rPr lang="en-US" sz="4000" dirty="0" smtClean="0"/>
              <a:t>  what </a:t>
            </a:r>
            <a:r>
              <a:rPr lang="en-US" sz="4000" dirty="0"/>
              <a:t>is </a:t>
            </a:r>
            <a:r>
              <a:rPr lang="en-US" sz="4000" dirty="0" smtClean="0"/>
              <a:t>correct</a:t>
            </a:r>
          </a:p>
          <a:p>
            <a:endParaRPr lang="en-US" sz="2000" dirty="0"/>
          </a:p>
          <a:p>
            <a:pPr lvl="0"/>
            <a:r>
              <a:rPr lang="en-US" sz="4000" dirty="0" smtClean="0">
                <a:solidFill>
                  <a:prstClr val="black"/>
                </a:solidFill>
              </a:rPr>
              <a:t>d. </a:t>
            </a:r>
            <a:r>
              <a:rPr lang="en-US" sz="4000" dirty="0">
                <a:solidFill>
                  <a:prstClr val="black"/>
                </a:solidFill>
              </a:rPr>
              <a:t>Adaptiveness </a:t>
            </a:r>
            <a:r>
              <a:rPr lang="en-US" sz="4000" dirty="0">
                <a:solidFill>
                  <a:schemeClr val="bg1"/>
                </a:solidFill>
              </a:rPr>
              <a:t>(Adapting the new ideas to contemporary/operating environment)</a:t>
            </a:r>
          </a:p>
          <a:p>
            <a:endParaRPr lang="en-US" sz="4000" dirty="0"/>
          </a:p>
        </p:txBody>
      </p:sp>
    </p:spTree>
    <p:extLst>
      <p:ext uri="{BB962C8B-B14F-4D97-AF65-F5344CB8AC3E}">
        <p14:creationId xmlns:p14="http://schemas.microsoft.com/office/powerpoint/2010/main" val="3742038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4532" y="-204067"/>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420004" y="86498"/>
            <a:ext cx="14115396" cy="923330"/>
          </a:xfrm>
          <a:prstGeom prst="rect">
            <a:avLst/>
          </a:prstGeom>
        </p:spPr>
        <p:txBody>
          <a:bodyPr wrap="square" lIns="0" tIns="0" rIns="0" bIns="0" rtlCol="0" anchor="t">
            <a:spAutoFit/>
          </a:bodyPr>
          <a:lstStyle/>
          <a:p>
            <a:pPr lvl="0"/>
            <a:r>
              <a:rPr lang="en-US" sz="6000" b="1" dirty="0" smtClean="0">
                <a:solidFill>
                  <a:prstClr val="white"/>
                </a:solidFill>
              </a:rPr>
              <a:t>Characteristics Of A Critical Thinker:</a:t>
            </a:r>
            <a:endParaRPr lang="en-US" sz="6000" b="1" dirty="0">
              <a:solidFill>
                <a:prstClr val="white"/>
              </a:solidFill>
            </a:endParaRPr>
          </a:p>
        </p:txBody>
      </p:sp>
      <p:sp>
        <p:nvSpPr>
          <p:cNvPr id="11" name="Rectangle 10"/>
          <p:cNvSpPr/>
          <p:nvPr/>
        </p:nvSpPr>
        <p:spPr>
          <a:xfrm>
            <a:off x="1219200" y="2881509"/>
            <a:ext cx="16230600" cy="6247864"/>
          </a:xfrm>
          <a:prstGeom prst="rect">
            <a:avLst/>
          </a:prstGeom>
        </p:spPr>
        <p:txBody>
          <a:bodyPr wrap="square">
            <a:spAutoFit/>
          </a:bodyPr>
          <a:lstStyle/>
          <a:p>
            <a:pPr marL="742950" indent="-742950">
              <a:buAutoNum type="alphaLcPeriod"/>
            </a:pPr>
            <a:r>
              <a:rPr lang="en-US" sz="4000" dirty="0" smtClean="0"/>
              <a:t>Creativeness </a:t>
            </a:r>
            <a:r>
              <a:rPr lang="en-US" sz="4000" dirty="0"/>
              <a:t>and </a:t>
            </a:r>
            <a:r>
              <a:rPr lang="en-US" sz="4000" dirty="0" smtClean="0"/>
              <a:t>foresightedness </a:t>
            </a:r>
            <a:r>
              <a:rPr lang="en-US" sz="4000" dirty="0" smtClean="0">
                <a:solidFill>
                  <a:schemeClr val="bg1"/>
                </a:solidFill>
              </a:rPr>
              <a:t>(Receptiveness to ideas/info)</a:t>
            </a:r>
          </a:p>
          <a:p>
            <a:pPr marL="742950" indent="-742950">
              <a:buAutoNum type="alphaLcPeriod"/>
            </a:pPr>
            <a:endParaRPr lang="en-US" sz="4000" dirty="0">
              <a:solidFill>
                <a:srgbClr val="FF0000"/>
              </a:solidFill>
            </a:endParaRPr>
          </a:p>
          <a:p>
            <a:r>
              <a:rPr lang="en-US" sz="4000" dirty="0"/>
              <a:t>b. Constantly reflective and </a:t>
            </a:r>
            <a:r>
              <a:rPr lang="en-US" sz="4000" dirty="0" smtClean="0"/>
              <a:t>adaptive </a:t>
            </a:r>
            <a:r>
              <a:rPr lang="en-US" sz="4000" dirty="0" smtClean="0">
                <a:solidFill>
                  <a:schemeClr val="bg1"/>
                </a:solidFill>
              </a:rPr>
              <a:t>(Institutional memory as guide)</a:t>
            </a:r>
          </a:p>
          <a:p>
            <a:endParaRPr lang="en-US" sz="4000" dirty="0"/>
          </a:p>
          <a:p>
            <a:r>
              <a:rPr lang="en-US" sz="4000" dirty="0"/>
              <a:t>c. Relies on evidence/information to reach conclusion on </a:t>
            </a:r>
            <a:r>
              <a:rPr lang="en-US" sz="4000" dirty="0" smtClean="0"/>
              <a:t>matters </a:t>
            </a:r>
            <a:r>
              <a:rPr lang="en-US" sz="4000" dirty="0" smtClean="0">
                <a:solidFill>
                  <a:schemeClr val="bg1"/>
                </a:solidFill>
              </a:rPr>
              <a:t>(Research  	mindedness)</a:t>
            </a:r>
            <a:r>
              <a:rPr lang="en-US" sz="4000" dirty="0" smtClean="0">
                <a:solidFill>
                  <a:srgbClr val="FF0000"/>
                </a:solidFill>
              </a:rPr>
              <a:t>.</a:t>
            </a:r>
          </a:p>
          <a:p>
            <a:endParaRPr lang="en-US" sz="4000" dirty="0"/>
          </a:p>
          <a:p>
            <a:r>
              <a:rPr lang="en-US" sz="4000" dirty="0"/>
              <a:t>d. Researches and </a:t>
            </a:r>
            <a:r>
              <a:rPr lang="en-US" sz="4000" dirty="0" smtClean="0"/>
              <a:t>listens </a:t>
            </a:r>
            <a:r>
              <a:rPr lang="en-US" sz="4000" dirty="0"/>
              <a:t>to </a:t>
            </a:r>
            <a:r>
              <a:rPr lang="en-US" sz="4000" dirty="0" smtClean="0"/>
              <a:t>opinions </a:t>
            </a:r>
            <a:r>
              <a:rPr lang="en-US" sz="4000" dirty="0" smtClean="0">
                <a:solidFill>
                  <a:schemeClr val="bg1"/>
                </a:solidFill>
              </a:rPr>
              <a:t>(Able to reach workable conclusion)</a:t>
            </a:r>
          </a:p>
          <a:p>
            <a:endParaRPr lang="en-US" sz="4000" dirty="0">
              <a:solidFill>
                <a:srgbClr val="FF0000"/>
              </a:solidFill>
            </a:endParaRPr>
          </a:p>
          <a:p>
            <a:r>
              <a:rPr lang="en-US" sz="4000" dirty="0"/>
              <a:t>e. Confident and </a:t>
            </a:r>
            <a:r>
              <a:rPr lang="en-US" sz="4000" dirty="0" smtClean="0"/>
              <a:t>progressive </a:t>
            </a:r>
            <a:r>
              <a:rPr lang="en-US" sz="4000" dirty="0" smtClean="0">
                <a:solidFill>
                  <a:schemeClr val="bg1"/>
                </a:solidFill>
              </a:rPr>
              <a:t>(Devoid of negative thoughts</a:t>
            </a:r>
            <a:r>
              <a:rPr lang="en-US" sz="4000" dirty="0">
                <a:solidFill>
                  <a:schemeClr val="bg1"/>
                </a:solidFill>
              </a:rPr>
              <a:t> </a:t>
            </a:r>
            <a:r>
              <a:rPr lang="en-US" sz="4000" dirty="0" smtClean="0">
                <a:solidFill>
                  <a:schemeClr val="bg1"/>
                </a:solidFill>
              </a:rPr>
              <a:t>and assertions)</a:t>
            </a:r>
            <a:endParaRPr lang="en-US" sz="4000" dirty="0">
              <a:solidFill>
                <a:schemeClr val="bg1"/>
              </a:solidFill>
            </a:endParaRPr>
          </a:p>
        </p:txBody>
      </p:sp>
    </p:spTree>
    <p:extLst>
      <p:ext uri="{BB962C8B-B14F-4D97-AF65-F5344CB8AC3E}">
        <p14:creationId xmlns:p14="http://schemas.microsoft.com/office/powerpoint/2010/main" val="323503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grpSp>
        <p:nvGrpSpPr>
          <p:cNvPr id="3" name="Group 3"/>
          <p:cNvGrpSpPr/>
          <p:nvPr/>
        </p:nvGrpSpPr>
        <p:grpSpPr>
          <a:xfrm>
            <a:off x="-303485" y="-362447"/>
            <a:ext cx="8409053" cy="10873039"/>
            <a:chOff x="0" y="0"/>
            <a:chExt cx="11212071" cy="14497386"/>
          </a:xfrm>
        </p:grpSpPr>
        <p:pic>
          <p:nvPicPr>
            <p:cNvPr id="4" name="Picture 4"/>
            <p:cNvPicPr>
              <a:picLocks noChangeAspect="1"/>
            </p:cNvPicPr>
            <p:nvPr/>
          </p:nvPicPr>
          <p:blipFill>
            <a:blip r:embed="rId2"/>
            <a:srcRect t="1509" b="1509"/>
            <a:stretch>
              <a:fillRect/>
            </a:stretch>
          </p:blipFill>
          <p:spPr>
            <a:xfrm>
              <a:off x="0" y="0"/>
              <a:ext cx="11212071" cy="14497386"/>
            </a:xfrm>
            <a:prstGeom prst="rect">
              <a:avLst/>
            </a:prstGeom>
          </p:spPr>
        </p:pic>
      </p:grpSp>
      <p:grpSp>
        <p:nvGrpSpPr>
          <p:cNvPr id="5" name="Group 5"/>
          <p:cNvGrpSpPr/>
          <p:nvPr/>
        </p:nvGrpSpPr>
        <p:grpSpPr>
          <a:xfrm>
            <a:off x="-303485" y="647402"/>
            <a:ext cx="18591485" cy="8612890"/>
            <a:chOff x="707778" y="-51080"/>
            <a:chExt cx="24788648" cy="2791577"/>
          </a:xfrm>
        </p:grpSpPr>
        <p:sp>
          <p:nvSpPr>
            <p:cNvPr id="6" name="TextBox 6"/>
            <p:cNvSpPr txBox="1"/>
            <p:nvPr/>
          </p:nvSpPr>
          <p:spPr>
            <a:xfrm>
              <a:off x="13304425" y="-51080"/>
              <a:ext cx="10847973" cy="401183"/>
            </a:xfrm>
            <a:prstGeom prst="rect">
              <a:avLst/>
            </a:prstGeom>
          </p:spPr>
          <p:txBody>
            <a:bodyPr lIns="0" tIns="0" rIns="0" bIns="0" rtlCol="0" anchor="t">
              <a:spAutoFit/>
            </a:bodyPr>
            <a:lstStyle/>
            <a:p>
              <a:pPr algn="l"/>
              <a:r>
                <a:rPr lang="en-US" sz="5600" b="1" dirty="0">
                  <a:solidFill>
                    <a:srgbClr val="020301"/>
                  </a:solidFill>
                </a:rPr>
                <a:t>Presentation </a:t>
              </a:r>
              <a:r>
                <a:rPr lang="en-US" sz="5600" b="1" dirty="0" smtClean="0">
                  <a:solidFill>
                    <a:srgbClr val="020301"/>
                  </a:solidFill>
                </a:rPr>
                <a:t>Outline</a:t>
              </a:r>
              <a:endParaRPr lang="en-US" sz="5550" b="1" dirty="0">
                <a:solidFill>
                  <a:srgbClr val="020301"/>
                </a:solidFill>
              </a:endParaRPr>
            </a:p>
          </p:txBody>
        </p:sp>
        <p:sp>
          <p:nvSpPr>
            <p:cNvPr id="8" name="TextBox 8"/>
            <p:cNvSpPr txBox="1"/>
            <p:nvPr/>
          </p:nvSpPr>
          <p:spPr>
            <a:xfrm>
              <a:off x="12488032" y="765340"/>
              <a:ext cx="12480758" cy="1975157"/>
            </a:xfrm>
            <a:prstGeom prst="rect">
              <a:avLst/>
            </a:prstGeom>
          </p:spPr>
          <p:txBody>
            <a:bodyPr wrap="square" lIns="0" tIns="0" rIns="0" bIns="0" rtlCol="0" anchor="t">
              <a:spAutoFit/>
            </a:bodyPr>
            <a:lstStyle/>
            <a:p>
              <a:pPr algn="l"/>
              <a:r>
                <a:rPr lang="en-US" sz="3600" dirty="0">
                  <a:solidFill>
                    <a:srgbClr val="020301"/>
                  </a:solidFill>
                </a:rPr>
                <a:t>∙ </a:t>
              </a:r>
              <a:r>
                <a:rPr lang="en-US" sz="3600" dirty="0" smtClean="0">
                  <a:solidFill>
                    <a:srgbClr val="020301"/>
                  </a:solidFill>
                </a:rPr>
                <a:t>Introduction</a:t>
              </a:r>
              <a:endParaRPr lang="en-US" sz="3600" dirty="0">
                <a:solidFill>
                  <a:srgbClr val="020301"/>
                </a:solidFill>
              </a:endParaRPr>
            </a:p>
            <a:p>
              <a:pPr algn="l"/>
              <a:r>
                <a:rPr lang="en-US" sz="3600" dirty="0">
                  <a:solidFill>
                    <a:srgbClr val="020301"/>
                  </a:solidFill>
                </a:rPr>
                <a:t>∙ </a:t>
              </a:r>
              <a:r>
                <a:rPr lang="en-US" sz="3600" dirty="0" smtClean="0">
                  <a:solidFill>
                    <a:srgbClr val="020301"/>
                  </a:solidFill>
                </a:rPr>
                <a:t>What the UN says about “Goals”</a:t>
              </a:r>
            </a:p>
            <a:p>
              <a:pPr algn="l"/>
              <a:r>
                <a:rPr lang="en-US" sz="3600" dirty="0" smtClean="0">
                  <a:solidFill>
                    <a:srgbClr val="020301"/>
                  </a:solidFill>
                </a:rPr>
                <a:t>. The Concept of FRSC Corporate Goals</a:t>
              </a:r>
            </a:p>
            <a:p>
              <a:pPr algn="l"/>
              <a:r>
                <a:rPr lang="en-US" sz="3600" dirty="0" smtClean="0">
                  <a:solidFill>
                    <a:srgbClr val="020301"/>
                  </a:solidFill>
                </a:rPr>
                <a:t>∙ Corporate Strategic Goals (Beginning of Critical     </a:t>
              </a:r>
            </a:p>
            <a:p>
              <a:pPr algn="l"/>
              <a:r>
                <a:rPr lang="en-US" sz="3600" dirty="0">
                  <a:solidFill>
                    <a:srgbClr val="020301"/>
                  </a:solidFill>
                </a:rPr>
                <a:t> </a:t>
              </a:r>
              <a:r>
                <a:rPr lang="en-US" sz="3600" dirty="0" smtClean="0">
                  <a:solidFill>
                    <a:srgbClr val="020301"/>
                  </a:solidFill>
                </a:rPr>
                <a:t>  Thinking for the year 2020)</a:t>
              </a:r>
              <a:endParaRPr lang="en-US" sz="3600" dirty="0">
                <a:solidFill>
                  <a:srgbClr val="020301"/>
                </a:solidFill>
              </a:endParaRPr>
            </a:p>
            <a:p>
              <a:pPr algn="l"/>
              <a:r>
                <a:rPr lang="en-US" sz="3600" dirty="0">
                  <a:solidFill>
                    <a:srgbClr val="020301"/>
                  </a:solidFill>
                </a:rPr>
                <a:t>∙ </a:t>
              </a:r>
              <a:r>
                <a:rPr lang="en-US" sz="3600" dirty="0" smtClean="0">
                  <a:solidFill>
                    <a:srgbClr val="020301"/>
                  </a:solidFill>
                </a:rPr>
                <a:t>2020 Goals and the Specific Objectives</a:t>
              </a:r>
            </a:p>
            <a:p>
              <a:pPr algn="l"/>
              <a:r>
                <a:rPr lang="en-US" sz="3600" dirty="0" smtClean="0">
                  <a:solidFill>
                    <a:srgbClr val="020301"/>
                  </a:solidFill>
                </a:rPr>
                <a:t>. Critical Thinking: The Veritable Vehicle</a:t>
              </a:r>
              <a:endParaRPr lang="en-US" sz="3600" dirty="0">
                <a:solidFill>
                  <a:srgbClr val="020301"/>
                </a:solidFill>
              </a:endParaRPr>
            </a:p>
            <a:p>
              <a:pPr algn="l"/>
              <a:r>
                <a:rPr lang="en-US" sz="3600" dirty="0" smtClean="0">
                  <a:solidFill>
                    <a:srgbClr val="020301"/>
                  </a:solidFill>
                </a:rPr>
                <a:t>∙ Steps to Take to Improve In Critical Thinking</a:t>
              </a:r>
            </a:p>
            <a:p>
              <a:pPr algn="l"/>
              <a:r>
                <a:rPr lang="en-US" sz="3600" dirty="0" smtClean="0">
                  <a:solidFill>
                    <a:srgbClr val="020301"/>
                  </a:solidFill>
                </a:rPr>
                <a:t>. Critical Thinking and FRSC Service Delivery</a:t>
              </a:r>
            </a:p>
            <a:p>
              <a:pPr algn="l"/>
              <a:r>
                <a:rPr lang="en-US" sz="3600" dirty="0" smtClean="0">
                  <a:solidFill>
                    <a:srgbClr val="020301"/>
                  </a:solidFill>
                </a:rPr>
                <a:t>. Critical Thinking : A Summary</a:t>
              </a:r>
              <a:endParaRPr lang="en-US" sz="3600" dirty="0">
                <a:solidFill>
                  <a:srgbClr val="020301"/>
                </a:solidFill>
              </a:endParaRPr>
            </a:p>
            <a:p>
              <a:pPr algn="l"/>
              <a:r>
                <a:rPr lang="en-US" sz="3600" dirty="0">
                  <a:solidFill>
                    <a:srgbClr val="020301"/>
                  </a:solidFill>
                </a:rPr>
                <a:t>∙ </a:t>
              </a:r>
              <a:r>
                <a:rPr lang="en-US" sz="3600" dirty="0" smtClean="0">
                  <a:solidFill>
                    <a:srgbClr val="020301"/>
                  </a:solidFill>
                </a:rPr>
                <a:t>Conclusion</a:t>
              </a:r>
              <a:endParaRPr lang="en-US" sz="3600" dirty="0">
                <a:solidFill>
                  <a:srgbClr val="020301"/>
                </a:solidFill>
              </a:endParaRPr>
            </a:p>
          </p:txBody>
        </p:sp>
        <p:sp>
          <p:nvSpPr>
            <p:cNvPr id="9" name="AutoShape 9"/>
            <p:cNvSpPr/>
            <p:nvPr/>
          </p:nvSpPr>
          <p:spPr>
            <a:xfrm>
              <a:off x="707778" y="565719"/>
              <a:ext cx="24788648" cy="128327"/>
            </a:xfrm>
            <a:prstGeom prst="rect">
              <a:avLst/>
            </a:prstGeom>
            <a:solidFill>
              <a:srgbClr val="00B0F0"/>
            </a:solidFill>
          </p:spPr>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51011" y="-190500"/>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1219200" y="86498"/>
            <a:ext cx="15849600" cy="923330"/>
          </a:xfrm>
          <a:prstGeom prst="rect">
            <a:avLst/>
          </a:prstGeom>
        </p:spPr>
        <p:txBody>
          <a:bodyPr wrap="square" lIns="0" tIns="0" rIns="0" bIns="0" rtlCol="0" anchor="t">
            <a:spAutoFit/>
          </a:bodyPr>
          <a:lstStyle/>
          <a:p>
            <a:pPr lvl="0"/>
            <a:r>
              <a:rPr lang="en-US" sz="6000" b="1" dirty="0" smtClean="0">
                <a:solidFill>
                  <a:prstClr val="white"/>
                </a:solidFill>
              </a:rPr>
              <a:t>Characteristics Of Critical Thinker (Cont’d)’</a:t>
            </a:r>
            <a:endParaRPr lang="en-US" sz="6000" b="1" dirty="0">
              <a:solidFill>
                <a:prstClr val="white"/>
              </a:solidFill>
            </a:endParaRPr>
          </a:p>
        </p:txBody>
      </p:sp>
      <p:sp>
        <p:nvSpPr>
          <p:cNvPr id="11" name="Rectangle 10"/>
          <p:cNvSpPr/>
          <p:nvPr/>
        </p:nvSpPr>
        <p:spPr>
          <a:xfrm>
            <a:off x="1447800" y="2698627"/>
            <a:ext cx="14249400" cy="5016758"/>
          </a:xfrm>
          <a:prstGeom prst="rect">
            <a:avLst/>
          </a:prstGeom>
        </p:spPr>
        <p:txBody>
          <a:bodyPr wrap="square">
            <a:spAutoFit/>
          </a:bodyPr>
          <a:lstStyle/>
          <a:p>
            <a:r>
              <a:rPr lang="en-US" sz="4000" dirty="0"/>
              <a:t>f. Busy and </a:t>
            </a:r>
            <a:r>
              <a:rPr lang="en-US" sz="4000" dirty="0" smtClean="0"/>
              <a:t>occupied </a:t>
            </a:r>
            <a:r>
              <a:rPr lang="en-US" sz="4000" dirty="0"/>
              <a:t>positively at all </a:t>
            </a:r>
            <a:r>
              <a:rPr lang="en-US" sz="4000" dirty="0" smtClean="0"/>
              <a:t>times</a:t>
            </a:r>
            <a:r>
              <a:rPr lang="en-US" sz="4000" dirty="0"/>
              <a:t> </a:t>
            </a:r>
            <a:r>
              <a:rPr lang="en-US" sz="4000" dirty="0" smtClean="0">
                <a:solidFill>
                  <a:schemeClr val="bg1"/>
                </a:solidFill>
              </a:rPr>
              <a:t>(Always wanting to be at the top of issues)</a:t>
            </a:r>
          </a:p>
          <a:p>
            <a:endParaRPr lang="en-US" sz="4000" dirty="0"/>
          </a:p>
          <a:p>
            <a:r>
              <a:rPr lang="en-US" sz="4000" dirty="0"/>
              <a:t>g. Elevates organizations through quality in </a:t>
            </a:r>
            <a:r>
              <a:rPr lang="en-US" sz="4000" dirty="0" smtClean="0"/>
              <a:t>put (A good team player)</a:t>
            </a:r>
          </a:p>
          <a:p>
            <a:endParaRPr lang="en-US" sz="4000" dirty="0"/>
          </a:p>
          <a:p>
            <a:pPr lvl="0"/>
            <a:r>
              <a:rPr lang="en-US" sz="4000" dirty="0"/>
              <a:t>h. Happy and always ready to </a:t>
            </a:r>
            <a:r>
              <a:rPr lang="en-US" sz="4000" dirty="0" smtClean="0"/>
              <a:t>serve </a:t>
            </a:r>
            <a:r>
              <a:rPr lang="en-US" sz="4000" dirty="0">
                <a:solidFill>
                  <a:schemeClr val="bg1"/>
                </a:solidFill>
              </a:rPr>
              <a:t>(A critical stakeholder, almost </a:t>
            </a:r>
            <a:r>
              <a:rPr lang="en-US" sz="4000" dirty="0" smtClean="0">
                <a:solidFill>
                  <a:schemeClr val="bg1"/>
                </a:solidFill>
              </a:rPr>
              <a:t>indispensable)</a:t>
            </a:r>
            <a:endParaRPr lang="en-US" sz="4000" dirty="0">
              <a:solidFill>
                <a:schemeClr val="bg1"/>
              </a:solidFill>
            </a:endParaRPr>
          </a:p>
          <a:p>
            <a:endParaRPr lang="en-US" sz="4000" dirty="0"/>
          </a:p>
        </p:txBody>
      </p:sp>
    </p:spTree>
    <p:extLst>
      <p:ext uri="{BB962C8B-B14F-4D97-AF65-F5344CB8AC3E}">
        <p14:creationId xmlns:p14="http://schemas.microsoft.com/office/powerpoint/2010/main" val="1487394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51011" y="-190500"/>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1219200" y="86498"/>
            <a:ext cx="15849600" cy="923330"/>
          </a:xfrm>
          <a:prstGeom prst="rect">
            <a:avLst/>
          </a:prstGeom>
        </p:spPr>
        <p:txBody>
          <a:bodyPr wrap="square" lIns="0" tIns="0" rIns="0" bIns="0" rtlCol="0" anchor="t">
            <a:spAutoFit/>
          </a:bodyPr>
          <a:lstStyle/>
          <a:p>
            <a:pPr lvl="0"/>
            <a:r>
              <a:rPr lang="en-US" sz="6000" b="1" dirty="0" smtClean="0">
                <a:solidFill>
                  <a:prstClr val="white"/>
                </a:solidFill>
              </a:rPr>
              <a:t>Characteristics Of Critical Thinker (Cont’d)’</a:t>
            </a:r>
            <a:endParaRPr lang="en-US" sz="6000" b="1" dirty="0">
              <a:solidFill>
                <a:prstClr val="white"/>
              </a:solidFill>
            </a:endParaRPr>
          </a:p>
        </p:txBody>
      </p:sp>
      <p:sp>
        <p:nvSpPr>
          <p:cNvPr id="11" name="Rectangle 10"/>
          <p:cNvSpPr/>
          <p:nvPr/>
        </p:nvSpPr>
        <p:spPr>
          <a:xfrm>
            <a:off x="1583160" y="1648739"/>
            <a:ext cx="16057784" cy="8999387"/>
          </a:xfrm>
          <a:prstGeom prst="rect">
            <a:avLst/>
          </a:prstGeom>
        </p:spPr>
        <p:txBody>
          <a:bodyPr wrap="square">
            <a:spAutoFit/>
          </a:bodyPr>
          <a:lstStyle/>
          <a:p>
            <a:pPr marL="857250" indent="-857250">
              <a:buAutoNum type="romanLcPeriod"/>
            </a:pPr>
            <a:r>
              <a:rPr lang="en-US" sz="4000" dirty="0" smtClean="0"/>
              <a:t>Encourages Team Work</a:t>
            </a:r>
          </a:p>
          <a:p>
            <a:pPr marL="1028700" lvl="1" indent="-571500">
              <a:buFont typeface="Wingdings" panose="05000000000000000000" pitchFamily="2" charset="2"/>
              <a:buChar char="v"/>
            </a:pPr>
            <a:r>
              <a:rPr lang="en-US" sz="4000" dirty="0" smtClean="0"/>
              <a:t>Team building</a:t>
            </a:r>
          </a:p>
          <a:p>
            <a:pPr marL="1028700" lvl="1" indent="-571500">
              <a:buFont typeface="Wingdings" panose="05000000000000000000" pitchFamily="2" charset="2"/>
              <a:buChar char="v"/>
            </a:pPr>
            <a:r>
              <a:rPr lang="en-US" sz="4000" dirty="0" smtClean="0"/>
              <a:t>Team goals</a:t>
            </a:r>
          </a:p>
          <a:p>
            <a:pPr marL="1028700" lvl="1" indent="-571500">
              <a:buFont typeface="Wingdings" panose="05000000000000000000" pitchFamily="2" charset="2"/>
              <a:buChar char="v"/>
            </a:pPr>
            <a:r>
              <a:rPr lang="en-US" sz="4000" dirty="0" smtClean="0"/>
              <a:t>Team spirit</a:t>
            </a:r>
          </a:p>
          <a:p>
            <a:endParaRPr lang="en-US" sz="1600" dirty="0" smtClean="0"/>
          </a:p>
          <a:p>
            <a:r>
              <a:rPr lang="en-US" sz="4000" dirty="0" smtClean="0">
                <a:solidFill>
                  <a:schemeClr val="bg1"/>
                </a:solidFill>
              </a:rPr>
              <a:t>Basic principles of team work:</a:t>
            </a:r>
          </a:p>
          <a:p>
            <a:pPr marL="571500" indent="-571500">
              <a:buFont typeface="Wingdings" panose="05000000000000000000" pitchFamily="2" charset="2"/>
              <a:buChar char="v"/>
            </a:pPr>
            <a:r>
              <a:rPr lang="en-US" sz="4000" dirty="0" smtClean="0">
                <a:solidFill>
                  <a:schemeClr val="bg1"/>
                </a:solidFill>
              </a:rPr>
              <a:t>Effective Communication amongst team members</a:t>
            </a:r>
          </a:p>
          <a:p>
            <a:pPr marL="571500" indent="-571500">
              <a:buFont typeface="Wingdings" panose="05000000000000000000" pitchFamily="2" charset="2"/>
              <a:buChar char="v"/>
            </a:pPr>
            <a:r>
              <a:rPr lang="en-US" sz="4000" dirty="0" smtClean="0">
                <a:solidFill>
                  <a:schemeClr val="bg1"/>
                </a:solidFill>
              </a:rPr>
              <a:t>Reliable team members</a:t>
            </a:r>
          </a:p>
          <a:p>
            <a:pPr marL="571500" indent="-571500">
              <a:buFont typeface="Wingdings" panose="05000000000000000000" pitchFamily="2" charset="2"/>
              <a:buChar char="v"/>
            </a:pPr>
            <a:r>
              <a:rPr lang="en-US" sz="4000" dirty="0" smtClean="0">
                <a:solidFill>
                  <a:schemeClr val="bg1"/>
                </a:solidFill>
              </a:rPr>
              <a:t>Good approach to conflict management</a:t>
            </a:r>
          </a:p>
          <a:p>
            <a:pPr marL="571500" indent="-571500">
              <a:buFont typeface="Wingdings" panose="05000000000000000000" pitchFamily="2" charset="2"/>
              <a:buChar char="v"/>
            </a:pPr>
            <a:r>
              <a:rPr lang="en-US" sz="4000" dirty="0" smtClean="0">
                <a:solidFill>
                  <a:schemeClr val="bg1"/>
                </a:solidFill>
              </a:rPr>
              <a:t>String and effective leadership</a:t>
            </a:r>
          </a:p>
          <a:p>
            <a:pPr marL="571500" indent="-571500">
              <a:buFont typeface="Wingdings" panose="05000000000000000000" pitchFamily="2" charset="2"/>
              <a:buChar char="v"/>
            </a:pPr>
            <a:r>
              <a:rPr lang="en-US" sz="4000" dirty="0" smtClean="0">
                <a:solidFill>
                  <a:schemeClr val="bg1"/>
                </a:solidFill>
              </a:rPr>
              <a:t>Effective allocation of resources</a:t>
            </a:r>
          </a:p>
          <a:p>
            <a:pPr marL="571500" indent="-571500">
              <a:buFont typeface="Wingdings" panose="05000000000000000000" pitchFamily="2" charset="2"/>
              <a:buChar char="v"/>
            </a:pPr>
            <a:r>
              <a:rPr lang="en-US" sz="4000" dirty="0" smtClean="0">
                <a:solidFill>
                  <a:schemeClr val="bg1"/>
                </a:solidFill>
              </a:rPr>
              <a:t>Mutual respect amongst team members</a:t>
            </a:r>
          </a:p>
          <a:p>
            <a:pPr marL="571500" indent="-571500">
              <a:buFont typeface="Wingdings" panose="05000000000000000000" pitchFamily="2" charset="2"/>
              <a:buChar char="v"/>
            </a:pPr>
            <a:r>
              <a:rPr lang="en-US" sz="4000" dirty="0" smtClean="0">
                <a:solidFill>
                  <a:schemeClr val="bg1"/>
                </a:solidFill>
              </a:rPr>
              <a:t>Constructive working relationship</a:t>
            </a:r>
          </a:p>
          <a:p>
            <a:pPr marL="571500" indent="-571500">
              <a:buFont typeface="Wingdings" panose="05000000000000000000" pitchFamily="2" charset="2"/>
              <a:buChar char="v"/>
            </a:pPr>
            <a:r>
              <a:rPr lang="en-US" sz="4000" dirty="0" smtClean="0">
                <a:solidFill>
                  <a:schemeClr val="bg1"/>
                </a:solidFill>
              </a:rPr>
              <a:t>Positive approach to diversity and equality</a:t>
            </a:r>
            <a:endParaRPr lang="en-US" sz="4000" dirty="0">
              <a:solidFill>
                <a:schemeClr val="bg1"/>
              </a:solidFill>
            </a:endParaRPr>
          </a:p>
          <a:p>
            <a:pPr>
              <a:lnSpc>
                <a:spcPct val="107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www.sqaacademy.org.uk</a:t>
            </a:r>
            <a:r>
              <a:rPr lang="en-US" sz="40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12138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4532" y="-204067"/>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914400" y="85919"/>
            <a:ext cx="16778006" cy="923330"/>
          </a:xfrm>
          <a:prstGeom prst="rect">
            <a:avLst/>
          </a:prstGeom>
        </p:spPr>
        <p:txBody>
          <a:bodyPr wrap="square" lIns="0" tIns="0" rIns="0" bIns="0" rtlCol="0" anchor="t">
            <a:spAutoFit/>
          </a:bodyPr>
          <a:lstStyle/>
          <a:p>
            <a:pPr lvl="0"/>
            <a:r>
              <a:rPr lang="en-US" sz="6000" b="1" dirty="0" smtClean="0">
                <a:solidFill>
                  <a:schemeClr val="bg1"/>
                </a:solidFill>
              </a:rPr>
              <a:t>Steps To Take To Improve In Critical Thinking</a:t>
            </a:r>
            <a:endParaRPr lang="en-US" sz="6000" b="1" dirty="0">
              <a:solidFill>
                <a:schemeClr val="bg1"/>
              </a:solidFill>
            </a:endParaRPr>
          </a:p>
        </p:txBody>
      </p:sp>
      <p:sp>
        <p:nvSpPr>
          <p:cNvPr id="11" name="Rectangle 10"/>
          <p:cNvSpPr/>
          <p:nvPr/>
        </p:nvSpPr>
        <p:spPr>
          <a:xfrm>
            <a:off x="9080155" y="2243070"/>
            <a:ext cx="8406063" cy="8094524"/>
          </a:xfrm>
          <a:prstGeom prst="rect">
            <a:avLst/>
          </a:prstGeom>
        </p:spPr>
        <p:txBody>
          <a:bodyPr wrap="square">
            <a:spAutoFit/>
          </a:bodyPr>
          <a:lstStyle/>
          <a:p>
            <a:pPr marL="742950" indent="-742950">
              <a:buAutoNum type="alphaLcPeriod"/>
            </a:pPr>
            <a:r>
              <a:rPr lang="en-US" sz="4000" dirty="0" smtClean="0"/>
              <a:t>Have </a:t>
            </a:r>
            <a:r>
              <a:rPr lang="en-US" sz="4000" dirty="0"/>
              <a:t>clear view of </a:t>
            </a:r>
            <a:r>
              <a:rPr lang="en-US" sz="4000" dirty="0" smtClean="0"/>
              <a:t>issues </a:t>
            </a:r>
            <a:r>
              <a:rPr lang="en-US" sz="4000" dirty="0" smtClean="0">
                <a:solidFill>
                  <a:schemeClr val="bg1"/>
                </a:solidFill>
              </a:rPr>
              <a:t>(what are those things concerned)</a:t>
            </a:r>
          </a:p>
          <a:p>
            <a:pPr marL="742950" indent="-742950">
              <a:buAutoNum type="alphaLcPeriod"/>
            </a:pPr>
            <a:endParaRPr lang="en-US" sz="4000" dirty="0"/>
          </a:p>
          <a:p>
            <a:r>
              <a:rPr lang="en-US" sz="4000" dirty="0"/>
              <a:t>b. Gather information and sift through them to determine whether they are suitable, relevant or </a:t>
            </a:r>
            <a:r>
              <a:rPr lang="en-US" sz="4000" dirty="0" smtClean="0"/>
              <a:t>not </a:t>
            </a:r>
            <a:r>
              <a:rPr lang="en-US" sz="4000" dirty="0" smtClean="0">
                <a:solidFill>
                  <a:schemeClr val="bg1"/>
                </a:solidFill>
              </a:rPr>
              <a:t>(All at the background of experience/prevailing situation)</a:t>
            </a:r>
          </a:p>
          <a:p>
            <a:endParaRPr lang="en-US" sz="4000" dirty="0"/>
          </a:p>
          <a:p>
            <a:r>
              <a:rPr lang="en-US" sz="4000" dirty="0"/>
              <a:t>c. Consider the implications whether of </a:t>
            </a:r>
            <a:r>
              <a:rPr lang="en-US" sz="4000" dirty="0" smtClean="0"/>
              <a:t>short, medium or </a:t>
            </a:r>
            <a:r>
              <a:rPr lang="en-US" sz="4000" dirty="0"/>
              <a:t>long term benefits </a:t>
            </a:r>
            <a:r>
              <a:rPr lang="en-US" sz="4000" dirty="0" smtClean="0">
                <a:solidFill>
                  <a:schemeClr val="bg1"/>
                </a:solidFill>
              </a:rPr>
              <a:t>(prioritization and guide </a:t>
            </a:r>
            <a:r>
              <a:rPr lang="en-US" sz="4000" dirty="0">
                <a:solidFill>
                  <a:schemeClr val="bg1"/>
                </a:solidFill>
              </a:rPr>
              <a:t>against unintended consequences)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37" y="3290842"/>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30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28599" y="-190500"/>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1128933" y="2263180"/>
            <a:ext cx="16002000" cy="6370975"/>
          </a:xfrm>
          <a:prstGeom prst="rect">
            <a:avLst/>
          </a:prstGeom>
        </p:spPr>
        <p:txBody>
          <a:bodyPr wrap="square" lIns="0" tIns="0" rIns="0" bIns="0" rtlCol="0" anchor="t">
            <a:spAutoFit/>
          </a:bodyPr>
          <a:lstStyle/>
          <a:p>
            <a:pPr algn="ctr"/>
            <a:r>
              <a:rPr lang="en-US" sz="13800" b="1" spc="139" dirty="0" smtClean="0">
                <a:solidFill>
                  <a:schemeClr val="bg1"/>
                </a:solidFill>
              </a:rPr>
              <a:t>Critical Thinking and FRSC Service Delivery in Field Commands</a:t>
            </a:r>
            <a:endParaRPr lang="en-US" sz="13800" b="1" spc="139" dirty="0">
              <a:solidFill>
                <a:schemeClr val="bg1"/>
              </a:solidFill>
            </a:endParaRPr>
          </a:p>
        </p:txBody>
      </p:sp>
    </p:spTree>
    <p:extLst>
      <p:ext uri="{BB962C8B-B14F-4D97-AF65-F5344CB8AC3E}">
        <p14:creationId xmlns:p14="http://schemas.microsoft.com/office/powerpoint/2010/main" val="2654365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482" y="-378654"/>
            <a:ext cx="6464682" cy="11008553"/>
          </a:xfrm>
          <a:prstGeom prst="rect">
            <a:avLst/>
          </a:prstGeom>
          <a:solidFill>
            <a:srgbClr val="00B0F0"/>
          </a:solidFill>
        </p:spPr>
      </p:sp>
      <p:grpSp>
        <p:nvGrpSpPr>
          <p:cNvPr id="13" name="Group 13"/>
          <p:cNvGrpSpPr/>
          <p:nvPr/>
        </p:nvGrpSpPr>
        <p:grpSpPr>
          <a:xfrm>
            <a:off x="3938582" y="6286500"/>
            <a:ext cx="915707" cy="369331"/>
            <a:chOff x="0" y="0"/>
            <a:chExt cx="3148792" cy="1270000"/>
          </a:xfrm>
          <a:solidFill>
            <a:schemeClr val="bg1"/>
          </a:solidFill>
        </p:grpSpPr>
        <p:sp>
          <p:nvSpPr>
            <p:cNvPr id="14" name="Freeform 14"/>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grpSp>
        <p:nvGrpSpPr>
          <p:cNvPr id="15" name="Group 15"/>
          <p:cNvGrpSpPr/>
          <p:nvPr/>
        </p:nvGrpSpPr>
        <p:grpSpPr>
          <a:xfrm>
            <a:off x="854415" y="6308558"/>
            <a:ext cx="915707" cy="369331"/>
            <a:chOff x="0" y="0"/>
            <a:chExt cx="3148792" cy="1270000"/>
          </a:xfrm>
          <a:solidFill>
            <a:schemeClr val="bg1"/>
          </a:solidFill>
        </p:grpSpPr>
        <p:sp>
          <p:nvSpPr>
            <p:cNvPr id="16" name="Freeform 16"/>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sp>
        <p:nvSpPr>
          <p:cNvPr id="17" name="Content Placeholder 2"/>
          <p:cNvSpPr txBox="1">
            <a:spLocks/>
          </p:cNvSpPr>
          <p:nvPr/>
        </p:nvSpPr>
        <p:spPr>
          <a:xfrm>
            <a:off x="6839743" y="4960223"/>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4800" b="1" dirty="0" smtClean="0">
                <a:solidFill>
                  <a:srgbClr val="FF0000"/>
                </a:solidFill>
              </a:rPr>
              <a:t>Operations</a:t>
            </a:r>
          </a:p>
        </p:txBody>
      </p:sp>
      <p:sp>
        <p:nvSpPr>
          <p:cNvPr id="19" name="TextBox 18"/>
          <p:cNvSpPr txBox="1"/>
          <p:nvPr/>
        </p:nvSpPr>
        <p:spPr>
          <a:xfrm>
            <a:off x="6273086" y="5719564"/>
            <a:ext cx="11043098" cy="4401205"/>
          </a:xfrm>
          <a:prstGeom prst="rect">
            <a:avLst/>
          </a:prstGeom>
          <a:noFill/>
        </p:spPr>
        <p:txBody>
          <a:bodyPr wrap="square" rtlCol="0">
            <a:spAutoFit/>
          </a:bodyPr>
          <a:lstStyle/>
          <a:p>
            <a:pPr marL="571500" indent="-571500">
              <a:buFont typeface="Wingdings" pitchFamily="2" charset="2"/>
              <a:buChar char="v"/>
            </a:pPr>
            <a:r>
              <a:rPr lang="en-US" sz="4000" dirty="0" smtClean="0">
                <a:solidFill>
                  <a:prstClr val="black"/>
                </a:solidFill>
              </a:rPr>
              <a:t>Speeding - </a:t>
            </a:r>
            <a:r>
              <a:rPr lang="en-US" sz="4000" dirty="0">
                <a:solidFill>
                  <a:prstClr val="black"/>
                </a:solidFill>
              </a:rPr>
              <a:t>Command administration </a:t>
            </a:r>
          </a:p>
          <a:p>
            <a:pPr marL="571500" indent="-571500">
              <a:buFont typeface="Wingdings" pitchFamily="2" charset="2"/>
              <a:buChar char="v"/>
            </a:pPr>
            <a:r>
              <a:rPr lang="en-US" sz="4000" dirty="0" smtClean="0">
                <a:solidFill>
                  <a:prstClr val="black"/>
                </a:solidFill>
              </a:rPr>
              <a:t>Overloading </a:t>
            </a:r>
            <a:r>
              <a:rPr lang="en-US" sz="4000" dirty="0">
                <a:solidFill>
                  <a:prstClr val="black"/>
                </a:solidFill>
              </a:rPr>
              <a:t>- Monitoring</a:t>
            </a:r>
          </a:p>
          <a:p>
            <a:pPr marL="571500" indent="-571500">
              <a:buFont typeface="Wingdings" pitchFamily="2" charset="2"/>
              <a:buChar char="v"/>
            </a:pPr>
            <a:r>
              <a:rPr lang="en-US" sz="4000" dirty="0" smtClean="0">
                <a:solidFill>
                  <a:prstClr val="black"/>
                </a:solidFill>
              </a:rPr>
              <a:t>Use </a:t>
            </a:r>
            <a:r>
              <a:rPr lang="en-US" sz="4000" dirty="0">
                <a:solidFill>
                  <a:prstClr val="black"/>
                </a:solidFill>
              </a:rPr>
              <a:t>of </a:t>
            </a:r>
            <a:r>
              <a:rPr lang="en-US" sz="4000" dirty="0" smtClean="0">
                <a:solidFill>
                  <a:prstClr val="black"/>
                </a:solidFill>
              </a:rPr>
              <a:t>phone - Free </a:t>
            </a:r>
            <a:r>
              <a:rPr lang="en-US" sz="4000" dirty="0">
                <a:solidFill>
                  <a:prstClr val="black"/>
                </a:solidFill>
              </a:rPr>
              <a:t>vehicles checks </a:t>
            </a:r>
            <a:r>
              <a:rPr lang="en-US" sz="4000" dirty="0" err="1">
                <a:solidFill>
                  <a:prstClr val="black"/>
                </a:solidFill>
              </a:rPr>
              <a:t>etc</a:t>
            </a:r>
            <a:endParaRPr lang="en-US" sz="4000" dirty="0">
              <a:solidFill>
                <a:prstClr val="black"/>
              </a:solidFill>
            </a:endParaRPr>
          </a:p>
          <a:p>
            <a:pPr marL="571500" indent="-571500">
              <a:buFont typeface="Wingdings" pitchFamily="2" charset="2"/>
              <a:buChar char="v"/>
            </a:pPr>
            <a:r>
              <a:rPr lang="en-US" sz="4000" dirty="0" smtClean="0">
                <a:solidFill>
                  <a:prstClr val="black"/>
                </a:solidFill>
              </a:rPr>
              <a:t>Observatory</a:t>
            </a:r>
            <a:endParaRPr lang="en-US" sz="4000" dirty="0">
              <a:solidFill>
                <a:prstClr val="black"/>
              </a:solidFill>
            </a:endParaRPr>
          </a:p>
          <a:p>
            <a:pPr marL="571500" indent="-571500">
              <a:buFont typeface="Wingdings" pitchFamily="2" charset="2"/>
              <a:buChar char="v"/>
            </a:pPr>
            <a:r>
              <a:rPr lang="en-US" sz="4000" dirty="0" smtClean="0">
                <a:solidFill>
                  <a:prstClr val="black"/>
                </a:solidFill>
              </a:rPr>
              <a:t>Free Vehicles Safety Checks</a:t>
            </a:r>
            <a:endParaRPr lang="en-US" sz="4000" dirty="0">
              <a:solidFill>
                <a:prstClr val="black"/>
              </a:solidFill>
            </a:endParaRPr>
          </a:p>
          <a:p>
            <a:pPr marL="571500" indent="-571500">
              <a:buFont typeface="Wingdings" pitchFamily="2" charset="2"/>
              <a:buChar char="v"/>
            </a:pPr>
            <a:r>
              <a:rPr lang="en-US" sz="4000" dirty="0" smtClean="0">
                <a:solidFill>
                  <a:prstClr val="black"/>
                </a:solidFill>
              </a:rPr>
              <a:t>Knock down cases</a:t>
            </a:r>
          </a:p>
          <a:p>
            <a:pPr marL="571500" indent="-571500">
              <a:buFont typeface="Wingdings" pitchFamily="2" charset="2"/>
              <a:buChar char="v"/>
            </a:pPr>
            <a:r>
              <a:rPr lang="en-US" sz="4000" dirty="0" smtClean="0">
                <a:solidFill>
                  <a:prstClr val="black"/>
                </a:solidFill>
              </a:rPr>
              <a:t>Combating corrupt practices</a:t>
            </a:r>
          </a:p>
        </p:txBody>
      </p:sp>
      <p:cxnSp>
        <p:nvCxnSpPr>
          <p:cNvPr id="23" name="Straight Connector 22"/>
          <p:cNvCxnSpPr/>
          <p:nvPr/>
        </p:nvCxnSpPr>
        <p:spPr>
          <a:xfrm>
            <a:off x="6172201" y="5224225"/>
            <a:ext cx="12115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6604053" y="-28752"/>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4800" b="1" dirty="0" smtClean="0">
                <a:solidFill>
                  <a:srgbClr val="FF0000"/>
                </a:solidFill>
              </a:rPr>
              <a:t>Administration and HR</a:t>
            </a:r>
          </a:p>
        </p:txBody>
      </p:sp>
      <p:sp>
        <p:nvSpPr>
          <p:cNvPr id="22" name="TextBox 21"/>
          <p:cNvSpPr txBox="1"/>
          <p:nvPr/>
        </p:nvSpPr>
        <p:spPr>
          <a:xfrm>
            <a:off x="6172201" y="823020"/>
            <a:ext cx="12115800" cy="4401205"/>
          </a:xfrm>
          <a:prstGeom prst="rect">
            <a:avLst/>
          </a:prstGeom>
          <a:noFill/>
        </p:spPr>
        <p:txBody>
          <a:bodyPr wrap="square" rtlCol="0">
            <a:spAutoFit/>
          </a:bodyPr>
          <a:lstStyle/>
          <a:p>
            <a:pPr marL="571500" indent="-571500">
              <a:buFont typeface="Wingdings" pitchFamily="2" charset="2"/>
              <a:buChar char="v"/>
            </a:pPr>
            <a:r>
              <a:rPr lang="en-US" sz="4000" dirty="0" smtClean="0">
                <a:solidFill>
                  <a:prstClr val="black"/>
                </a:solidFill>
              </a:rPr>
              <a:t>Unauthorized intra-Zonal posting of staff</a:t>
            </a:r>
          </a:p>
          <a:p>
            <a:pPr marL="571500" indent="-571500">
              <a:buFont typeface="Wingdings" pitchFamily="2" charset="2"/>
              <a:buChar char="v"/>
            </a:pPr>
            <a:r>
              <a:rPr lang="en-US" sz="4000" dirty="0" smtClean="0">
                <a:solidFill>
                  <a:prstClr val="black"/>
                </a:solidFill>
              </a:rPr>
              <a:t>Not releasing or delay in the release of staff on posting</a:t>
            </a:r>
          </a:p>
          <a:p>
            <a:pPr marL="571500" indent="-571500">
              <a:buFont typeface="Wingdings" pitchFamily="2" charset="2"/>
              <a:buChar char="v"/>
            </a:pPr>
            <a:r>
              <a:rPr lang="en-US" sz="4000" dirty="0" smtClean="0">
                <a:solidFill>
                  <a:prstClr val="black"/>
                </a:solidFill>
              </a:rPr>
              <a:t>Disclosure of classified information/documents</a:t>
            </a:r>
          </a:p>
          <a:p>
            <a:pPr marL="571500" indent="-571500">
              <a:buFont typeface="Wingdings" pitchFamily="2" charset="2"/>
              <a:buChar char="v"/>
            </a:pPr>
            <a:r>
              <a:rPr lang="en-US" sz="4000" dirty="0" smtClean="0">
                <a:solidFill>
                  <a:prstClr val="black"/>
                </a:solidFill>
              </a:rPr>
              <a:t>Abuse of the us of the social media</a:t>
            </a:r>
          </a:p>
          <a:p>
            <a:pPr marL="571500" indent="-571500">
              <a:buFont typeface="Wingdings" pitchFamily="2" charset="2"/>
              <a:buChar char="v"/>
            </a:pPr>
            <a:r>
              <a:rPr lang="en-US" sz="4000" dirty="0" smtClean="0">
                <a:solidFill>
                  <a:prstClr val="black"/>
                </a:solidFill>
              </a:rPr>
              <a:t>Self development</a:t>
            </a:r>
          </a:p>
          <a:p>
            <a:pPr marL="571500" indent="-571500">
              <a:buFont typeface="Wingdings" pitchFamily="2" charset="2"/>
              <a:buChar char="v"/>
            </a:pPr>
            <a:r>
              <a:rPr lang="en-US" sz="4000" dirty="0" smtClean="0">
                <a:solidFill>
                  <a:prstClr val="black"/>
                </a:solidFill>
              </a:rPr>
              <a:t>Leadership succession and mentorship</a:t>
            </a:r>
          </a:p>
          <a:p>
            <a:pPr marL="571500" indent="-571500">
              <a:buFont typeface="Wingdings" pitchFamily="2" charset="2"/>
              <a:buChar char="v"/>
            </a:pPr>
            <a:r>
              <a:rPr lang="en-US" sz="4000" dirty="0" smtClean="0">
                <a:solidFill>
                  <a:prstClr val="black"/>
                </a:solidFill>
              </a:rPr>
              <a:t>Monthly allocation and sub-heads disbursement</a:t>
            </a:r>
          </a:p>
        </p:txBody>
      </p:sp>
    </p:spTree>
    <p:extLst>
      <p:ext uri="{BB962C8B-B14F-4D97-AF65-F5344CB8AC3E}">
        <p14:creationId xmlns:p14="http://schemas.microsoft.com/office/powerpoint/2010/main" val="1745451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482" y="-378654"/>
            <a:ext cx="6464682" cy="11008553"/>
          </a:xfrm>
          <a:prstGeom prst="rect">
            <a:avLst/>
          </a:prstGeom>
          <a:solidFill>
            <a:srgbClr val="00B0F0"/>
          </a:solidFill>
        </p:spPr>
      </p:sp>
      <p:grpSp>
        <p:nvGrpSpPr>
          <p:cNvPr id="13" name="Group 13"/>
          <p:cNvGrpSpPr/>
          <p:nvPr/>
        </p:nvGrpSpPr>
        <p:grpSpPr>
          <a:xfrm>
            <a:off x="3938582" y="6286500"/>
            <a:ext cx="915707" cy="369331"/>
            <a:chOff x="0" y="0"/>
            <a:chExt cx="3148792" cy="1270000"/>
          </a:xfrm>
          <a:solidFill>
            <a:schemeClr val="bg1"/>
          </a:solidFill>
        </p:grpSpPr>
        <p:sp>
          <p:nvSpPr>
            <p:cNvPr id="14" name="Freeform 14"/>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grpSp>
        <p:nvGrpSpPr>
          <p:cNvPr id="15" name="Group 15"/>
          <p:cNvGrpSpPr/>
          <p:nvPr/>
        </p:nvGrpSpPr>
        <p:grpSpPr>
          <a:xfrm>
            <a:off x="854415" y="6308558"/>
            <a:ext cx="915707" cy="369331"/>
            <a:chOff x="0" y="0"/>
            <a:chExt cx="3148792" cy="1270000"/>
          </a:xfrm>
          <a:solidFill>
            <a:schemeClr val="bg1"/>
          </a:solidFill>
        </p:grpSpPr>
        <p:sp>
          <p:nvSpPr>
            <p:cNvPr id="16" name="Freeform 16"/>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sp>
        <p:nvSpPr>
          <p:cNvPr id="17" name="Content Placeholder 2"/>
          <p:cNvSpPr txBox="1">
            <a:spLocks/>
          </p:cNvSpPr>
          <p:nvPr/>
        </p:nvSpPr>
        <p:spPr>
          <a:xfrm>
            <a:off x="6695728" y="1147017"/>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5000" b="1" dirty="0" smtClean="0">
                <a:solidFill>
                  <a:srgbClr val="FF0000"/>
                </a:solidFill>
              </a:rPr>
              <a:t>Performance and Evaluation</a:t>
            </a:r>
          </a:p>
        </p:txBody>
      </p:sp>
      <p:sp>
        <p:nvSpPr>
          <p:cNvPr id="20" name="Content Placeholder 2"/>
          <p:cNvSpPr txBox="1">
            <a:spLocks/>
          </p:cNvSpPr>
          <p:nvPr/>
        </p:nvSpPr>
        <p:spPr>
          <a:xfrm>
            <a:off x="6841220" y="6502476"/>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endParaRPr lang="en-US" sz="5400" b="1" dirty="0" smtClean="0">
              <a:solidFill>
                <a:srgbClr val="FF0000"/>
              </a:solidFill>
            </a:endParaRPr>
          </a:p>
        </p:txBody>
      </p:sp>
      <p:sp>
        <p:nvSpPr>
          <p:cNvPr id="11" name="TextBox 10"/>
          <p:cNvSpPr txBox="1"/>
          <p:nvPr/>
        </p:nvSpPr>
        <p:spPr>
          <a:xfrm>
            <a:off x="6377416" y="2839244"/>
            <a:ext cx="11721614" cy="5509200"/>
          </a:xfrm>
          <a:prstGeom prst="rect">
            <a:avLst/>
          </a:prstGeom>
          <a:noFill/>
        </p:spPr>
        <p:txBody>
          <a:bodyPr wrap="square" rtlCol="0">
            <a:spAutoFit/>
          </a:bodyPr>
          <a:lstStyle/>
          <a:p>
            <a:pPr marL="571500" indent="-571500">
              <a:buFont typeface="Wingdings" pitchFamily="2" charset="2"/>
              <a:buChar char="v"/>
            </a:pPr>
            <a:r>
              <a:rPr lang="en-US" sz="4400" dirty="0" smtClean="0">
                <a:solidFill>
                  <a:prstClr val="black"/>
                </a:solidFill>
              </a:rPr>
              <a:t>APER Issues </a:t>
            </a:r>
          </a:p>
          <a:p>
            <a:r>
              <a:rPr lang="en-US" sz="4400" dirty="0">
                <a:solidFill>
                  <a:prstClr val="black"/>
                </a:solidFill>
              </a:rPr>
              <a:t>	</a:t>
            </a:r>
            <a:r>
              <a:rPr lang="en-US" sz="4400" dirty="0" smtClean="0">
                <a:solidFill>
                  <a:prstClr val="black"/>
                </a:solidFill>
              </a:rPr>
              <a:t>-	Procedural flaws</a:t>
            </a:r>
          </a:p>
          <a:p>
            <a:r>
              <a:rPr lang="en-US" sz="4400" dirty="0" smtClean="0">
                <a:solidFill>
                  <a:prstClr val="black"/>
                </a:solidFill>
              </a:rPr>
              <a:t>	-	Arbitrary allotment of staff to assessors</a:t>
            </a:r>
          </a:p>
          <a:p>
            <a:r>
              <a:rPr lang="en-US" sz="4400" dirty="0" smtClean="0">
                <a:solidFill>
                  <a:prstClr val="black"/>
                </a:solidFill>
              </a:rPr>
              <a:t>	-	Internet/accessibility</a:t>
            </a:r>
          </a:p>
          <a:p>
            <a:pPr marL="571500" indent="-571500">
              <a:buFont typeface="Wingdings" panose="05000000000000000000" pitchFamily="2" charset="2"/>
              <a:buChar char="q"/>
            </a:pPr>
            <a:r>
              <a:rPr lang="en-US" sz="4400" dirty="0" smtClean="0">
                <a:solidFill>
                  <a:prstClr val="black"/>
                </a:solidFill>
              </a:rPr>
              <a:t>Does our performance review really helps us to get the most of our staff?</a:t>
            </a:r>
          </a:p>
          <a:p>
            <a:pPr marL="571500" indent="-571500">
              <a:buFont typeface="Wingdings" panose="05000000000000000000" pitchFamily="2" charset="2"/>
              <a:buChar char="q"/>
            </a:pPr>
            <a:r>
              <a:rPr lang="en-US" sz="4400" dirty="0" smtClean="0">
                <a:solidFill>
                  <a:prstClr val="black"/>
                </a:solidFill>
              </a:rPr>
              <a:t>Does it really help us to get most of our staff?</a:t>
            </a:r>
          </a:p>
          <a:p>
            <a:pPr marL="571500" indent="-571500">
              <a:buFont typeface="Wingdings" panose="05000000000000000000" pitchFamily="2" charset="2"/>
              <a:buChar char="q"/>
            </a:pPr>
            <a:r>
              <a:rPr lang="en-US" sz="4400" dirty="0" smtClean="0">
                <a:solidFill>
                  <a:prstClr val="black"/>
                </a:solidFill>
              </a:rPr>
              <a:t>Does it do more harm than good?</a:t>
            </a:r>
            <a:endParaRPr lang="en-US" sz="4400" dirty="0">
              <a:solidFill>
                <a:prstClr val="black"/>
              </a:solidFill>
            </a:endParaRPr>
          </a:p>
        </p:txBody>
      </p:sp>
    </p:spTree>
    <p:extLst>
      <p:ext uri="{BB962C8B-B14F-4D97-AF65-F5344CB8AC3E}">
        <p14:creationId xmlns:p14="http://schemas.microsoft.com/office/powerpoint/2010/main" val="1181927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482" y="-378654"/>
            <a:ext cx="6464682" cy="11008553"/>
          </a:xfrm>
          <a:prstGeom prst="rect">
            <a:avLst/>
          </a:prstGeom>
          <a:solidFill>
            <a:srgbClr val="00B0F0"/>
          </a:solidFill>
        </p:spPr>
      </p:sp>
      <p:grpSp>
        <p:nvGrpSpPr>
          <p:cNvPr id="13" name="Group 13"/>
          <p:cNvGrpSpPr/>
          <p:nvPr/>
        </p:nvGrpSpPr>
        <p:grpSpPr>
          <a:xfrm>
            <a:off x="3938582" y="6286500"/>
            <a:ext cx="915707" cy="369331"/>
            <a:chOff x="0" y="0"/>
            <a:chExt cx="3148792" cy="1270000"/>
          </a:xfrm>
          <a:solidFill>
            <a:schemeClr val="bg1"/>
          </a:solidFill>
        </p:grpSpPr>
        <p:sp>
          <p:nvSpPr>
            <p:cNvPr id="14" name="Freeform 14"/>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grpSp>
        <p:nvGrpSpPr>
          <p:cNvPr id="15" name="Group 15"/>
          <p:cNvGrpSpPr/>
          <p:nvPr/>
        </p:nvGrpSpPr>
        <p:grpSpPr>
          <a:xfrm>
            <a:off x="854415" y="6308558"/>
            <a:ext cx="915707" cy="369331"/>
            <a:chOff x="0" y="0"/>
            <a:chExt cx="3148792" cy="1270000"/>
          </a:xfrm>
          <a:solidFill>
            <a:schemeClr val="bg1"/>
          </a:solidFill>
        </p:grpSpPr>
        <p:sp>
          <p:nvSpPr>
            <p:cNvPr id="16" name="Freeform 16"/>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sp>
        <p:nvSpPr>
          <p:cNvPr id="17" name="Content Placeholder 2"/>
          <p:cNvSpPr txBox="1">
            <a:spLocks/>
          </p:cNvSpPr>
          <p:nvPr/>
        </p:nvSpPr>
        <p:spPr>
          <a:xfrm>
            <a:off x="7055768" y="318244"/>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5400" b="1" dirty="0">
                <a:solidFill>
                  <a:srgbClr val="FF0000"/>
                </a:solidFill>
              </a:rPr>
              <a:t>Training</a:t>
            </a:r>
            <a:endParaRPr lang="en-US" sz="5400" b="1" dirty="0" smtClean="0">
              <a:solidFill>
                <a:srgbClr val="FF0000"/>
              </a:solidFill>
            </a:endParaRPr>
          </a:p>
        </p:txBody>
      </p:sp>
      <p:sp>
        <p:nvSpPr>
          <p:cNvPr id="19" name="TextBox 18"/>
          <p:cNvSpPr txBox="1"/>
          <p:nvPr/>
        </p:nvSpPr>
        <p:spPr>
          <a:xfrm>
            <a:off x="6797452" y="1647747"/>
            <a:ext cx="11168484" cy="3477875"/>
          </a:xfrm>
          <a:prstGeom prst="rect">
            <a:avLst/>
          </a:prstGeom>
          <a:noFill/>
        </p:spPr>
        <p:txBody>
          <a:bodyPr wrap="square" rtlCol="0">
            <a:spAutoFit/>
          </a:bodyPr>
          <a:lstStyle/>
          <a:p>
            <a:pPr marL="571500" indent="-571500">
              <a:buFont typeface="Wingdings" pitchFamily="2" charset="2"/>
              <a:buChar char="v"/>
            </a:pPr>
            <a:r>
              <a:rPr lang="en-US" sz="4400" dirty="0" smtClean="0">
                <a:solidFill>
                  <a:prstClr val="black"/>
                </a:solidFill>
              </a:rPr>
              <a:t>Quality </a:t>
            </a:r>
            <a:r>
              <a:rPr lang="en-US" sz="4400" dirty="0">
                <a:solidFill>
                  <a:prstClr val="black"/>
                </a:solidFill>
              </a:rPr>
              <a:t>In-House: Training/Workshop/Seminar content</a:t>
            </a:r>
            <a:r>
              <a:rPr lang="en-US" sz="4400" dirty="0" smtClean="0">
                <a:solidFill>
                  <a:prstClr val="black"/>
                </a:solidFill>
              </a:rPr>
              <a:t>.</a:t>
            </a:r>
          </a:p>
          <a:p>
            <a:pPr marL="571500" indent="-571500">
              <a:buFont typeface="Wingdings" pitchFamily="2" charset="2"/>
              <a:buChar char="v"/>
            </a:pPr>
            <a:r>
              <a:rPr lang="en-US" sz="4400" dirty="0" smtClean="0">
                <a:solidFill>
                  <a:prstClr val="black"/>
                </a:solidFill>
              </a:rPr>
              <a:t>Unauthorized further studies</a:t>
            </a:r>
          </a:p>
          <a:p>
            <a:pPr marL="571500" indent="-571500">
              <a:buFont typeface="Wingdings" pitchFamily="2" charset="2"/>
              <a:buChar char="v"/>
            </a:pPr>
            <a:r>
              <a:rPr lang="en-US" sz="4400" dirty="0" smtClean="0">
                <a:solidFill>
                  <a:prstClr val="black"/>
                </a:solidFill>
              </a:rPr>
              <a:t>FRSC Staff College</a:t>
            </a:r>
          </a:p>
          <a:p>
            <a:pPr marL="571500" indent="-571500">
              <a:buFont typeface="Wingdings" pitchFamily="2" charset="2"/>
              <a:buChar char="v"/>
            </a:pPr>
            <a:r>
              <a:rPr lang="en-US" sz="4400" dirty="0" smtClean="0">
                <a:solidFill>
                  <a:prstClr val="black"/>
                </a:solidFill>
              </a:rPr>
              <a:t>Marshals’ College</a:t>
            </a:r>
            <a:endParaRPr lang="en-US" sz="4400" dirty="0">
              <a:solidFill>
                <a:prstClr val="black"/>
              </a:solidFill>
            </a:endParaRPr>
          </a:p>
        </p:txBody>
      </p:sp>
      <p:cxnSp>
        <p:nvCxnSpPr>
          <p:cNvPr id="23" name="Straight Connector 22"/>
          <p:cNvCxnSpPr/>
          <p:nvPr/>
        </p:nvCxnSpPr>
        <p:spPr>
          <a:xfrm>
            <a:off x="6251672" y="6079604"/>
            <a:ext cx="12115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6872566" y="2759427"/>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endParaRPr lang="en-US" sz="5400" b="1" dirty="0" smtClean="0">
              <a:solidFill>
                <a:srgbClr val="FF0000"/>
              </a:solidFill>
            </a:endParaRPr>
          </a:p>
        </p:txBody>
      </p:sp>
      <p:sp>
        <p:nvSpPr>
          <p:cNvPr id="12" name="Content Placeholder 2"/>
          <p:cNvSpPr txBox="1">
            <a:spLocks/>
          </p:cNvSpPr>
          <p:nvPr/>
        </p:nvSpPr>
        <p:spPr>
          <a:xfrm>
            <a:off x="6872566" y="6079604"/>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4800" b="1" dirty="0" smtClean="0">
                <a:solidFill>
                  <a:srgbClr val="FF0000"/>
                </a:solidFill>
              </a:rPr>
              <a:t>TSD</a:t>
            </a:r>
          </a:p>
        </p:txBody>
      </p:sp>
      <p:sp>
        <p:nvSpPr>
          <p:cNvPr id="18" name="TextBox 17"/>
          <p:cNvSpPr txBox="1"/>
          <p:nvPr/>
        </p:nvSpPr>
        <p:spPr>
          <a:xfrm>
            <a:off x="6717979" y="7131245"/>
            <a:ext cx="11327429" cy="2800767"/>
          </a:xfrm>
          <a:prstGeom prst="rect">
            <a:avLst/>
          </a:prstGeom>
          <a:noFill/>
        </p:spPr>
        <p:txBody>
          <a:bodyPr wrap="square" rtlCol="0">
            <a:spAutoFit/>
          </a:bodyPr>
          <a:lstStyle/>
          <a:p>
            <a:pPr marL="571500" indent="-571500">
              <a:buFont typeface="Wingdings" pitchFamily="2" charset="2"/>
              <a:buChar char="v"/>
            </a:pPr>
            <a:r>
              <a:rPr lang="en-US" sz="4400" dirty="0" smtClean="0">
                <a:solidFill>
                  <a:prstClr val="black"/>
                </a:solidFill>
              </a:rPr>
              <a:t>Vehicle </a:t>
            </a:r>
            <a:r>
              <a:rPr lang="en-US" sz="4400" dirty="0">
                <a:solidFill>
                  <a:prstClr val="black"/>
                </a:solidFill>
              </a:rPr>
              <a:t>and Building </a:t>
            </a:r>
            <a:r>
              <a:rPr lang="en-US" sz="4400" dirty="0" smtClean="0">
                <a:solidFill>
                  <a:prstClr val="black"/>
                </a:solidFill>
              </a:rPr>
              <a:t>Maintenance</a:t>
            </a:r>
          </a:p>
          <a:p>
            <a:pPr marL="571500" indent="-571500">
              <a:buFont typeface="Wingdings" pitchFamily="2" charset="2"/>
              <a:buChar char="v"/>
            </a:pPr>
            <a:r>
              <a:rPr lang="en-US" sz="4400" dirty="0" smtClean="0">
                <a:solidFill>
                  <a:prstClr val="black"/>
                </a:solidFill>
              </a:rPr>
              <a:t>Utilities and bills </a:t>
            </a:r>
            <a:endParaRPr lang="en-US" sz="4400" dirty="0">
              <a:solidFill>
                <a:prstClr val="black"/>
              </a:solidFill>
            </a:endParaRPr>
          </a:p>
          <a:p>
            <a:pPr marL="571500" indent="-571500">
              <a:buFont typeface="Wingdings" pitchFamily="2" charset="2"/>
              <a:buChar char="v"/>
            </a:pPr>
            <a:r>
              <a:rPr lang="en-US" sz="4400" dirty="0" smtClean="0">
                <a:solidFill>
                  <a:prstClr val="black"/>
                </a:solidFill>
              </a:rPr>
              <a:t>E- Tablets</a:t>
            </a:r>
            <a:endParaRPr lang="en-US" sz="4400" dirty="0">
              <a:solidFill>
                <a:prstClr val="black"/>
              </a:solidFill>
            </a:endParaRPr>
          </a:p>
          <a:p>
            <a:pPr marL="571500" indent="-571500">
              <a:buFont typeface="Wingdings" pitchFamily="2" charset="2"/>
              <a:buChar char="v"/>
            </a:pPr>
            <a:r>
              <a:rPr lang="en-US" sz="4400" dirty="0" smtClean="0">
                <a:solidFill>
                  <a:prstClr val="black"/>
                </a:solidFill>
              </a:rPr>
              <a:t>Diligent equipment utilization</a:t>
            </a:r>
            <a:endParaRPr lang="en-US" sz="4400" dirty="0">
              <a:solidFill>
                <a:prstClr val="black"/>
              </a:solidFill>
            </a:endParaRPr>
          </a:p>
        </p:txBody>
      </p:sp>
      <p:cxnSp>
        <p:nvCxnSpPr>
          <p:cNvPr id="21" name="Straight Connector 20"/>
          <p:cNvCxnSpPr/>
          <p:nvPr/>
        </p:nvCxnSpPr>
        <p:spPr>
          <a:xfrm>
            <a:off x="6128211" y="11042058"/>
            <a:ext cx="12115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323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482" y="-378654"/>
            <a:ext cx="6464682" cy="11008553"/>
          </a:xfrm>
          <a:prstGeom prst="rect">
            <a:avLst/>
          </a:prstGeom>
          <a:solidFill>
            <a:srgbClr val="00B0F0"/>
          </a:solidFill>
        </p:spPr>
      </p:sp>
      <p:grpSp>
        <p:nvGrpSpPr>
          <p:cNvPr id="13" name="Group 13"/>
          <p:cNvGrpSpPr/>
          <p:nvPr/>
        </p:nvGrpSpPr>
        <p:grpSpPr>
          <a:xfrm>
            <a:off x="3938582" y="6286500"/>
            <a:ext cx="915707" cy="369331"/>
            <a:chOff x="0" y="0"/>
            <a:chExt cx="3148792" cy="1270000"/>
          </a:xfrm>
          <a:solidFill>
            <a:schemeClr val="bg1"/>
          </a:solidFill>
        </p:grpSpPr>
        <p:sp>
          <p:nvSpPr>
            <p:cNvPr id="14" name="Freeform 14"/>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grpSp>
        <p:nvGrpSpPr>
          <p:cNvPr id="15" name="Group 15"/>
          <p:cNvGrpSpPr/>
          <p:nvPr/>
        </p:nvGrpSpPr>
        <p:grpSpPr>
          <a:xfrm>
            <a:off x="854415" y="6308558"/>
            <a:ext cx="915707" cy="369331"/>
            <a:chOff x="0" y="0"/>
            <a:chExt cx="3148792" cy="1270000"/>
          </a:xfrm>
          <a:solidFill>
            <a:schemeClr val="bg1"/>
          </a:solidFill>
        </p:grpSpPr>
        <p:sp>
          <p:nvSpPr>
            <p:cNvPr id="16" name="Freeform 16"/>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cxnSp>
        <p:nvCxnSpPr>
          <p:cNvPr id="23" name="Straight Connector 22"/>
          <p:cNvCxnSpPr/>
          <p:nvPr/>
        </p:nvCxnSpPr>
        <p:spPr>
          <a:xfrm>
            <a:off x="6293782" y="2623220"/>
            <a:ext cx="12115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6976611" y="-137946"/>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5400" b="1" dirty="0" smtClean="0">
                <a:solidFill>
                  <a:srgbClr val="FF0000"/>
                </a:solidFill>
              </a:rPr>
              <a:t>Driving Schools</a:t>
            </a:r>
          </a:p>
          <a:p>
            <a:pPr>
              <a:lnSpc>
                <a:spcPct val="120000"/>
              </a:lnSpc>
            </a:pPr>
            <a:endParaRPr lang="en-US" sz="5400" b="1" dirty="0" smtClean="0">
              <a:solidFill>
                <a:srgbClr val="FF0000"/>
              </a:solidFill>
            </a:endParaRPr>
          </a:p>
        </p:txBody>
      </p:sp>
      <p:sp>
        <p:nvSpPr>
          <p:cNvPr id="22" name="TextBox 21"/>
          <p:cNvSpPr txBox="1"/>
          <p:nvPr/>
        </p:nvSpPr>
        <p:spPr>
          <a:xfrm>
            <a:off x="7075632" y="844406"/>
            <a:ext cx="10363200" cy="1655838"/>
          </a:xfrm>
          <a:prstGeom prst="rect">
            <a:avLst/>
          </a:prstGeom>
          <a:noFill/>
        </p:spPr>
        <p:txBody>
          <a:bodyPr wrap="square" rtlCol="0">
            <a:spAutoFit/>
          </a:bodyPr>
          <a:lstStyle/>
          <a:p>
            <a:pPr marL="685800" indent="-685800">
              <a:lnSpc>
                <a:spcPct val="120000"/>
              </a:lnSpc>
              <a:buFont typeface="Wingdings" panose="05000000000000000000" pitchFamily="2" charset="2"/>
              <a:buChar char="v"/>
            </a:pPr>
            <a:r>
              <a:rPr lang="en-US" sz="4800" dirty="0">
                <a:solidFill>
                  <a:prstClr val="black"/>
                </a:solidFill>
              </a:rPr>
              <a:t>Supervision and service </a:t>
            </a:r>
            <a:r>
              <a:rPr lang="en-US" sz="4800" dirty="0" smtClean="0">
                <a:solidFill>
                  <a:prstClr val="black"/>
                </a:solidFill>
              </a:rPr>
              <a:t>delivery</a:t>
            </a:r>
          </a:p>
          <a:p>
            <a:pPr marL="571500" indent="-571500">
              <a:buFont typeface="Wingdings" pitchFamily="2" charset="2"/>
              <a:buChar char="v"/>
            </a:pPr>
            <a:r>
              <a:rPr lang="en-US" sz="4400" dirty="0" smtClean="0">
                <a:solidFill>
                  <a:prstClr val="black"/>
                </a:solidFill>
              </a:rPr>
              <a:t>State Committees and duty dispensation</a:t>
            </a:r>
          </a:p>
        </p:txBody>
      </p:sp>
      <p:sp>
        <p:nvSpPr>
          <p:cNvPr id="24" name="Content Placeholder 2"/>
          <p:cNvSpPr txBox="1">
            <a:spLocks/>
          </p:cNvSpPr>
          <p:nvPr/>
        </p:nvSpPr>
        <p:spPr>
          <a:xfrm>
            <a:off x="7275208" y="2479799"/>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5400" b="1" dirty="0" smtClean="0">
                <a:solidFill>
                  <a:srgbClr val="FF0000"/>
                </a:solidFill>
              </a:rPr>
              <a:t>Personnel and Office Security</a:t>
            </a:r>
          </a:p>
        </p:txBody>
      </p:sp>
      <p:sp>
        <p:nvSpPr>
          <p:cNvPr id="25" name="TextBox 24"/>
          <p:cNvSpPr txBox="1"/>
          <p:nvPr/>
        </p:nvSpPr>
        <p:spPr>
          <a:xfrm>
            <a:off x="7152854" y="3395326"/>
            <a:ext cx="9909783" cy="2800767"/>
          </a:xfrm>
          <a:prstGeom prst="rect">
            <a:avLst/>
          </a:prstGeom>
          <a:noFill/>
        </p:spPr>
        <p:txBody>
          <a:bodyPr wrap="square" rtlCol="0">
            <a:spAutoFit/>
          </a:bodyPr>
          <a:lstStyle/>
          <a:p>
            <a:pPr marL="571500" indent="-571500">
              <a:buFont typeface="Wingdings" pitchFamily="2" charset="2"/>
              <a:buChar char="v"/>
            </a:pPr>
            <a:r>
              <a:rPr lang="en-US" sz="4400" dirty="0">
                <a:solidFill>
                  <a:prstClr val="black"/>
                </a:solidFill>
              </a:rPr>
              <a:t> </a:t>
            </a:r>
            <a:r>
              <a:rPr lang="en-US" sz="4400" dirty="0" smtClean="0">
                <a:solidFill>
                  <a:prstClr val="black"/>
                </a:solidFill>
              </a:rPr>
              <a:t>Physical </a:t>
            </a:r>
            <a:r>
              <a:rPr lang="en-US" sz="4400" dirty="0">
                <a:solidFill>
                  <a:prstClr val="black"/>
                </a:solidFill>
              </a:rPr>
              <a:t>Security </a:t>
            </a:r>
            <a:r>
              <a:rPr lang="en-US" sz="4400" dirty="0" smtClean="0">
                <a:solidFill>
                  <a:prstClr val="black"/>
                </a:solidFill>
              </a:rPr>
              <a:t>- Guard Duties</a:t>
            </a:r>
          </a:p>
          <a:p>
            <a:pPr marL="571500" indent="-571500">
              <a:buFont typeface="Wingdings" pitchFamily="2" charset="2"/>
              <a:buChar char="v"/>
            </a:pPr>
            <a:r>
              <a:rPr lang="en-US" sz="4400" dirty="0">
                <a:solidFill>
                  <a:prstClr val="black"/>
                </a:solidFill>
              </a:rPr>
              <a:t> </a:t>
            </a:r>
            <a:r>
              <a:rPr lang="en-US" sz="4400" dirty="0" smtClean="0">
                <a:solidFill>
                  <a:prstClr val="black"/>
                </a:solidFill>
              </a:rPr>
              <a:t>Surveillance &amp; </a:t>
            </a:r>
            <a:r>
              <a:rPr lang="en-US" sz="4400" dirty="0">
                <a:solidFill>
                  <a:prstClr val="black"/>
                </a:solidFill>
              </a:rPr>
              <a:t>Intelligence </a:t>
            </a:r>
            <a:r>
              <a:rPr lang="en-US" sz="4400" dirty="0" smtClean="0">
                <a:solidFill>
                  <a:prstClr val="black"/>
                </a:solidFill>
              </a:rPr>
              <a:t>gathering</a:t>
            </a:r>
          </a:p>
          <a:p>
            <a:pPr marL="571500" indent="-571500">
              <a:buFont typeface="Wingdings" pitchFamily="2" charset="2"/>
              <a:buChar char="v"/>
            </a:pPr>
            <a:r>
              <a:rPr lang="en-US" sz="4400" dirty="0" smtClean="0">
                <a:solidFill>
                  <a:prstClr val="black"/>
                </a:solidFill>
              </a:rPr>
              <a:t>Weekend Commands’ porosity </a:t>
            </a:r>
          </a:p>
          <a:p>
            <a:pPr marL="571500" indent="-571500">
              <a:buFont typeface="Wingdings" pitchFamily="2" charset="2"/>
              <a:buChar char="v"/>
            </a:pPr>
            <a:r>
              <a:rPr lang="en-US" sz="4400" dirty="0" smtClean="0">
                <a:solidFill>
                  <a:prstClr val="black"/>
                </a:solidFill>
              </a:rPr>
              <a:t>Personal life and security</a:t>
            </a:r>
            <a:endParaRPr lang="en-US" sz="4400" dirty="0">
              <a:solidFill>
                <a:prstClr val="black"/>
              </a:solidFill>
            </a:endParaRPr>
          </a:p>
        </p:txBody>
      </p:sp>
      <p:sp>
        <p:nvSpPr>
          <p:cNvPr id="26" name="Content Placeholder 2"/>
          <p:cNvSpPr txBox="1">
            <a:spLocks/>
          </p:cNvSpPr>
          <p:nvPr/>
        </p:nvSpPr>
        <p:spPr>
          <a:xfrm>
            <a:off x="6839744" y="6364474"/>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5400" b="1" dirty="0" smtClean="0">
                <a:solidFill>
                  <a:srgbClr val="FF0000"/>
                </a:solidFill>
              </a:rPr>
              <a:t>Legal</a:t>
            </a:r>
          </a:p>
        </p:txBody>
      </p:sp>
      <p:sp>
        <p:nvSpPr>
          <p:cNvPr id="27" name="TextBox 26"/>
          <p:cNvSpPr txBox="1"/>
          <p:nvPr/>
        </p:nvSpPr>
        <p:spPr>
          <a:xfrm>
            <a:off x="7152854" y="7331099"/>
            <a:ext cx="10560098" cy="2800767"/>
          </a:xfrm>
          <a:prstGeom prst="rect">
            <a:avLst/>
          </a:prstGeom>
          <a:noFill/>
        </p:spPr>
        <p:txBody>
          <a:bodyPr wrap="square" rtlCol="0">
            <a:spAutoFit/>
          </a:bodyPr>
          <a:lstStyle/>
          <a:p>
            <a:pPr marL="571500" indent="-571500">
              <a:buFont typeface="Wingdings" pitchFamily="2" charset="2"/>
              <a:buChar char="v"/>
            </a:pPr>
            <a:r>
              <a:rPr lang="en-US" sz="4400" dirty="0" smtClean="0">
                <a:solidFill>
                  <a:prstClr val="black"/>
                </a:solidFill>
              </a:rPr>
              <a:t>Increase in </a:t>
            </a:r>
            <a:r>
              <a:rPr lang="en-US" sz="4400" dirty="0">
                <a:solidFill>
                  <a:prstClr val="black"/>
                </a:solidFill>
              </a:rPr>
              <a:t>Mobile Courts</a:t>
            </a:r>
          </a:p>
          <a:p>
            <a:pPr marL="571500" indent="-571500">
              <a:buFont typeface="Wingdings" pitchFamily="2" charset="2"/>
              <a:buChar char="v"/>
            </a:pPr>
            <a:r>
              <a:rPr lang="en-US" sz="4400" dirty="0" smtClean="0">
                <a:solidFill>
                  <a:prstClr val="black"/>
                </a:solidFill>
              </a:rPr>
              <a:t>Rising Civil/ Criminal cases </a:t>
            </a:r>
          </a:p>
          <a:p>
            <a:pPr marL="571500" indent="-571500">
              <a:buFont typeface="Wingdings" pitchFamily="2" charset="2"/>
              <a:buChar char="v"/>
            </a:pPr>
            <a:r>
              <a:rPr lang="en-US" sz="4400" dirty="0" smtClean="0">
                <a:solidFill>
                  <a:prstClr val="black"/>
                </a:solidFill>
              </a:rPr>
              <a:t>Lawyers attendance of Courts &amp; Wardrobe allowances</a:t>
            </a:r>
          </a:p>
        </p:txBody>
      </p:sp>
      <p:cxnSp>
        <p:nvCxnSpPr>
          <p:cNvPr id="28" name="Straight Connector 27"/>
          <p:cNvCxnSpPr/>
          <p:nvPr/>
        </p:nvCxnSpPr>
        <p:spPr>
          <a:xfrm>
            <a:off x="6172200" y="6504455"/>
            <a:ext cx="12115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860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482" y="-378654"/>
            <a:ext cx="6464682" cy="11008553"/>
          </a:xfrm>
          <a:prstGeom prst="rect">
            <a:avLst/>
          </a:prstGeom>
          <a:solidFill>
            <a:srgbClr val="00B0F0"/>
          </a:solidFill>
        </p:spPr>
      </p:sp>
      <p:grpSp>
        <p:nvGrpSpPr>
          <p:cNvPr id="13" name="Group 13"/>
          <p:cNvGrpSpPr/>
          <p:nvPr/>
        </p:nvGrpSpPr>
        <p:grpSpPr>
          <a:xfrm>
            <a:off x="3938582" y="6286500"/>
            <a:ext cx="915707" cy="369331"/>
            <a:chOff x="0" y="0"/>
            <a:chExt cx="3148792" cy="1270000"/>
          </a:xfrm>
          <a:solidFill>
            <a:schemeClr val="bg1"/>
          </a:solidFill>
        </p:grpSpPr>
        <p:sp>
          <p:nvSpPr>
            <p:cNvPr id="14" name="Freeform 14"/>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grpSp>
        <p:nvGrpSpPr>
          <p:cNvPr id="15" name="Group 15"/>
          <p:cNvGrpSpPr/>
          <p:nvPr/>
        </p:nvGrpSpPr>
        <p:grpSpPr>
          <a:xfrm>
            <a:off x="854415" y="6308558"/>
            <a:ext cx="915707" cy="369331"/>
            <a:chOff x="0" y="0"/>
            <a:chExt cx="3148792" cy="1270000"/>
          </a:xfrm>
          <a:solidFill>
            <a:schemeClr val="bg1"/>
          </a:solidFill>
        </p:grpSpPr>
        <p:sp>
          <p:nvSpPr>
            <p:cNvPr id="16" name="Freeform 16"/>
            <p:cNvSpPr/>
            <p:nvPr/>
          </p:nvSpPr>
          <p:spPr>
            <a:xfrm>
              <a:off x="0" y="0"/>
              <a:ext cx="3147522" cy="1270000"/>
            </a:xfrm>
            <a:custGeom>
              <a:avLst/>
              <a:gdLst/>
              <a:ahLst/>
              <a:cxnLst/>
              <a:rect l="l" t="t" r="r" b="b"/>
              <a:pathLst>
                <a:path w="3147522" h="1270000">
                  <a:moveTo>
                    <a:pt x="2299162" y="1270000"/>
                  </a:moveTo>
                  <a:lnTo>
                    <a:pt x="2299162" y="998220"/>
                  </a:lnTo>
                  <a:lnTo>
                    <a:pt x="0" y="998220"/>
                  </a:lnTo>
                  <a:lnTo>
                    <a:pt x="0" y="271780"/>
                  </a:lnTo>
                  <a:lnTo>
                    <a:pt x="2299162" y="271780"/>
                  </a:lnTo>
                  <a:lnTo>
                    <a:pt x="2299162" y="0"/>
                  </a:lnTo>
                  <a:lnTo>
                    <a:pt x="3147522" y="635000"/>
                  </a:lnTo>
                  <a:lnTo>
                    <a:pt x="2299162" y="1270000"/>
                  </a:lnTo>
                  <a:close/>
                </a:path>
              </a:pathLst>
            </a:custGeom>
            <a:grpFill/>
          </p:spPr>
        </p:sp>
      </p:grpSp>
      <p:sp>
        <p:nvSpPr>
          <p:cNvPr id="17" name="Content Placeholder 2"/>
          <p:cNvSpPr txBox="1">
            <a:spLocks/>
          </p:cNvSpPr>
          <p:nvPr/>
        </p:nvSpPr>
        <p:spPr>
          <a:xfrm>
            <a:off x="6789030" y="6026667"/>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4800" b="1" dirty="0" smtClean="0">
                <a:solidFill>
                  <a:srgbClr val="FF0000"/>
                </a:solidFill>
              </a:rPr>
              <a:t>Medical &amp; Health Matters</a:t>
            </a:r>
          </a:p>
        </p:txBody>
      </p:sp>
      <p:cxnSp>
        <p:nvCxnSpPr>
          <p:cNvPr id="23" name="Straight Connector 22"/>
          <p:cNvCxnSpPr/>
          <p:nvPr/>
        </p:nvCxnSpPr>
        <p:spPr>
          <a:xfrm>
            <a:off x="6125719" y="2623220"/>
            <a:ext cx="12115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6839744" y="4856607"/>
            <a:ext cx="9909783" cy="11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endParaRPr lang="en-US" sz="4800" b="1" dirty="0" smtClean="0">
              <a:solidFill>
                <a:srgbClr val="FF0000"/>
              </a:solidFill>
            </a:endParaRPr>
          </a:p>
        </p:txBody>
      </p:sp>
      <p:sp>
        <p:nvSpPr>
          <p:cNvPr id="22" name="TextBox 21"/>
          <p:cNvSpPr txBox="1"/>
          <p:nvPr/>
        </p:nvSpPr>
        <p:spPr>
          <a:xfrm>
            <a:off x="6858000" y="6799684"/>
            <a:ext cx="11017224" cy="3170099"/>
          </a:xfrm>
          <a:prstGeom prst="rect">
            <a:avLst/>
          </a:prstGeom>
          <a:noFill/>
        </p:spPr>
        <p:txBody>
          <a:bodyPr wrap="square" rtlCol="0">
            <a:spAutoFit/>
          </a:bodyPr>
          <a:lstStyle/>
          <a:p>
            <a:pPr marL="571500" indent="-571500">
              <a:buFont typeface="Wingdings" pitchFamily="2" charset="2"/>
              <a:buChar char="v"/>
            </a:pPr>
            <a:r>
              <a:rPr lang="en-US" sz="4000" dirty="0" smtClean="0">
                <a:solidFill>
                  <a:prstClr val="black"/>
                </a:solidFill>
              </a:rPr>
              <a:t>Non-disclosure of critical staff health statuses</a:t>
            </a:r>
          </a:p>
          <a:p>
            <a:pPr marL="571500" indent="-571500">
              <a:buFont typeface="Wingdings" pitchFamily="2" charset="2"/>
              <a:buChar char="v"/>
            </a:pPr>
            <a:r>
              <a:rPr lang="en-US" sz="4000" dirty="0" smtClean="0">
                <a:solidFill>
                  <a:prstClr val="black"/>
                </a:solidFill>
              </a:rPr>
              <a:t>Regular/Annual medical test re-introduction</a:t>
            </a:r>
          </a:p>
          <a:p>
            <a:pPr marL="571500" indent="-571500">
              <a:buFont typeface="Wingdings" pitchFamily="2" charset="2"/>
              <a:buChar char="v"/>
            </a:pPr>
            <a:r>
              <a:rPr lang="en-US" sz="4000" dirty="0" smtClean="0">
                <a:solidFill>
                  <a:prstClr val="black"/>
                </a:solidFill>
              </a:rPr>
              <a:t>Declaration of Health Week and activities thereto</a:t>
            </a:r>
          </a:p>
          <a:p>
            <a:pPr marL="571500" indent="-571500">
              <a:buFont typeface="Wingdings" pitchFamily="2" charset="2"/>
              <a:buChar char="v"/>
            </a:pPr>
            <a:r>
              <a:rPr lang="en-US" sz="4000" dirty="0" smtClean="0">
                <a:solidFill>
                  <a:prstClr val="black"/>
                </a:solidFill>
              </a:rPr>
              <a:t>Monthly Walking and Jogging</a:t>
            </a:r>
          </a:p>
          <a:p>
            <a:pPr marL="571500" indent="-571500">
              <a:buFont typeface="Wingdings" pitchFamily="2" charset="2"/>
              <a:buChar char="v"/>
            </a:pPr>
            <a:r>
              <a:rPr lang="en-US" sz="4000" dirty="0" smtClean="0">
                <a:solidFill>
                  <a:prstClr val="black"/>
                </a:solidFill>
              </a:rPr>
              <a:t>Weekly sporting activities</a:t>
            </a:r>
          </a:p>
        </p:txBody>
      </p:sp>
      <p:pic>
        <p:nvPicPr>
          <p:cNvPr id="3" name="Picture 2"/>
          <p:cNvPicPr>
            <a:picLocks noChangeAspect="1"/>
          </p:cNvPicPr>
          <p:nvPr/>
        </p:nvPicPr>
        <p:blipFill>
          <a:blip r:embed="rId2"/>
          <a:stretch>
            <a:fillRect/>
          </a:stretch>
        </p:blipFill>
        <p:spPr>
          <a:xfrm>
            <a:off x="6858000" y="530772"/>
            <a:ext cx="10583573" cy="1847248"/>
          </a:xfrm>
          <a:prstGeom prst="rect">
            <a:avLst/>
          </a:prstGeom>
        </p:spPr>
      </p:pic>
      <p:pic>
        <p:nvPicPr>
          <p:cNvPr id="4" name="Picture 3"/>
          <p:cNvPicPr>
            <a:picLocks noChangeAspect="1"/>
          </p:cNvPicPr>
          <p:nvPr/>
        </p:nvPicPr>
        <p:blipFill>
          <a:blip r:embed="rId3"/>
          <a:stretch>
            <a:fillRect/>
          </a:stretch>
        </p:blipFill>
        <p:spPr>
          <a:xfrm>
            <a:off x="11232230" y="-75743"/>
            <a:ext cx="1548518" cy="1182727"/>
          </a:xfrm>
          <a:prstGeom prst="rect">
            <a:avLst/>
          </a:prstGeom>
        </p:spPr>
      </p:pic>
      <p:sp>
        <p:nvSpPr>
          <p:cNvPr id="6" name="TextBox 5"/>
          <p:cNvSpPr txBox="1"/>
          <p:nvPr/>
        </p:nvSpPr>
        <p:spPr>
          <a:xfrm>
            <a:off x="8067782" y="2623220"/>
            <a:ext cx="8070286" cy="830997"/>
          </a:xfrm>
          <a:prstGeom prst="rect">
            <a:avLst/>
          </a:prstGeom>
          <a:noFill/>
        </p:spPr>
        <p:txBody>
          <a:bodyPr wrap="none" rtlCol="0">
            <a:spAutoFit/>
          </a:bodyPr>
          <a:lstStyle/>
          <a:p>
            <a:r>
              <a:rPr lang="en-US" sz="4800" b="1" dirty="0" smtClean="0">
                <a:solidFill>
                  <a:srgbClr val="FF0000"/>
                </a:solidFill>
              </a:rPr>
              <a:t>Socialization and Stake holding</a:t>
            </a:r>
            <a:endParaRPr lang="en-US" sz="4800" b="1" dirty="0">
              <a:solidFill>
                <a:srgbClr val="FF0000"/>
              </a:solidFill>
            </a:endParaRPr>
          </a:p>
        </p:txBody>
      </p:sp>
      <p:sp>
        <p:nvSpPr>
          <p:cNvPr id="7" name="TextBox 6"/>
          <p:cNvSpPr txBox="1"/>
          <p:nvPr/>
        </p:nvSpPr>
        <p:spPr>
          <a:xfrm>
            <a:off x="7055768" y="3535182"/>
            <a:ext cx="8753935" cy="1938992"/>
          </a:xfrm>
          <a:prstGeom prst="rect">
            <a:avLst/>
          </a:prstGeom>
          <a:noFill/>
        </p:spPr>
        <p:txBody>
          <a:bodyPr wrap="none" rtlCol="0">
            <a:spAutoFit/>
          </a:bodyPr>
          <a:lstStyle/>
          <a:p>
            <a:pPr marL="571500" indent="-571500">
              <a:buFont typeface="Wingdings" panose="05000000000000000000" pitchFamily="2" charset="2"/>
              <a:buChar char="v"/>
            </a:pPr>
            <a:r>
              <a:rPr lang="en-US" sz="4000" dirty="0" smtClean="0">
                <a:solidFill>
                  <a:prstClr val="black"/>
                </a:solidFill>
              </a:rPr>
              <a:t>Stakeholders engagement</a:t>
            </a:r>
          </a:p>
          <a:p>
            <a:pPr marL="571500" indent="-571500">
              <a:buFont typeface="Wingdings" panose="05000000000000000000" pitchFamily="2" charset="2"/>
              <a:buChar char="v"/>
            </a:pPr>
            <a:r>
              <a:rPr lang="en-US" sz="4000" dirty="0" smtClean="0">
                <a:solidFill>
                  <a:prstClr val="black"/>
                </a:solidFill>
              </a:rPr>
              <a:t>Intelligence sharing and spirit de corps</a:t>
            </a:r>
          </a:p>
          <a:p>
            <a:pPr marL="571500" indent="-571500">
              <a:buFont typeface="Wingdings" panose="05000000000000000000" pitchFamily="2" charset="2"/>
              <a:buChar char="v"/>
            </a:pPr>
            <a:r>
              <a:rPr lang="en-US" sz="4000" dirty="0" smtClean="0">
                <a:solidFill>
                  <a:prstClr val="black"/>
                </a:solidFill>
              </a:rPr>
              <a:t>State committees on Road Safety</a:t>
            </a:r>
            <a:endParaRPr lang="en-US" sz="4000" dirty="0">
              <a:solidFill>
                <a:prstClr val="black"/>
              </a:solidFill>
            </a:endParaRPr>
          </a:p>
        </p:txBody>
      </p:sp>
    </p:spTree>
    <p:extLst>
      <p:ext uri="{BB962C8B-B14F-4D97-AF65-F5344CB8AC3E}">
        <p14:creationId xmlns:p14="http://schemas.microsoft.com/office/powerpoint/2010/main" val="2268143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4531" y="-190500"/>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420004" y="86498"/>
            <a:ext cx="13399867" cy="859210"/>
          </a:xfrm>
          <a:prstGeom prst="rect">
            <a:avLst/>
          </a:prstGeom>
        </p:spPr>
        <p:txBody>
          <a:bodyPr lIns="0" tIns="0" rIns="0" bIns="0" rtlCol="0" anchor="t">
            <a:spAutoFit/>
          </a:bodyPr>
          <a:lstStyle/>
          <a:p>
            <a:pPr algn="ctr">
              <a:lnSpc>
                <a:spcPts val="6719"/>
              </a:lnSpc>
            </a:pPr>
            <a:r>
              <a:rPr lang="en-US" sz="6000" b="1" spc="139" dirty="0">
                <a:solidFill>
                  <a:prstClr val="white"/>
                </a:solidFill>
              </a:rPr>
              <a:t>Critical Thinking: A </a:t>
            </a:r>
            <a:r>
              <a:rPr lang="en-US" sz="6000" b="1" spc="139" dirty="0" smtClean="0">
                <a:solidFill>
                  <a:prstClr val="white"/>
                </a:solidFill>
              </a:rPr>
              <a:t>Summary</a:t>
            </a:r>
            <a:endParaRPr lang="en-US" sz="6000" b="1" spc="139" dirty="0">
              <a:solidFill>
                <a:prstClr val="white"/>
              </a:solidFill>
            </a:endParaRPr>
          </a:p>
        </p:txBody>
      </p:sp>
      <p:sp>
        <p:nvSpPr>
          <p:cNvPr id="11" name="Rectangle 10"/>
          <p:cNvSpPr/>
          <p:nvPr/>
        </p:nvSpPr>
        <p:spPr>
          <a:xfrm>
            <a:off x="414087" y="1479137"/>
            <a:ext cx="17411700" cy="8833187"/>
          </a:xfrm>
          <a:prstGeom prst="rect">
            <a:avLst/>
          </a:prstGeom>
        </p:spPr>
        <p:txBody>
          <a:bodyPr wrap="square">
            <a:spAutoFit/>
          </a:bodyPr>
          <a:lstStyle/>
          <a:p>
            <a:pPr marL="742950" indent="-742950">
              <a:buFontTx/>
              <a:buAutoNum type="alphaLcPeriod"/>
            </a:pPr>
            <a:r>
              <a:rPr lang="en-US" sz="4800" dirty="0" smtClean="0">
                <a:solidFill>
                  <a:prstClr val="black"/>
                </a:solidFill>
              </a:rPr>
              <a:t>Critical </a:t>
            </a:r>
            <a:r>
              <a:rPr lang="en-US" sz="4800" dirty="0">
                <a:solidFill>
                  <a:prstClr val="black"/>
                </a:solidFill>
              </a:rPr>
              <a:t>thinking is aimed at achieving the best possible outcomes in any </a:t>
            </a:r>
            <a:r>
              <a:rPr lang="en-US" sz="4800" dirty="0" smtClean="0">
                <a:solidFill>
                  <a:prstClr val="black"/>
                </a:solidFill>
              </a:rPr>
              <a:t>	situation</a:t>
            </a:r>
            <a:r>
              <a:rPr lang="en-US" sz="4800" dirty="0">
                <a:solidFill>
                  <a:prstClr val="black"/>
                </a:solidFill>
              </a:rPr>
              <a:t>. In order to achieve this it must involve gathering and evaluating </a:t>
            </a:r>
            <a:r>
              <a:rPr lang="en-US" sz="4800" dirty="0" smtClean="0">
                <a:solidFill>
                  <a:prstClr val="black"/>
                </a:solidFill>
              </a:rPr>
              <a:t>	information </a:t>
            </a:r>
            <a:r>
              <a:rPr lang="en-US" sz="4800" dirty="0">
                <a:solidFill>
                  <a:prstClr val="black"/>
                </a:solidFill>
              </a:rPr>
              <a:t>from as many different sources possible</a:t>
            </a:r>
            <a:r>
              <a:rPr lang="en-US" sz="4800" dirty="0" smtClean="0">
                <a:solidFill>
                  <a:prstClr val="black"/>
                </a:solidFill>
              </a:rPr>
              <a:t>.</a:t>
            </a:r>
          </a:p>
          <a:p>
            <a:endParaRPr lang="en-US" sz="4000" dirty="0">
              <a:solidFill>
                <a:prstClr val="black"/>
              </a:solidFill>
            </a:endParaRPr>
          </a:p>
          <a:p>
            <a:r>
              <a:rPr lang="en-US" sz="4000" dirty="0">
                <a:solidFill>
                  <a:prstClr val="black"/>
                </a:solidFill>
              </a:rPr>
              <a:t>b</a:t>
            </a:r>
            <a:r>
              <a:rPr lang="en-US" sz="4800" dirty="0">
                <a:solidFill>
                  <a:prstClr val="black"/>
                </a:solidFill>
              </a:rPr>
              <a:t>. Critical thinking requires a clear, often uncomfortable, assessment  </a:t>
            </a:r>
            <a:r>
              <a:rPr lang="en-US" sz="4800" dirty="0" smtClean="0">
                <a:solidFill>
                  <a:prstClr val="black"/>
                </a:solidFill>
              </a:rPr>
              <a:t> 	of </a:t>
            </a:r>
            <a:r>
              <a:rPr lang="en-US" sz="4800" dirty="0">
                <a:solidFill>
                  <a:prstClr val="black"/>
                </a:solidFill>
              </a:rPr>
              <a:t>your </a:t>
            </a:r>
            <a:r>
              <a:rPr lang="en-US" sz="4800" dirty="0" smtClean="0">
                <a:solidFill>
                  <a:prstClr val="black"/>
                </a:solidFill>
              </a:rPr>
              <a:t>	personal </a:t>
            </a:r>
            <a:r>
              <a:rPr lang="en-US" sz="4800" dirty="0">
                <a:solidFill>
                  <a:prstClr val="black"/>
                </a:solidFill>
              </a:rPr>
              <a:t>strengths, weaknesses and preferences and </a:t>
            </a:r>
            <a:r>
              <a:rPr lang="en-US" sz="4800" dirty="0" smtClean="0">
                <a:solidFill>
                  <a:prstClr val="black"/>
                </a:solidFill>
              </a:rPr>
              <a:t>	their </a:t>
            </a:r>
            <a:r>
              <a:rPr lang="en-US" sz="4800" dirty="0">
                <a:solidFill>
                  <a:prstClr val="black"/>
                </a:solidFill>
              </a:rPr>
              <a:t>possible impact on </a:t>
            </a:r>
            <a:r>
              <a:rPr lang="en-US" sz="4800" dirty="0" smtClean="0">
                <a:solidFill>
                  <a:prstClr val="black"/>
                </a:solidFill>
              </a:rPr>
              <a:t>	decisions </a:t>
            </a:r>
            <a:r>
              <a:rPr lang="en-US" sz="4800" dirty="0">
                <a:solidFill>
                  <a:prstClr val="black"/>
                </a:solidFill>
              </a:rPr>
              <a:t>you may make</a:t>
            </a:r>
            <a:r>
              <a:rPr lang="en-US" sz="4800" dirty="0" smtClean="0">
                <a:solidFill>
                  <a:prstClr val="black"/>
                </a:solidFill>
              </a:rPr>
              <a:t>.</a:t>
            </a:r>
          </a:p>
          <a:p>
            <a:endParaRPr lang="en-US" sz="4800" dirty="0">
              <a:solidFill>
                <a:prstClr val="black"/>
              </a:solidFill>
            </a:endParaRPr>
          </a:p>
          <a:p>
            <a:r>
              <a:rPr lang="en-US" sz="4800" dirty="0">
                <a:solidFill>
                  <a:prstClr val="black"/>
                </a:solidFill>
              </a:rPr>
              <a:t>c. Critical thinking requires the development and use of foresight as </a:t>
            </a:r>
            <a:r>
              <a:rPr lang="en-US" sz="4800" dirty="0" smtClean="0">
                <a:solidFill>
                  <a:prstClr val="black"/>
                </a:solidFill>
              </a:rPr>
              <a:t>	far </a:t>
            </a:r>
            <a:r>
              <a:rPr lang="en-US" sz="4800" dirty="0">
                <a:solidFill>
                  <a:prstClr val="black"/>
                </a:solidFill>
              </a:rPr>
              <a:t>as this is </a:t>
            </a:r>
            <a:r>
              <a:rPr lang="en-US" sz="4800" dirty="0" smtClean="0">
                <a:solidFill>
                  <a:prstClr val="black"/>
                </a:solidFill>
              </a:rPr>
              <a:t>possible</a:t>
            </a:r>
            <a:r>
              <a:rPr lang="en-US" sz="4800" dirty="0">
                <a:solidFill>
                  <a:prstClr val="black"/>
                </a:solidFill>
              </a:rPr>
              <a:t>. As Doris Day sang, “the future’s not ours </a:t>
            </a:r>
            <a:r>
              <a:rPr lang="en-US" sz="4800" dirty="0" smtClean="0">
                <a:solidFill>
                  <a:prstClr val="black"/>
                </a:solidFill>
              </a:rPr>
              <a:t>	to 	see</a:t>
            </a:r>
            <a:r>
              <a:rPr lang="en-US" sz="4800" dirty="0">
                <a:solidFill>
                  <a:prstClr val="black"/>
                </a:solidFill>
              </a:rPr>
              <a:t>”.</a:t>
            </a:r>
          </a:p>
        </p:txBody>
      </p:sp>
    </p:spTree>
    <p:extLst>
      <p:ext uri="{BB962C8B-B14F-4D97-AF65-F5344CB8AC3E}">
        <p14:creationId xmlns:p14="http://schemas.microsoft.com/office/powerpoint/2010/main" val="304158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384073" y="-249039"/>
            <a:ext cx="6556273" cy="10908636"/>
          </a:xfrm>
          <a:prstGeom prst="rect">
            <a:avLst/>
          </a:prstGeom>
          <a:solidFill>
            <a:srgbClr val="00B0F0"/>
          </a:solidFill>
        </p:spPr>
      </p:sp>
      <p:sp>
        <p:nvSpPr>
          <p:cNvPr id="11" name="TextBox 6"/>
          <p:cNvSpPr txBox="1"/>
          <p:nvPr/>
        </p:nvSpPr>
        <p:spPr>
          <a:xfrm>
            <a:off x="228600" y="161595"/>
            <a:ext cx="5578641" cy="861774"/>
          </a:xfrm>
          <a:prstGeom prst="rect">
            <a:avLst/>
          </a:prstGeom>
        </p:spPr>
        <p:txBody>
          <a:bodyPr wrap="square" lIns="0" tIns="0" rIns="0" bIns="0" rtlCol="0" anchor="t">
            <a:spAutoFit/>
          </a:bodyPr>
          <a:lstStyle/>
          <a:p>
            <a:pPr algn="l"/>
            <a:r>
              <a:rPr lang="en-US" sz="5600" b="1" dirty="0" smtClean="0">
                <a:solidFill>
                  <a:schemeClr val="bg1"/>
                </a:solidFill>
              </a:rPr>
              <a:t>Introduction</a:t>
            </a:r>
            <a:endParaRPr lang="en-US" sz="5550" b="1" dirty="0">
              <a:solidFill>
                <a:schemeClr val="bg1"/>
              </a:solidFill>
            </a:endParaRPr>
          </a:p>
        </p:txBody>
      </p:sp>
      <p:sp>
        <p:nvSpPr>
          <p:cNvPr id="12" name="TextBox 22">
            <a:extLst>
              <a:ext uri="{FF2B5EF4-FFF2-40B4-BE49-F238E27FC236}">
                <a16:creationId xmlns:a16="http://schemas.microsoft.com/office/drawing/2014/main" xmlns="" id="{CA4D1FB9-38D0-432C-BE6D-D860F5A24FD8}"/>
              </a:ext>
            </a:extLst>
          </p:cNvPr>
          <p:cNvSpPr txBox="1">
            <a:spLocks noChangeArrowheads="1"/>
          </p:cNvSpPr>
          <p:nvPr/>
        </p:nvSpPr>
        <p:spPr bwMode="auto">
          <a:xfrm>
            <a:off x="6747549" y="2286228"/>
            <a:ext cx="10909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dirty="0"/>
              <a:t>Enactment of effective Laws and Regulations on Road Safety</a:t>
            </a:r>
          </a:p>
        </p:txBody>
      </p:sp>
      <p:sp>
        <p:nvSpPr>
          <p:cNvPr id="13" name="TextBox 23">
            <a:extLst>
              <a:ext uri="{FF2B5EF4-FFF2-40B4-BE49-F238E27FC236}">
                <a16:creationId xmlns:a16="http://schemas.microsoft.com/office/drawing/2014/main" xmlns="" id="{FD05F5BC-2B1E-4007-B229-73586B33E46F}"/>
              </a:ext>
            </a:extLst>
          </p:cNvPr>
          <p:cNvSpPr txBox="1">
            <a:spLocks noChangeArrowheads="1"/>
          </p:cNvSpPr>
          <p:nvPr/>
        </p:nvSpPr>
        <p:spPr bwMode="auto">
          <a:xfrm>
            <a:off x="6797339" y="3695700"/>
            <a:ext cx="109966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dirty="0"/>
              <a:t>Sustainable funding for road safety </a:t>
            </a:r>
            <a:r>
              <a:rPr lang="en-US" altLang="en-US" sz="4000" dirty="0" err="1"/>
              <a:t>programmes</a:t>
            </a:r>
            <a:r>
              <a:rPr lang="en-US" altLang="en-US" sz="4000" dirty="0"/>
              <a:t> and activities</a:t>
            </a:r>
          </a:p>
        </p:txBody>
      </p:sp>
      <p:sp>
        <p:nvSpPr>
          <p:cNvPr id="14" name="TextBox 24">
            <a:extLst>
              <a:ext uri="{FF2B5EF4-FFF2-40B4-BE49-F238E27FC236}">
                <a16:creationId xmlns:a16="http://schemas.microsoft.com/office/drawing/2014/main" xmlns="" id="{33E67D4D-D1A2-463A-B413-F57DE55AE7D1}"/>
              </a:ext>
            </a:extLst>
          </p:cNvPr>
          <p:cNvSpPr txBox="1">
            <a:spLocks noChangeArrowheads="1"/>
          </p:cNvSpPr>
          <p:nvPr/>
        </p:nvSpPr>
        <p:spPr bwMode="auto">
          <a:xfrm>
            <a:off x="6821402" y="6235792"/>
            <a:ext cx="103079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dirty="0"/>
              <a:t>Development of Road Safety Standards</a:t>
            </a:r>
          </a:p>
        </p:txBody>
      </p:sp>
      <p:sp>
        <p:nvSpPr>
          <p:cNvPr id="15" name="TextBox 25">
            <a:extLst>
              <a:ext uri="{FF2B5EF4-FFF2-40B4-BE49-F238E27FC236}">
                <a16:creationId xmlns:a16="http://schemas.microsoft.com/office/drawing/2014/main" xmlns="" id="{0C91C394-1016-4C75-95A9-36AAEDBECED2}"/>
              </a:ext>
            </a:extLst>
          </p:cNvPr>
          <p:cNvSpPr txBox="1">
            <a:spLocks noChangeArrowheads="1"/>
          </p:cNvSpPr>
          <p:nvPr/>
        </p:nvSpPr>
        <p:spPr bwMode="auto">
          <a:xfrm>
            <a:off x="6838614" y="5244929"/>
            <a:ext cx="102666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dirty="0"/>
              <a:t>Setting of targets and its review/ evaluation</a:t>
            </a:r>
          </a:p>
        </p:txBody>
      </p:sp>
      <p:sp>
        <p:nvSpPr>
          <p:cNvPr id="16" name="TextBox 26">
            <a:extLst>
              <a:ext uri="{FF2B5EF4-FFF2-40B4-BE49-F238E27FC236}">
                <a16:creationId xmlns:a16="http://schemas.microsoft.com/office/drawing/2014/main" xmlns="" id="{5ABBF75B-71CA-44C5-B4BF-1FC451F0208B}"/>
              </a:ext>
            </a:extLst>
          </p:cNvPr>
          <p:cNvSpPr txBox="1">
            <a:spLocks noChangeArrowheads="1"/>
          </p:cNvSpPr>
          <p:nvPr/>
        </p:nvSpPr>
        <p:spPr bwMode="auto">
          <a:xfrm>
            <a:off x="6826582" y="7298159"/>
            <a:ext cx="10172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dirty="0"/>
              <a:t>Alignment with International Conventions on Road Safety</a:t>
            </a:r>
          </a:p>
        </p:txBody>
      </p:sp>
      <p:sp>
        <p:nvSpPr>
          <p:cNvPr id="17" name="TextBox 26">
            <a:extLst>
              <a:ext uri="{FF2B5EF4-FFF2-40B4-BE49-F238E27FC236}">
                <a16:creationId xmlns:a16="http://schemas.microsoft.com/office/drawing/2014/main" xmlns="" id="{62457F80-E676-4192-B245-7F49A7723762}"/>
              </a:ext>
            </a:extLst>
          </p:cNvPr>
          <p:cNvSpPr txBox="1">
            <a:spLocks noChangeArrowheads="1"/>
          </p:cNvSpPr>
          <p:nvPr/>
        </p:nvSpPr>
        <p:spPr bwMode="auto">
          <a:xfrm>
            <a:off x="6887249" y="8746004"/>
            <a:ext cx="10629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4000" dirty="0"/>
              <a:t>Development of National Road Safety Strategies</a:t>
            </a:r>
          </a:p>
        </p:txBody>
      </p:sp>
      <p:sp>
        <p:nvSpPr>
          <p:cNvPr id="18" name="TextBox 17"/>
          <p:cNvSpPr txBox="1"/>
          <p:nvPr/>
        </p:nvSpPr>
        <p:spPr>
          <a:xfrm>
            <a:off x="28074" y="2450679"/>
            <a:ext cx="5181600" cy="5509200"/>
          </a:xfrm>
          <a:prstGeom prst="rect">
            <a:avLst/>
          </a:prstGeom>
          <a:noFill/>
        </p:spPr>
        <p:txBody>
          <a:bodyPr wrap="square" rtlCol="0">
            <a:spAutoFit/>
          </a:bodyPr>
          <a:lstStyle/>
          <a:p>
            <a:r>
              <a:rPr lang="en-US" sz="4400" b="1" dirty="0" smtClean="0"/>
              <a:t>Performance Review </a:t>
            </a:r>
            <a:r>
              <a:rPr lang="en-US" sz="4400" dirty="0" smtClean="0"/>
              <a:t>or </a:t>
            </a:r>
            <a:r>
              <a:rPr lang="en-US" sz="4400" b="1" dirty="0" smtClean="0"/>
              <a:t>Target Setting</a:t>
            </a:r>
            <a:r>
              <a:rPr lang="en-US" sz="4400" dirty="0" smtClean="0"/>
              <a:t> has been Identified as one of the main Key Responsibilities of Policy Makers in Road Traffic Crash Reduction worldwide</a:t>
            </a:r>
            <a:endParaRPr lang="en-US" sz="4400" dirty="0"/>
          </a:p>
        </p:txBody>
      </p:sp>
      <p:sp>
        <p:nvSpPr>
          <p:cNvPr id="19" name="Rectangle 18"/>
          <p:cNvSpPr/>
          <p:nvPr/>
        </p:nvSpPr>
        <p:spPr>
          <a:xfrm>
            <a:off x="6610448" y="238661"/>
            <a:ext cx="11183503" cy="1323439"/>
          </a:xfrm>
          <a:prstGeom prst="rect">
            <a:avLst/>
          </a:prstGeom>
        </p:spPr>
        <p:txBody>
          <a:bodyPr wrap="square">
            <a:spAutoFit/>
          </a:bodyPr>
          <a:lstStyle/>
          <a:p>
            <a:r>
              <a:rPr lang="en-US" sz="4000" b="1" dirty="0"/>
              <a:t>Responsibilities of Policy Makers in Road Traffic Crash Reduction</a:t>
            </a:r>
          </a:p>
        </p:txBody>
      </p:sp>
      <p:sp>
        <p:nvSpPr>
          <p:cNvPr id="20" name="Isosceles Triangle 19"/>
          <p:cNvSpPr/>
          <p:nvPr/>
        </p:nvSpPr>
        <p:spPr>
          <a:xfrm rot="10800000">
            <a:off x="10515600" y="1343527"/>
            <a:ext cx="4447674" cy="7038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0049" y="-190500"/>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420004" y="86498"/>
            <a:ext cx="13399867" cy="827214"/>
          </a:xfrm>
          <a:prstGeom prst="rect">
            <a:avLst/>
          </a:prstGeom>
        </p:spPr>
        <p:txBody>
          <a:bodyPr lIns="0" tIns="0" rIns="0" bIns="0" rtlCol="0" anchor="t">
            <a:spAutoFit/>
          </a:bodyPr>
          <a:lstStyle/>
          <a:p>
            <a:pPr algn="ctr">
              <a:lnSpc>
                <a:spcPts val="6719"/>
              </a:lnSpc>
            </a:pPr>
            <a:r>
              <a:rPr lang="en-US" sz="5400" b="1" spc="139" dirty="0">
                <a:solidFill>
                  <a:schemeClr val="bg1"/>
                </a:solidFill>
              </a:rPr>
              <a:t>Critical Thinking: </a:t>
            </a:r>
            <a:r>
              <a:rPr lang="en-US" sz="5400" b="1" spc="139" dirty="0" smtClean="0">
                <a:solidFill>
                  <a:schemeClr val="bg1"/>
                </a:solidFill>
              </a:rPr>
              <a:t>A Summary (Cont’d)</a:t>
            </a:r>
            <a:endParaRPr lang="en-US" sz="5400" b="1" spc="139" dirty="0">
              <a:solidFill>
                <a:schemeClr val="bg1"/>
              </a:solidFill>
            </a:endParaRPr>
          </a:p>
        </p:txBody>
      </p:sp>
      <p:sp>
        <p:nvSpPr>
          <p:cNvPr id="11" name="Rectangle 10"/>
          <p:cNvSpPr/>
          <p:nvPr/>
        </p:nvSpPr>
        <p:spPr>
          <a:xfrm>
            <a:off x="304800" y="2899785"/>
            <a:ext cx="17411700" cy="5262979"/>
          </a:xfrm>
          <a:prstGeom prst="rect">
            <a:avLst/>
          </a:prstGeom>
        </p:spPr>
        <p:txBody>
          <a:bodyPr wrap="square">
            <a:spAutoFit/>
          </a:bodyPr>
          <a:lstStyle/>
          <a:p>
            <a:r>
              <a:rPr lang="en-US" sz="4800" dirty="0">
                <a:solidFill>
                  <a:prstClr val="black"/>
                </a:solidFill>
              </a:rPr>
              <a:t>d. Implementing the decisions made arising from critical thinking must take into account an assessment of possible outcomes and ways of avoiding potentially negative outcomes, or at least lessening their impact</a:t>
            </a:r>
            <a:r>
              <a:rPr lang="en-US" sz="4800" dirty="0" smtClean="0">
                <a:solidFill>
                  <a:prstClr val="black"/>
                </a:solidFill>
              </a:rPr>
              <a:t>.</a:t>
            </a:r>
          </a:p>
          <a:p>
            <a:endParaRPr lang="en-US" sz="4800" dirty="0">
              <a:solidFill>
                <a:prstClr val="black"/>
              </a:solidFill>
            </a:endParaRPr>
          </a:p>
          <a:p>
            <a:r>
              <a:rPr lang="en-US" sz="4800" dirty="0">
                <a:solidFill>
                  <a:prstClr val="black"/>
                </a:solidFill>
              </a:rPr>
              <a:t>e. Critical thinking involves reviewing the results of the application of decisions made and implementing change where possible.</a:t>
            </a:r>
          </a:p>
        </p:txBody>
      </p:sp>
    </p:spTree>
    <p:extLst>
      <p:ext uri="{BB962C8B-B14F-4D97-AF65-F5344CB8AC3E}">
        <p14:creationId xmlns:p14="http://schemas.microsoft.com/office/powerpoint/2010/main" val="1787436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0049" y="-190500"/>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420004" y="86498"/>
            <a:ext cx="13399867" cy="859210"/>
          </a:xfrm>
          <a:prstGeom prst="rect">
            <a:avLst/>
          </a:prstGeom>
        </p:spPr>
        <p:txBody>
          <a:bodyPr lIns="0" tIns="0" rIns="0" bIns="0" rtlCol="0" anchor="t">
            <a:spAutoFit/>
          </a:bodyPr>
          <a:lstStyle/>
          <a:p>
            <a:pPr algn="ctr">
              <a:lnSpc>
                <a:spcPts val="6719"/>
              </a:lnSpc>
            </a:pPr>
            <a:r>
              <a:rPr lang="en-US" sz="6000" b="1" spc="139" dirty="0" smtClean="0">
                <a:solidFill>
                  <a:schemeClr val="bg1"/>
                </a:solidFill>
              </a:rPr>
              <a:t>Conclusion</a:t>
            </a:r>
            <a:endParaRPr lang="en-US" sz="6000" b="1" spc="139" dirty="0">
              <a:solidFill>
                <a:schemeClr val="bg1"/>
              </a:solidFill>
            </a:endParaRPr>
          </a:p>
        </p:txBody>
      </p:sp>
      <p:sp>
        <p:nvSpPr>
          <p:cNvPr id="6" name="TextBox 8"/>
          <p:cNvSpPr txBox="1"/>
          <p:nvPr/>
        </p:nvSpPr>
        <p:spPr>
          <a:xfrm>
            <a:off x="539416" y="1790700"/>
            <a:ext cx="17291384" cy="7386638"/>
          </a:xfrm>
          <a:prstGeom prst="rect">
            <a:avLst/>
          </a:prstGeom>
        </p:spPr>
        <p:txBody>
          <a:bodyPr wrap="square" lIns="0" tIns="0" rIns="0" bIns="0" rtlCol="0" anchor="t">
            <a:spAutoFit/>
          </a:bodyPr>
          <a:lstStyle/>
          <a:p>
            <a:pPr algn="l"/>
            <a:r>
              <a:rPr lang="en-US" sz="4800" b="1" dirty="0" smtClean="0"/>
              <a:t>From this presentation, it is clear that for the Corps to move forward towards achieving the 2020 Corporate Strategic Goals, we must approach issues differently with the benefits of hindsight, making informed conclusions and implementing them in a sustainable manner such that processes and </a:t>
            </a:r>
            <a:r>
              <a:rPr lang="en-US" sz="4800" b="1" dirty="0" err="1" smtClean="0"/>
              <a:t>programmes</a:t>
            </a:r>
            <a:r>
              <a:rPr lang="en-US" sz="4800" b="1" dirty="0" smtClean="0"/>
              <a:t> run without hitch.</a:t>
            </a:r>
          </a:p>
          <a:p>
            <a:pPr algn="l"/>
            <a:endParaRPr lang="en-US" sz="4800" b="1" dirty="0"/>
          </a:p>
          <a:p>
            <a:pPr algn="l"/>
            <a:r>
              <a:rPr lang="en-US" sz="4800" b="1" dirty="0" smtClean="0"/>
              <a:t>It is, therefore, imperative that we put on our thinking cap to constantly be alert and think critically at all times, as attested to by many Scholars and leaders of thoughts who have left us with reminders on this great values:</a:t>
            </a:r>
            <a:endParaRPr lang="en-US" sz="4800" b="1" dirty="0"/>
          </a:p>
        </p:txBody>
      </p:sp>
    </p:spTree>
    <p:extLst>
      <p:ext uri="{BB962C8B-B14F-4D97-AF65-F5344CB8AC3E}">
        <p14:creationId xmlns:p14="http://schemas.microsoft.com/office/powerpoint/2010/main" val="1799775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210049" y="-190500"/>
            <a:ext cx="18717064" cy="10695134"/>
            <a:chOff x="0" y="0"/>
            <a:chExt cx="24956086" cy="14260179"/>
          </a:xfrm>
          <a:solidFill>
            <a:srgbClr val="00B0F0"/>
          </a:solidFill>
        </p:grpSpPr>
        <p:pic>
          <p:nvPicPr>
            <p:cNvPr id="3" name="Picture 3"/>
            <p:cNvPicPr>
              <a:picLocks noChangeAspect="1"/>
            </p:cNvPicPr>
            <p:nvPr/>
          </p:nvPicPr>
          <p:blipFill>
            <a:blip r:embed="rId2">
              <a:alphaModFix amt="9999"/>
            </a:blip>
            <a:srcRect l="15900" r="15900"/>
            <a:stretch>
              <a:fillRect/>
            </a:stretch>
          </p:blipFill>
          <p:spPr>
            <a:xfrm>
              <a:off x="0" y="0"/>
              <a:ext cx="24956086" cy="14260179"/>
            </a:xfrm>
            <a:prstGeom prst="rect">
              <a:avLst/>
            </a:prstGeom>
            <a:grpFill/>
          </p:spPr>
        </p:pic>
      </p:grpSp>
      <p:sp>
        <p:nvSpPr>
          <p:cNvPr id="9" name="AutoShape 9"/>
          <p:cNvSpPr/>
          <p:nvPr/>
        </p:nvSpPr>
        <p:spPr>
          <a:xfrm>
            <a:off x="-228599" y="1141009"/>
            <a:ext cx="18731132" cy="192491"/>
          </a:xfrm>
          <a:prstGeom prst="rect">
            <a:avLst/>
          </a:prstGeom>
          <a:solidFill>
            <a:srgbClr val="F3F5F9"/>
          </a:solidFill>
        </p:spPr>
      </p:sp>
      <p:sp>
        <p:nvSpPr>
          <p:cNvPr id="10" name="TextBox 3"/>
          <p:cNvSpPr txBox="1"/>
          <p:nvPr/>
        </p:nvSpPr>
        <p:spPr>
          <a:xfrm>
            <a:off x="2420004" y="86498"/>
            <a:ext cx="13399867" cy="859210"/>
          </a:xfrm>
          <a:prstGeom prst="rect">
            <a:avLst/>
          </a:prstGeom>
        </p:spPr>
        <p:txBody>
          <a:bodyPr lIns="0" tIns="0" rIns="0" bIns="0" rtlCol="0" anchor="t">
            <a:spAutoFit/>
          </a:bodyPr>
          <a:lstStyle/>
          <a:p>
            <a:pPr algn="ctr">
              <a:lnSpc>
                <a:spcPts val="6719"/>
              </a:lnSpc>
            </a:pPr>
            <a:r>
              <a:rPr lang="en-US" sz="6000" b="1" spc="139" dirty="0" smtClean="0">
                <a:solidFill>
                  <a:schemeClr val="bg1"/>
                </a:solidFill>
              </a:rPr>
              <a:t>Conclusion (Cont’d)</a:t>
            </a:r>
            <a:endParaRPr lang="en-US" sz="6000" b="1" spc="139" dirty="0">
              <a:solidFill>
                <a:schemeClr val="bg1"/>
              </a:solidFill>
            </a:endParaRPr>
          </a:p>
        </p:txBody>
      </p:sp>
      <p:sp>
        <p:nvSpPr>
          <p:cNvPr id="6" name="TextBox 8"/>
          <p:cNvSpPr txBox="1"/>
          <p:nvPr/>
        </p:nvSpPr>
        <p:spPr>
          <a:xfrm>
            <a:off x="381000" y="1670748"/>
            <a:ext cx="17145000" cy="8617744"/>
          </a:xfrm>
          <a:prstGeom prst="rect">
            <a:avLst/>
          </a:prstGeom>
        </p:spPr>
        <p:txBody>
          <a:bodyPr wrap="square" lIns="0" tIns="0" rIns="0" bIns="0" rtlCol="0" anchor="t">
            <a:spAutoFit/>
          </a:bodyPr>
          <a:lstStyle/>
          <a:p>
            <a:pPr marL="571500" indent="-571500">
              <a:buFont typeface="Wingdings" pitchFamily="2" charset="2"/>
              <a:buChar char="q"/>
            </a:pPr>
            <a:r>
              <a:rPr lang="en-US" sz="4400" dirty="0" smtClean="0">
                <a:solidFill>
                  <a:srgbClr val="020301"/>
                </a:solidFill>
              </a:rPr>
              <a:t>     If </a:t>
            </a:r>
            <a:r>
              <a:rPr lang="en-US" sz="4400" dirty="0">
                <a:solidFill>
                  <a:srgbClr val="020301"/>
                </a:solidFill>
              </a:rPr>
              <a:t>everyone is thinking alike, then somebody isn't thinking - </a:t>
            </a:r>
            <a:r>
              <a:rPr lang="en-US" sz="4400" i="1" dirty="0">
                <a:solidFill>
                  <a:schemeClr val="bg1"/>
                </a:solidFill>
              </a:rPr>
              <a:t>George S. </a:t>
            </a:r>
            <a:r>
              <a:rPr lang="en-US" sz="4400" i="1" dirty="0" smtClean="0">
                <a:solidFill>
                  <a:schemeClr val="bg1"/>
                </a:solidFill>
              </a:rPr>
              <a:t>	  Patton.</a:t>
            </a:r>
          </a:p>
          <a:p>
            <a:endParaRPr lang="en-US" sz="1600" dirty="0">
              <a:solidFill>
                <a:srgbClr val="020301"/>
              </a:solidFill>
            </a:endParaRPr>
          </a:p>
          <a:p>
            <a:pPr marL="571500" indent="-571500">
              <a:buFont typeface="Wingdings" pitchFamily="2" charset="2"/>
              <a:buChar char="q"/>
            </a:pPr>
            <a:r>
              <a:rPr lang="en-US" sz="4400" dirty="0">
                <a:solidFill>
                  <a:srgbClr val="020301"/>
                </a:solidFill>
              </a:rPr>
              <a:t> </a:t>
            </a:r>
            <a:r>
              <a:rPr lang="en-US" sz="4400" dirty="0" smtClean="0">
                <a:solidFill>
                  <a:srgbClr val="020301"/>
                </a:solidFill>
              </a:rPr>
              <a:t>    To </a:t>
            </a:r>
            <a:r>
              <a:rPr lang="en-US" sz="4400" dirty="0">
                <a:solidFill>
                  <a:srgbClr val="020301"/>
                </a:solidFill>
              </a:rPr>
              <a:t>change your reality, simply stop thinking like that - </a:t>
            </a:r>
            <a:r>
              <a:rPr lang="en-US" sz="4400" i="1" dirty="0">
                <a:solidFill>
                  <a:schemeClr val="bg1"/>
                </a:solidFill>
              </a:rPr>
              <a:t>Neale </a:t>
            </a:r>
            <a:r>
              <a:rPr lang="en-US" sz="4400" i="1" dirty="0" smtClean="0">
                <a:solidFill>
                  <a:schemeClr val="bg1"/>
                </a:solidFill>
              </a:rPr>
              <a:t>Donald</a:t>
            </a:r>
          </a:p>
          <a:p>
            <a:endParaRPr lang="en-US" sz="2000" i="1" dirty="0">
              <a:solidFill>
                <a:schemeClr val="bg1"/>
              </a:solidFill>
            </a:endParaRPr>
          </a:p>
          <a:p>
            <a:pPr marL="571500" indent="-571500">
              <a:buFont typeface="Wingdings" pitchFamily="2" charset="2"/>
              <a:buChar char="q"/>
            </a:pPr>
            <a:r>
              <a:rPr lang="en-US" sz="4400" dirty="0">
                <a:solidFill>
                  <a:srgbClr val="020301"/>
                </a:solidFill>
              </a:rPr>
              <a:t> </a:t>
            </a:r>
            <a:r>
              <a:rPr lang="en-US" sz="4400" dirty="0" smtClean="0">
                <a:solidFill>
                  <a:srgbClr val="020301"/>
                </a:solidFill>
              </a:rPr>
              <a:t>     Everyone </a:t>
            </a:r>
            <a:r>
              <a:rPr lang="en-US" sz="4400" dirty="0">
                <a:solidFill>
                  <a:srgbClr val="020301"/>
                </a:solidFill>
              </a:rPr>
              <a:t>wants to live on top of the mountain, but all the happiness </a:t>
            </a:r>
            <a:r>
              <a:rPr lang="en-US" sz="4400" dirty="0" smtClean="0">
                <a:solidFill>
                  <a:srgbClr val="020301"/>
                </a:solidFill>
              </a:rPr>
              <a:t> </a:t>
            </a:r>
          </a:p>
          <a:p>
            <a:r>
              <a:rPr lang="en-US" sz="4400" dirty="0">
                <a:solidFill>
                  <a:srgbClr val="020301"/>
                </a:solidFill>
              </a:rPr>
              <a:t> </a:t>
            </a:r>
            <a:r>
              <a:rPr lang="en-US" sz="4400" dirty="0" smtClean="0">
                <a:solidFill>
                  <a:srgbClr val="020301"/>
                </a:solidFill>
              </a:rPr>
              <a:t>          and </a:t>
            </a:r>
            <a:r>
              <a:rPr lang="en-US" sz="4400" dirty="0">
                <a:solidFill>
                  <a:srgbClr val="020301"/>
                </a:solidFill>
              </a:rPr>
              <a:t>growth occur while you're climbing it - </a:t>
            </a:r>
            <a:r>
              <a:rPr lang="en-US" sz="4400" i="1" dirty="0">
                <a:solidFill>
                  <a:schemeClr val="bg1"/>
                </a:solidFill>
              </a:rPr>
              <a:t>Andy </a:t>
            </a:r>
            <a:r>
              <a:rPr lang="en-US" sz="4400" i="1" dirty="0" smtClean="0">
                <a:solidFill>
                  <a:schemeClr val="bg1"/>
                </a:solidFill>
              </a:rPr>
              <a:t>Rooney</a:t>
            </a:r>
          </a:p>
          <a:p>
            <a:endParaRPr lang="en-US" sz="1600" i="1" dirty="0">
              <a:solidFill>
                <a:schemeClr val="bg1"/>
              </a:solidFill>
            </a:endParaRPr>
          </a:p>
          <a:p>
            <a:pPr marL="571500" indent="-571500">
              <a:buFont typeface="Wingdings" pitchFamily="2" charset="2"/>
              <a:buChar char="q"/>
            </a:pPr>
            <a:r>
              <a:rPr lang="en-US" sz="4400" dirty="0">
                <a:solidFill>
                  <a:srgbClr val="020301"/>
                </a:solidFill>
              </a:rPr>
              <a:t> </a:t>
            </a:r>
            <a:r>
              <a:rPr lang="en-US" sz="4400" dirty="0" smtClean="0">
                <a:solidFill>
                  <a:srgbClr val="020301"/>
                </a:solidFill>
              </a:rPr>
              <a:t>     Those </a:t>
            </a:r>
            <a:r>
              <a:rPr lang="en-US" sz="4400" dirty="0">
                <a:solidFill>
                  <a:srgbClr val="020301"/>
                </a:solidFill>
              </a:rPr>
              <a:t>who do not think outside the box are easily contained - </a:t>
            </a:r>
            <a:r>
              <a:rPr lang="en-US" sz="4400" i="1" dirty="0">
                <a:solidFill>
                  <a:schemeClr val="bg1"/>
                </a:solidFill>
              </a:rPr>
              <a:t>Nicolas </a:t>
            </a:r>
            <a:r>
              <a:rPr lang="en-US" sz="4400" i="1" dirty="0" smtClean="0">
                <a:solidFill>
                  <a:schemeClr val="bg1"/>
                </a:solidFill>
              </a:rPr>
              <a:t> </a:t>
            </a:r>
          </a:p>
          <a:p>
            <a:r>
              <a:rPr lang="en-US" sz="4400" i="1" dirty="0">
                <a:solidFill>
                  <a:schemeClr val="bg1"/>
                </a:solidFill>
              </a:rPr>
              <a:t> </a:t>
            </a:r>
            <a:r>
              <a:rPr lang="en-US" sz="4400" i="1" dirty="0" smtClean="0">
                <a:solidFill>
                  <a:schemeClr val="bg1"/>
                </a:solidFill>
              </a:rPr>
              <a:t>          </a:t>
            </a:r>
            <a:r>
              <a:rPr lang="en-US" sz="4400" i="1" dirty="0" err="1" smtClean="0">
                <a:solidFill>
                  <a:schemeClr val="bg1"/>
                </a:solidFill>
              </a:rPr>
              <a:t>Manetta</a:t>
            </a:r>
            <a:r>
              <a:rPr lang="en-US" sz="4400" dirty="0" smtClean="0">
                <a:solidFill>
                  <a:srgbClr val="020301"/>
                </a:solidFill>
              </a:rPr>
              <a:t>.</a:t>
            </a:r>
          </a:p>
          <a:p>
            <a:endParaRPr lang="en-US" sz="2400" dirty="0">
              <a:solidFill>
                <a:srgbClr val="020301"/>
              </a:solidFill>
            </a:endParaRPr>
          </a:p>
          <a:p>
            <a:pPr marL="571500" indent="-571500">
              <a:buFont typeface="Wingdings" pitchFamily="2" charset="2"/>
              <a:buChar char="q"/>
            </a:pPr>
            <a:r>
              <a:rPr lang="en-US" sz="4400" dirty="0">
                <a:solidFill>
                  <a:srgbClr val="020301"/>
                </a:solidFill>
              </a:rPr>
              <a:t> </a:t>
            </a:r>
            <a:r>
              <a:rPr lang="en-US" sz="4400" dirty="0" smtClean="0">
                <a:solidFill>
                  <a:srgbClr val="020301"/>
                </a:solidFill>
              </a:rPr>
              <a:t>      Being </a:t>
            </a:r>
            <a:r>
              <a:rPr lang="en-US" sz="4400" dirty="0">
                <a:solidFill>
                  <a:srgbClr val="020301"/>
                </a:solidFill>
              </a:rPr>
              <a:t>different and thinking differently makes a person </a:t>
            </a:r>
            <a:r>
              <a:rPr lang="en-US" sz="4400" dirty="0" smtClean="0">
                <a:solidFill>
                  <a:srgbClr val="020301"/>
                </a:solidFill>
              </a:rPr>
              <a:t>	    </a:t>
            </a:r>
          </a:p>
          <a:p>
            <a:r>
              <a:rPr lang="en-US" sz="4400" dirty="0" smtClean="0">
                <a:solidFill>
                  <a:srgbClr val="020301"/>
                </a:solidFill>
              </a:rPr>
              <a:t>            unforgettable</a:t>
            </a:r>
            <a:r>
              <a:rPr lang="en-US" sz="4400" dirty="0">
                <a:solidFill>
                  <a:srgbClr val="020301"/>
                </a:solidFill>
              </a:rPr>
              <a:t>. History does not remember the forgettable. It </a:t>
            </a:r>
            <a:r>
              <a:rPr lang="en-US" sz="4400" dirty="0" smtClean="0">
                <a:solidFill>
                  <a:srgbClr val="020301"/>
                </a:solidFill>
              </a:rPr>
              <a:t> </a:t>
            </a:r>
          </a:p>
          <a:p>
            <a:r>
              <a:rPr lang="en-US" sz="4400" dirty="0">
                <a:solidFill>
                  <a:srgbClr val="020301"/>
                </a:solidFill>
              </a:rPr>
              <a:t> </a:t>
            </a:r>
            <a:r>
              <a:rPr lang="en-US" sz="4400" dirty="0" smtClean="0">
                <a:solidFill>
                  <a:srgbClr val="020301"/>
                </a:solidFill>
              </a:rPr>
              <a:t>           </a:t>
            </a:r>
            <a:r>
              <a:rPr lang="en-US" sz="4400" dirty="0" err="1" smtClean="0">
                <a:solidFill>
                  <a:srgbClr val="020301"/>
                </a:solidFill>
              </a:rPr>
              <a:t>honours</a:t>
            </a:r>
            <a:r>
              <a:rPr lang="en-US" sz="4400" dirty="0" smtClean="0">
                <a:solidFill>
                  <a:srgbClr val="020301"/>
                </a:solidFill>
              </a:rPr>
              <a:t> </a:t>
            </a:r>
            <a:r>
              <a:rPr lang="en-US" sz="4400" dirty="0">
                <a:solidFill>
                  <a:srgbClr val="020301"/>
                </a:solidFill>
              </a:rPr>
              <a:t>the unique minority, the majority cannot forget - </a:t>
            </a:r>
            <a:r>
              <a:rPr lang="en-US" sz="4400" i="1" dirty="0">
                <a:solidFill>
                  <a:schemeClr val="bg1"/>
                </a:solidFill>
              </a:rPr>
              <a:t>Suzy </a:t>
            </a:r>
            <a:r>
              <a:rPr lang="en-US" sz="4400" i="1" dirty="0" smtClean="0">
                <a:solidFill>
                  <a:schemeClr val="bg1"/>
                </a:solidFill>
              </a:rPr>
              <a:t> </a:t>
            </a:r>
          </a:p>
          <a:p>
            <a:r>
              <a:rPr lang="en-US" sz="4400" i="1" dirty="0">
                <a:solidFill>
                  <a:schemeClr val="bg1"/>
                </a:solidFill>
              </a:rPr>
              <a:t> </a:t>
            </a:r>
            <a:r>
              <a:rPr lang="en-US" sz="4400" i="1" dirty="0" smtClean="0">
                <a:solidFill>
                  <a:schemeClr val="bg1"/>
                </a:solidFill>
              </a:rPr>
              <a:t>           </a:t>
            </a:r>
            <a:r>
              <a:rPr lang="en-US" sz="4400" i="1" dirty="0" err="1" smtClean="0">
                <a:solidFill>
                  <a:schemeClr val="bg1"/>
                </a:solidFill>
              </a:rPr>
              <a:t>Kassem</a:t>
            </a:r>
            <a:r>
              <a:rPr lang="en-US" sz="4400" i="1" dirty="0">
                <a:solidFill>
                  <a:schemeClr val="bg1"/>
                </a:solidFill>
              </a:rPr>
              <a:t>.</a:t>
            </a:r>
          </a:p>
        </p:txBody>
      </p:sp>
    </p:spTree>
    <p:extLst>
      <p:ext uri="{BB962C8B-B14F-4D97-AF65-F5344CB8AC3E}">
        <p14:creationId xmlns:p14="http://schemas.microsoft.com/office/powerpoint/2010/main" val="1435757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6948481" y="9488902"/>
            <a:ext cx="728102" cy="547688"/>
          </a:xfrm>
        </p:spPr>
        <p:txBody>
          <a:bodyPr/>
          <a:lstStyle/>
          <a:p>
            <a:fld id="{3CE5E805-A2C6-485A-87EB-14CC44F27027}" type="slidenum">
              <a:rPr lang="en-US" smtClean="0">
                <a:solidFill>
                  <a:prstClr val="black">
                    <a:tint val="75000"/>
                  </a:prstClr>
                </a:solidFill>
              </a:rPr>
              <a:pPr/>
              <a:t>33</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32" y="266700"/>
            <a:ext cx="6505575"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
          <p:cNvSpPr txBox="1"/>
          <p:nvPr/>
        </p:nvSpPr>
        <p:spPr>
          <a:xfrm>
            <a:off x="8171891" y="1327076"/>
            <a:ext cx="8481463" cy="7078861"/>
          </a:xfrm>
          <a:prstGeom prst="rect">
            <a:avLst/>
          </a:prstGeom>
        </p:spPr>
        <p:txBody>
          <a:bodyPr wrap="square" lIns="0" tIns="0" rIns="0" bIns="0" rtlCol="0" anchor="t">
            <a:spAutoFit/>
          </a:bodyPr>
          <a:lstStyle/>
          <a:p>
            <a:pPr algn="ctr"/>
            <a:r>
              <a:rPr lang="en-US" sz="11500" b="1" spc="139" dirty="0" smtClean="0">
                <a:solidFill>
                  <a:srgbClr val="00B050"/>
                </a:solidFill>
                <a:effectLst/>
              </a:rPr>
              <a:t>Critical Thinking </a:t>
            </a:r>
            <a:r>
              <a:rPr lang="en-US" sz="11500" b="1" spc="139" dirty="0" smtClean="0"/>
              <a:t>In FRSC Starts With </a:t>
            </a:r>
            <a:r>
              <a:rPr lang="en-US" sz="11500" b="1" spc="139" dirty="0" smtClean="0">
                <a:solidFill>
                  <a:srgbClr val="FF0000"/>
                </a:solidFill>
                <a:effectLst>
                  <a:glow rad="228600">
                    <a:schemeClr val="accent6">
                      <a:satMod val="175000"/>
                      <a:alpha val="40000"/>
                    </a:schemeClr>
                  </a:glow>
                </a:effectLst>
              </a:rPr>
              <a:t>You</a:t>
            </a:r>
            <a:endParaRPr lang="en-US" sz="11500" b="1" spc="139" dirty="0">
              <a:solidFill>
                <a:srgbClr val="FF0000"/>
              </a:solidFill>
              <a:effectLst>
                <a:glow rad="228600">
                  <a:schemeClr val="accent6">
                    <a:satMod val="175000"/>
                    <a:alpha val="40000"/>
                  </a:schemeClr>
                </a:glow>
              </a:effectLst>
            </a:endParaRPr>
          </a:p>
        </p:txBody>
      </p:sp>
      <p:sp>
        <p:nvSpPr>
          <p:cNvPr id="5" name="Rectangle 4"/>
          <p:cNvSpPr/>
          <p:nvPr/>
        </p:nvSpPr>
        <p:spPr>
          <a:xfrm>
            <a:off x="7703840" y="266700"/>
            <a:ext cx="9417567" cy="9753600"/>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627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6948481" y="9488902"/>
            <a:ext cx="728102" cy="547688"/>
          </a:xfrm>
        </p:spPr>
        <p:txBody>
          <a:bodyPr/>
          <a:lstStyle/>
          <a:p>
            <a:fld id="{3CE5E805-A2C6-485A-87EB-14CC44F27027}" type="slidenum">
              <a:rPr lang="en-US" smtClean="0">
                <a:solidFill>
                  <a:prstClr val="black">
                    <a:tint val="75000"/>
                  </a:prstClr>
                </a:solidFill>
              </a:rPr>
              <a:pPr/>
              <a:t>34</a:t>
            </a:fld>
            <a:endParaRPr lang="en-US">
              <a:solidFill>
                <a:prstClr val="black">
                  <a:tint val="75000"/>
                </a:prstClr>
              </a:solidFill>
            </a:endParaRPr>
          </a:p>
        </p:txBody>
      </p:sp>
      <p:pic>
        <p:nvPicPr>
          <p:cNvPr id="4" name="Picture 1" descr="C:\Users\ANALYSTPAU\Desktop\FRSC Fotoz\ISO 9001 Certified Log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2894" y="1769413"/>
            <a:ext cx="7931945" cy="605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t2.gstatic.com/images?q=tbn:ANd9GcQg58L7A-B83QI8V8H51UYiP8Bx-9p8JyTvlJzy8fXhRcw5xk7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4358" y="3216448"/>
            <a:ext cx="3928047" cy="39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9559169" y="7760096"/>
            <a:ext cx="4730829" cy="521903"/>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105374" tIns="52688" rIns="105374" bIns="52688" anchor="ctr" anchorCtr="1">
            <a:spAutoFit/>
          </a:bodyPr>
          <a:lstStyle/>
          <a:p>
            <a:pPr marL="410696" indent="-410696" algn="ctr" defTabSz="1095185">
              <a:defRPr/>
            </a:pPr>
            <a:r>
              <a:rPr lang="en-US" sz="2700" b="1" dirty="0">
                <a:solidFill>
                  <a:prstClr val="white"/>
                </a:solidFill>
                <a:latin typeface="Comic Sans MS" pitchFamily="66" charset="0"/>
              </a:rPr>
              <a:t>080 7769 0362</a:t>
            </a:r>
            <a:endParaRPr lang="en-GB" sz="2700" b="1" dirty="0">
              <a:solidFill>
                <a:prstClr val="white"/>
              </a:solidFill>
              <a:latin typeface="Comic Sans MS" pitchFamily="66" charset="0"/>
            </a:endParaRPr>
          </a:p>
        </p:txBody>
      </p:sp>
      <p:sp>
        <p:nvSpPr>
          <p:cNvPr id="8" name="Rectangle 7"/>
          <p:cNvSpPr/>
          <p:nvPr/>
        </p:nvSpPr>
        <p:spPr bwMode="auto">
          <a:xfrm>
            <a:off x="11782362" y="2645220"/>
            <a:ext cx="2687289" cy="521903"/>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lIns="105374" tIns="52688" rIns="105374" bIns="52688">
            <a:spAutoFit/>
          </a:bodyPr>
          <a:lstStyle/>
          <a:p>
            <a:pPr algn="ctr">
              <a:defRPr/>
            </a:pPr>
            <a:r>
              <a:rPr lang="en-US" sz="2700" b="1" dirty="0">
                <a:solidFill>
                  <a:prstClr val="white"/>
                </a:solidFill>
                <a:latin typeface="Comic Sans MS" pitchFamily="66" charset="0"/>
              </a:rPr>
              <a:t>SMS Only</a:t>
            </a:r>
            <a:endParaRPr lang="en-GB" sz="2700" dirty="0">
              <a:solidFill>
                <a:prstClr val="white"/>
              </a:solidFill>
            </a:endParaRPr>
          </a:p>
        </p:txBody>
      </p:sp>
      <p:sp>
        <p:nvSpPr>
          <p:cNvPr id="9" name="Rectangle 8"/>
          <p:cNvSpPr/>
          <p:nvPr/>
        </p:nvSpPr>
        <p:spPr bwMode="auto">
          <a:xfrm>
            <a:off x="3446021" y="2702607"/>
            <a:ext cx="3066557" cy="521903"/>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lIns="105374" tIns="52688" rIns="105374" bIns="52688">
            <a:spAutoFit/>
          </a:bodyPr>
          <a:lstStyle/>
          <a:p>
            <a:pPr algn="ctr">
              <a:defRPr/>
            </a:pPr>
            <a:r>
              <a:rPr lang="en-US" sz="2700" b="1" dirty="0">
                <a:solidFill>
                  <a:prstClr val="white"/>
                </a:solidFill>
                <a:latin typeface="Comic Sans MS" pitchFamily="66" charset="0"/>
              </a:rPr>
              <a:t>Phone Only</a:t>
            </a:r>
            <a:endParaRPr lang="en-GB" sz="2700" dirty="0">
              <a:solidFill>
                <a:prstClr val="white"/>
              </a:solidFill>
            </a:endParaRPr>
          </a:p>
        </p:txBody>
      </p:sp>
      <p:pic>
        <p:nvPicPr>
          <p:cNvPr id="10" name="Picture 8" descr="http://t0.gstatic.com/images?q=tbn:ANd9GcSTj4D7ipE8YXRs3mCPXcQwNeSvKqUt9mmQMXNK4gi5QycLgG8-"/>
          <p:cNvPicPr>
            <a:picLocks noChangeAspect="1" noChangeArrowheads="1"/>
          </p:cNvPicPr>
          <p:nvPr/>
        </p:nvPicPr>
        <p:blipFill>
          <a:blip r:embed="rId4">
            <a:clrChange>
              <a:clrFrom>
                <a:srgbClr val="FBF6FC"/>
              </a:clrFrom>
              <a:clrTo>
                <a:srgbClr val="FBF6FC">
                  <a:alpha val="0"/>
                </a:srgbClr>
              </a:clrTo>
            </a:clrChange>
            <a:extLst>
              <a:ext uri="{28A0092B-C50C-407E-A947-70E740481C1C}">
                <a14:useLocalDpi xmlns:a14="http://schemas.microsoft.com/office/drawing/2010/main" val="0"/>
              </a:ext>
            </a:extLst>
          </a:blip>
          <a:srcRect/>
          <a:stretch>
            <a:fillRect/>
          </a:stretch>
        </p:blipFill>
        <p:spPr bwMode="auto">
          <a:xfrm>
            <a:off x="12367649" y="3677148"/>
            <a:ext cx="2334053" cy="302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bwMode="auto">
          <a:xfrm>
            <a:off x="3231437" y="7298701"/>
            <a:ext cx="5441951" cy="1352900"/>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105374" tIns="52688" rIns="105374" bIns="52688">
            <a:spAutoFit/>
          </a:bodyPr>
          <a:lstStyle/>
          <a:p>
            <a:pPr marL="410696" indent="-410696" algn="ctr" defTabSz="1095185">
              <a:defRPr/>
            </a:pPr>
            <a:r>
              <a:rPr lang="en-US" sz="2700" b="1" dirty="0">
                <a:solidFill>
                  <a:prstClr val="white"/>
                </a:solidFill>
                <a:latin typeface="Comic Sans MS" pitchFamily="66" charset="0"/>
              </a:rPr>
              <a:t>Call toll free on: 122</a:t>
            </a:r>
          </a:p>
          <a:p>
            <a:pPr marL="410696" indent="-410696" algn="ctr" defTabSz="1095185">
              <a:defRPr/>
            </a:pPr>
            <a:r>
              <a:rPr lang="en-US" sz="2700" b="1" dirty="0">
                <a:solidFill>
                  <a:prstClr val="white"/>
                </a:solidFill>
                <a:latin typeface="Comic Sans MS" pitchFamily="66" charset="0"/>
              </a:rPr>
              <a:t>0700 – CALL - FRSC</a:t>
            </a:r>
          </a:p>
          <a:p>
            <a:pPr marL="410696" indent="-410696" algn="ctr" defTabSz="1095185">
              <a:defRPr/>
            </a:pPr>
            <a:r>
              <a:rPr lang="en-US" sz="2700" b="1" dirty="0">
                <a:solidFill>
                  <a:prstClr val="white"/>
                </a:solidFill>
                <a:latin typeface="Comic Sans MS" pitchFamily="66" charset="0"/>
              </a:rPr>
              <a:t>0700 – 2255 – 3772</a:t>
            </a:r>
          </a:p>
        </p:txBody>
      </p:sp>
      <p:sp>
        <p:nvSpPr>
          <p:cNvPr id="13" name="Rectangle 12"/>
          <p:cNvSpPr/>
          <p:nvPr/>
        </p:nvSpPr>
        <p:spPr bwMode="auto">
          <a:xfrm>
            <a:off x="6512576" y="8907243"/>
            <a:ext cx="4730829" cy="568070"/>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105374" tIns="52688" rIns="105374" bIns="52688" anchor="ctr" anchorCtr="1">
            <a:spAutoFit/>
          </a:bodyPr>
          <a:lstStyle/>
          <a:p>
            <a:pPr marL="410696" indent="-410696" defTabSz="1095185">
              <a:defRPr/>
            </a:pPr>
            <a:r>
              <a:rPr lang="en-US" sz="3000" b="1" dirty="0">
                <a:solidFill>
                  <a:prstClr val="white"/>
                </a:solidFill>
                <a:latin typeface="Comic Sans MS" pitchFamily="66" charset="0"/>
              </a:rPr>
              <a:t>www.frsc.gov.ng</a:t>
            </a:r>
            <a:endParaRPr lang="en-GB" sz="3000" b="1" dirty="0">
              <a:solidFill>
                <a:prstClr val="white"/>
              </a:solidFill>
              <a:latin typeface="Comic Sans MS" pitchFamily="66" charset="0"/>
            </a:endParaRPr>
          </a:p>
        </p:txBody>
      </p:sp>
      <p:cxnSp>
        <p:nvCxnSpPr>
          <p:cNvPr id="14" name="Straight Connector 13"/>
          <p:cNvCxnSpPr/>
          <p:nvPr/>
        </p:nvCxnSpPr>
        <p:spPr>
          <a:xfrm>
            <a:off x="0" y="1438482"/>
            <a:ext cx="18288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
            <a:ext cx="18288002" cy="1664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solidFill>
                <a:prstClr val="white"/>
              </a:solidFill>
            </a:endParaRPr>
          </a:p>
        </p:txBody>
      </p:sp>
      <p:grpSp>
        <p:nvGrpSpPr>
          <p:cNvPr id="16" name="Group 15"/>
          <p:cNvGrpSpPr/>
          <p:nvPr/>
        </p:nvGrpSpPr>
        <p:grpSpPr>
          <a:xfrm>
            <a:off x="180030" y="1294869"/>
            <a:ext cx="17897351" cy="135933"/>
            <a:chOff x="120020" y="788856"/>
            <a:chExt cx="11597377" cy="165012"/>
          </a:xfrm>
        </p:grpSpPr>
        <p:sp>
          <p:nvSpPr>
            <p:cNvPr id="17" name="Rectangle 13"/>
            <p:cNvSpPr/>
            <p:nvPr/>
          </p:nvSpPr>
          <p:spPr>
            <a:xfrm>
              <a:off x="1200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3"/>
            <p:cNvSpPr/>
            <p:nvPr/>
          </p:nvSpPr>
          <p:spPr>
            <a:xfrm>
              <a:off x="85154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3"/>
            <p:cNvSpPr/>
            <p:nvPr/>
          </p:nvSpPr>
          <p:spPr>
            <a:xfrm>
              <a:off x="158306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3"/>
            <p:cNvSpPr/>
            <p:nvPr/>
          </p:nvSpPr>
          <p:spPr>
            <a:xfrm>
              <a:off x="231458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13"/>
            <p:cNvSpPr/>
            <p:nvPr/>
          </p:nvSpPr>
          <p:spPr>
            <a:xfrm>
              <a:off x="304610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13"/>
            <p:cNvSpPr/>
            <p:nvPr/>
          </p:nvSpPr>
          <p:spPr>
            <a:xfrm>
              <a:off x="37776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13"/>
            <p:cNvSpPr/>
            <p:nvPr/>
          </p:nvSpPr>
          <p:spPr>
            <a:xfrm>
              <a:off x="450914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13"/>
            <p:cNvSpPr/>
            <p:nvPr/>
          </p:nvSpPr>
          <p:spPr>
            <a:xfrm>
              <a:off x="524066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13"/>
            <p:cNvSpPr/>
            <p:nvPr/>
          </p:nvSpPr>
          <p:spPr>
            <a:xfrm>
              <a:off x="597218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13"/>
            <p:cNvSpPr/>
            <p:nvPr/>
          </p:nvSpPr>
          <p:spPr>
            <a:xfrm>
              <a:off x="670370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13"/>
            <p:cNvSpPr/>
            <p:nvPr/>
          </p:nvSpPr>
          <p:spPr>
            <a:xfrm>
              <a:off x="74352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13"/>
            <p:cNvSpPr/>
            <p:nvPr/>
          </p:nvSpPr>
          <p:spPr>
            <a:xfrm>
              <a:off x="816674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13"/>
            <p:cNvSpPr/>
            <p:nvPr/>
          </p:nvSpPr>
          <p:spPr>
            <a:xfrm>
              <a:off x="889826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13"/>
            <p:cNvSpPr/>
            <p:nvPr/>
          </p:nvSpPr>
          <p:spPr>
            <a:xfrm>
              <a:off x="962978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13"/>
            <p:cNvSpPr/>
            <p:nvPr/>
          </p:nvSpPr>
          <p:spPr>
            <a:xfrm>
              <a:off x="1036130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13"/>
            <p:cNvSpPr/>
            <p:nvPr/>
          </p:nvSpPr>
          <p:spPr>
            <a:xfrm>
              <a:off x="110928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3" name="Straight Connector 32"/>
          <p:cNvCxnSpPr/>
          <p:nvPr/>
        </p:nvCxnSpPr>
        <p:spPr>
          <a:xfrm>
            <a:off x="180030" y="1540911"/>
            <a:ext cx="17897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0389" y="248591"/>
            <a:ext cx="14558157" cy="877163"/>
          </a:xfrm>
          <a:prstGeom prst="rect">
            <a:avLst/>
          </a:prstGeom>
          <a:noFill/>
        </p:spPr>
        <p:txBody>
          <a:bodyPr wrap="square" lIns="137160" tIns="68580" rIns="137160" bIns="68580" rtlCol="0">
            <a:spAutoFit/>
          </a:bodyPr>
          <a:lstStyle/>
          <a:p>
            <a:r>
              <a:rPr lang="en-US" sz="4800" b="1" dirty="0">
                <a:solidFill>
                  <a:prstClr val="white"/>
                </a:solidFill>
              </a:rPr>
              <a:t>Thank you</a:t>
            </a:r>
          </a:p>
        </p:txBody>
      </p:sp>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4675233" y="1294869"/>
            <a:ext cx="9218454" cy="7039548"/>
          </a:xfrm>
          <a:prstGeom prst="rect">
            <a:avLst/>
          </a:prstGeom>
        </p:spPr>
      </p:pic>
    </p:spTree>
    <p:extLst>
      <p:ext uri="{BB962C8B-B14F-4D97-AF65-F5344CB8AC3E}">
        <p14:creationId xmlns:p14="http://schemas.microsoft.com/office/powerpoint/2010/main" val="279301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10" name="TextBox 6"/>
          <p:cNvSpPr txBox="1"/>
          <p:nvPr/>
        </p:nvSpPr>
        <p:spPr>
          <a:xfrm>
            <a:off x="228600" y="161595"/>
            <a:ext cx="6553200" cy="861774"/>
          </a:xfrm>
          <a:prstGeom prst="rect">
            <a:avLst/>
          </a:prstGeom>
        </p:spPr>
        <p:txBody>
          <a:bodyPr wrap="square" lIns="0" tIns="0" rIns="0" bIns="0" rtlCol="0" anchor="t">
            <a:spAutoFit/>
          </a:bodyPr>
          <a:lstStyle/>
          <a:p>
            <a:pPr algn="l"/>
            <a:r>
              <a:rPr lang="en-US" sz="5600" b="1" dirty="0" smtClean="0"/>
              <a:t>Introduction (Cont’d)</a:t>
            </a:r>
            <a:endParaRPr lang="en-US" sz="5550" b="1" dirty="0"/>
          </a:p>
        </p:txBody>
      </p:sp>
      <p:sp>
        <p:nvSpPr>
          <p:cNvPr id="11" name="TextBox 10"/>
          <p:cNvSpPr txBox="1"/>
          <p:nvPr/>
        </p:nvSpPr>
        <p:spPr>
          <a:xfrm>
            <a:off x="1098884" y="1943100"/>
            <a:ext cx="14401800" cy="769441"/>
          </a:xfrm>
          <a:prstGeom prst="rect">
            <a:avLst/>
          </a:prstGeom>
          <a:solidFill>
            <a:schemeClr val="tx1"/>
          </a:solidFill>
        </p:spPr>
        <p:txBody>
          <a:bodyPr wrap="square" rtlCol="0">
            <a:spAutoFit/>
          </a:bodyPr>
          <a:lstStyle/>
          <a:p>
            <a:r>
              <a:rPr lang="en-US" sz="4400" dirty="0" smtClean="0">
                <a:solidFill>
                  <a:schemeClr val="bg1"/>
                </a:solidFill>
              </a:rPr>
              <a:t>Similarly, just as:</a:t>
            </a:r>
            <a:endParaRPr lang="en-US" sz="4400" dirty="0">
              <a:solidFill>
                <a:schemeClr val="bg1"/>
              </a:solidFill>
            </a:endParaRPr>
          </a:p>
        </p:txBody>
      </p:sp>
      <p:sp>
        <p:nvSpPr>
          <p:cNvPr id="2" name="Rounded Rectangle 1"/>
          <p:cNvSpPr/>
          <p:nvPr/>
        </p:nvSpPr>
        <p:spPr>
          <a:xfrm>
            <a:off x="1066800" y="3543300"/>
            <a:ext cx="4876800" cy="3276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Road Safety Public Enlightenment</a:t>
            </a:r>
            <a:endParaRPr lang="en-US" sz="5400" dirty="0"/>
          </a:p>
        </p:txBody>
      </p:sp>
      <p:sp>
        <p:nvSpPr>
          <p:cNvPr id="12" name="Rounded Rectangle 11"/>
          <p:cNvSpPr/>
          <p:nvPr/>
        </p:nvSpPr>
        <p:spPr>
          <a:xfrm>
            <a:off x="7467600" y="3543300"/>
            <a:ext cx="4610100" cy="3276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Enforcement</a:t>
            </a:r>
            <a:endParaRPr lang="en-US" sz="5400" dirty="0"/>
          </a:p>
        </p:txBody>
      </p:sp>
      <p:sp>
        <p:nvSpPr>
          <p:cNvPr id="13" name="Rounded Rectangle 12"/>
          <p:cNvSpPr/>
          <p:nvPr/>
        </p:nvSpPr>
        <p:spPr>
          <a:xfrm>
            <a:off x="13182600" y="3525253"/>
            <a:ext cx="4780547" cy="32766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Mere Entertainment</a:t>
            </a:r>
            <a:endParaRPr lang="en-US" sz="5400" dirty="0"/>
          </a:p>
        </p:txBody>
      </p:sp>
      <p:sp>
        <p:nvSpPr>
          <p:cNvPr id="7" name="Minus 6"/>
          <p:cNvSpPr/>
          <p:nvPr/>
        </p:nvSpPr>
        <p:spPr>
          <a:xfrm>
            <a:off x="6210300" y="4772526"/>
            <a:ext cx="1143000" cy="818147"/>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 13"/>
          <p:cNvSpPr/>
          <p:nvPr/>
        </p:nvSpPr>
        <p:spPr>
          <a:xfrm>
            <a:off x="12282237" y="4786563"/>
            <a:ext cx="838200" cy="818147"/>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066800" y="7890419"/>
            <a:ext cx="14401800" cy="769441"/>
          </a:xfrm>
          <a:prstGeom prst="rect">
            <a:avLst/>
          </a:prstGeom>
          <a:solidFill>
            <a:schemeClr val="tx1"/>
          </a:solidFill>
        </p:spPr>
        <p:txBody>
          <a:bodyPr wrap="square" rtlCol="0">
            <a:spAutoFit/>
          </a:bodyPr>
          <a:lstStyle/>
          <a:p>
            <a:r>
              <a:rPr lang="en-US" sz="4400" dirty="0" smtClean="0">
                <a:solidFill>
                  <a:schemeClr val="bg1"/>
                </a:solidFill>
              </a:rPr>
              <a:t>So is Road Safety Policy/ Plan without Performance Targets </a:t>
            </a:r>
            <a:endParaRPr lang="en-US" sz="4400" dirty="0">
              <a:solidFill>
                <a:schemeClr val="bg1"/>
              </a:solidFill>
            </a:endParaRPr>
          </a:p>
        </p:txBody>
      </p:sp>
    </p:spTree>
    <p:extLst>
      <p:ext uri="{BB962C8B-B14F-4D97-AF65-F5344CB8AC3E}">
        <p14:creationId xmlns:p14="http://schemas.microsoft.com/office/powerpoint/2010/main" val="346582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439529" y="-219766"/>
            <a:ext cx="18727529" cy="10726529"/>
            <a:chOff x="0" y="0"/>
            <a:chExt cx="24970039" cy="14302039"/>
          </a:xfrm>
          <a:solidFill>
            <a:srgbClr val="00B0F0"/>
          </a:solidFill>
        </p:grpSpPr>
        <p:pic>
          <p:nvPicPr>
            <p:cNvPr id="3" name="Picture 3"/>
            <p:cNvPicPr>
              <a:picLocks noChangeAspect="1"/>
            </p:cNvPicPr>
            <p:nvPr/>
          </p:nvPicPr>
          <p:blipFill>
            <a:blip r:embed="rId2">
              <a:alphaModFix amt="19999"/>
            </a:blip>
            <a:srcRect t="7096" b="7096"/>
            <a:stretch>
              <a:fillRect/>
            </a:stretch>
          </p:blipFill>
          <p:spPr>
            <a:xfrm>
              <a:off x="0" y="0"/>
              <a:ext cx="24970039" cy="14302039"/>
            </a:xfrm>
            <a:prstGeom prst="rect">
              <a:avLst/>
            </a:prstGeom>
            <a:grpFill/>
          </p:spPr>
        </p:pic>
      </p:grpSp>
      <p:grpSp>
        <p:nvGrpSpPr>
          <p:cNvPr id="5" name="Group 5"/>
          <p:cNvGrpSpPr/>
          <p:nvPr/>
        </p:nvGrpSpPr>
        <p:grpSpPr>
          <a:xfrm>
            <a:off x="12930644" y="181897"/>
            <a:ext cx="993287" cy="963936"/>
            <a:chOff x="7758419" y="0"/>
            <a:chExt cx="2000819" cy="2000819"/>
          </a:xfrm>
        </p:grpSpPr>
        <p:grpSp>
          <p:nvGrpSpPr>
            <p:cNvPr id="8" name="Group 8"/>
            <p:cNvGrpSpPr/>
            <p:nvPr/>
          </p:nvGrpSpPr>
          <p:grpSpPr>
            <a:xfrm>
              <a:off x="7758419" y="0"/>
              <a:ext cx="2000819" cy="200081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20301"/>
              </a:solidFill>
            </p:spPr>
          </p:sp>
        </p:grpSp>
        <p:pic>
          <p:nvPicPr>
            <p:cNvPr id="10" name="Picture 10"/>
            <p:cNvPicPr>
              <a:picLocks noChangeAspect="1"/>
            </p:cNvPicPr>
            <p:nvPr/>
          </p:nvPicPr>
          <p:blipFill>
            <a:blip r:embed="rId3"/>
            <a:srcRect/>
            <a:stretch>
              <a:fillRect/>
            </a:stretch>
          </p:blipFill>
          <p:spPr>
            <a:xfrm>
              <a:off x="8128182" y="369763"/>
              <a:ext cx="1261293" cy="1261293"/>
            </a:xfrm>
            <a:prstGeom prst="rect">
              <a:avLst/>
            </a:prstGeom>
          </p:spPr>
        </p:pic>
      </p:grpSp>
      <p:sp>
        <p:nvSpPr>
          <p:cNvPr id="11" name="Rectangle 10"/>
          <p:cNvSpPr/>
          <p:nvPr/>
        </p:nvSpPr>
        <p:spPr>
          <a:xfrm>
            <a:off x="31856" y="1790700"/>
            <a:ext cx="17771143" cy="1754326"/>
          </a:xfrm>
          <a:prstGeom prst="rect">
            <a:avLst/>
          </a:prstGeom>
        </p:spPr>
        <p:txBody>
          <a:bodyPr wrap="square">
            <a:spAutoFit/>
          </a:bodyPr>
          <a:lstStyle/>
          <a:p>
            <a:r>
              <a:rPr lang="en-US" sz="3600" dirty="0" smtClean="0"/>
              <a:t>According to the UN Global Plan for </a:t>
            </a:r>
            <a:r>
              <a:rPr lang="en-US" sz="3600" dirty="0"/>
              <a:t>the Decade of </a:t>
            </a:r>
            <a:r>
              <a:rPr lang="en-US" sz="3600" dirty="0" smtClean="0"/>
              <a:t>Action for </a:t>
            </a:r>
            <a:r>
              <a:rPr lang="en-US" sz="3600" dirty="0"/>
              <a:t>Road Safety 2011-2020, </a:t>
            </a:r>
            <a:r>
              <a:rPr lang="en-US" sz="3600" dirty="0" smtClean="0"/>
              <a:t>the </a:t>
            </a:r>
            <a:r>
              <a:rPr lang="en-US" sz="3600" dirty="0"/>
              <a:t>overall goal of the Decade </a:t>
            </a:r>
            <a:r>
              <a:rPr lang="en-US" sz="3600" dirty="0" smtClean="0"/>
              <a:t>is </a:t>
            </a:r>
            <a:r>
              <a:rPr lang="en-US" sz="3600" dirty="0"/>
              <a:t>to stabilize and then reduce </a:t>
            </a:r>
            <a:r>
              <a:rPr lang="en-US" sz="3600" dirty="0" smtClean="0"/>
              <a:t>the global forecast </a:t>
            </a:r>
            <a:r>
              <a:rPr lang="en-US" sz="3600" dirty="0"/>
              <a:t>level of road traffic fatalities </a:t>
            </a:r>
            <a:r>
              <a:rPr lang="en-US" sz="3600" dirty="0" smtClean="0"/>
              <a:t>by </a:t>
            </a:r>
            <a:r>
              <a:rPr lang="en-US" sz="3600" dirty="0"/>
              <a:t>2020. This </a:t>
            </a:r>
            <a:r>
              <a:rPr lang="en-US" sz="3600" dirty="0" smtClean="0"/>
              <a:t>would be attained </a:t>
            </a:r>
            <a:r>
              <a:rPr lang="en-US" sz="3600" dirty="0"/>
              <a:t>through:</a:t>
            </a:r>
          </a:p>
        </p:txBody>
      </p:sp>
      <p:sp>
        <p:nvSpPr>
          <p:cNvPr id="13" name="TextBox 6"/>
          <p:cNvSpPr txBox="1"/>
          <p:nvPr/>
        </p:nvSpPr>
        <p:spPr>
          <a:xfrm>
            <a:off x="-152400" y="181897"/>
            <a:ext cx="12562668" cy="861774"/>
          </a:xfrm>
          <a:prstGeom prst="rect">
            <a:avLst/>
          </a:prstGeom>
          <a:solidFill>
            <a:schemeClr val="tx1"/>
          </a:solidFill>
        </p:spPr>
        <p:txBody>
          <a:bodyPr lIns="0" tIns="0" rIns="0" bIns="0" rtlCol="0" anchor="t">
            <a:spAutoFit/>
          </a:bodyPr>
          <a:lstStyle/>
          <a:p>
            <a:pPr algn="ctr"/>
            <a:r>
              <a:rPr lang="en-US" sz="5600" b="1" dirty="0">
                <a:solidFill>
                  <a:schemeClr val="bg1"/>
                </a:solidFill>
              </a:rPr>
              <a:t>What the UN says about “</a:t>
            </a:r>
            <a:r>
              <a:rPr lang="en-US" sz="5600" b="1" dirty="0" smtClean="0">
                <a:solidFill>
                  <a:schemeClr val="bg1"/>
                </a:solidFill>
              </a:rPr>
              <a:t>Goals Setting”.</a:t>
            </a:r>
            <a:endParaRPr lang="en-US" sz="5600" b="1" dirty="0">
              <a:solidFill>
                <a:schemeClr val="bg1"/>
              </a:solidFill>
            </a:endParaRPr>
          </a:p>
        </p:txBody>
      </p:sp>
      <p:sp>
        <p:nvSpPr>
          <p:cNvPr id="17" name="Rectangle 16"/>
          <p:cNvSpPr/>
          <p:nvPr/>
        </p:nvSpPr>
        <p:spPr>
          <a:xfrm>
            <a:off x="0" y="4208120"/>
            <a:ext cx="3810000" cy="5847755"/>
          </a:xfrm>
          <a:prstGeom prst="rect">
            <a:avLst/>
          </a:prstGeom>
        </p:spPr>
        <p:txBody>
          <a:bodyPr wrap="square">
            <a:spAutoFit/>
          </a:bodyPr>
          <a:lstStyle/>
          <a:p>
            <a:r>
              <a:rPr lang="en-US" sz="3400" b="1" dirty="0"/>
              <a:t>• </a:t>
            </a:r>
            <a:r>
              <a:rPr lang="en-US" sz="3400" b="1" dirty="0" smtClean="0"/>
              <a:t>Adhering </a:t>
            </a:r>
            <a:r>
              <a:rPr lang="en-US" sz="3400" b="1" dirty="0"/>
              <a:t>to and fully implementing the major United Nations road </a:t>
            </a:r>
            <a:r>
              <a:rPr lang="en-US" sz="3400" b="1" dirty="0" smtClean="0"/>
              <a:t>safety related </a:t>
            </a:r>
            <a:r>
              <a:rPr lang="en-US" sz="3400" b="1" dirty="0"/>
              <a:t>agreements and conventions, and use others as principles for</a:t>
            </a:r>
          </a:p>
          <a:p>
            <a:r>
              <a:rPr lang="en-US" sz="3400" b="1" dirty="0"/>
              <a:t>promoting regional ones, as appropriate;</a:t>
            </a:r>
          </a:p>
        </p:txBody>
      </p:sp>
      <p:sp>
        <p:nvSpPr>
          <p:cNvPr id="18" name="Rectangle 17"/>
          <p:cNvSpPr/>
          <p:nvPr/>
        </p:nvSpPr>
        <p:spPr>
          <a:xfrm>
            <a:off x="4070685" y="4381497"/>
            <a:ext cx="2895600" cy="3754874"/>
          </a:xfrm>
          <a:prstGeom prst="rect">
            <a:avLst/>
          </a:prstGeom>
        </p:spPr>
        <p:txBody>
          <a:bodyPr wrap="square">
            <a:spAutoFit/>
          </a:bodyPr>
          <a:lstStyle/>
          <a:p>
            <a:r>
              <a:rPr lang="en-US" sz="3400" b="1" dirty="0"/>
              <a:t>• </a:t>
            </a:r>
            <a:r>
              <a:rPr lang="en-US" sz="3400" b="1" dirty="0" smtClean="0"/>
              <a:t>Developing </a:t>
            </a:r>
            <a:r>
              <a:rPr lang="en-US" sz="3400" b="1" dirty="0"/>
              <a:t>and implementing sustainable road safety strategies and</a:t>
            </a:r>
          </a:p>
          <a:p>
            <a:r>
              <a:rPr lang="en-US" sz="3400" b="1" dirty="0" err="1"/>
              <a:t>programmes</a:t>
            </a:r>
            <a:r>
              <a:rPr lang="en-US" sz="3400" b="1" dirty="0"/>
              <a:t>;</a:t>
            </a:r>
          </a:p>
        </p:txBody>
      </p:sp>
      <p:sp>
        <p:nvSpPr>
          <p:cNvPr id="19" name="Rectangle 18"/>
          <p:cNvSpPr/>
          <p:nvPr/>
        </p:nvSpPr>
        <p:spPr>
          <a:xfrm>
            <a:off x="7367382" y="4429626"/>
            <a:ext cx="3429000" cy="5324535"/>
          </a:xfrm>
          <a:prstGeom prst="rect">
            <a:avLst/>
          </a:prstGeom>
        </p:spPr>
        <p:txBody>
          <a:bodyPr wrap="square">
            <a:spAutoFit/>
          </a:bodyPr>
          <a:lstStyle/>
          <a:p>
            <a:r>
              <a:rPr lang="en-US" sz="3400" b="1" dirty="0">
                <a:solidFill>
                  <a:schemeClr val="bg1"/>
                </a:solidFill>
              </a:rPr>
              <a:t>• </a:t>
            </a:r>
            <a:r>
              <a:rPr lang="en-US" sz="3400" b="1" dirty="0" smtClean="0">
                <a:solidFill>
                  <a:schemeClr val="bg1"/>
                </a:solidFill>
              </a:rPr>
              <a:t>Setting </a:t>
            </a:r>
            <a:r>
              <a:rPr lang="en-US" sz="3400" b="1" dirty="0">
                <a:solidFill>
                  <a:schemeClr val="bg1"/>
                </a:solidFill>
              </a:rPr>
              <a:t>an ambitious yet feasible target for reduction of road fatalities by</a:t>
            </a:r>
          </a:p>
          <a:p>
            <a:r>
              <a:rPr lang="en-US" sz="3400" b="1" dirty="0">
                <a:solidFill>
                  <a:schemeClr val="bg1"/>
                </a:solidFill>
              </a:rPr>
              <a:t>2020 by building on the existing frameworks of regional casualty targets;</a:t>
            </a:r>
          </a:p>
        </p:txBody>
      </p:sp>
      <p:sp>
        <p:nvSpPr>
          <p:cNvPr id="20" name="Rectangle 19"/>
          <p:cNvSpPr/>
          <p:nvPr/>
        </p:nvSpPr>
        <p:spPr>
          <a:xfrm>
            <a:off x="11125200" y="4305300"/>
            <a:ext cx="3352800" cy="5847755"/>
          </a:xfrm>
          <a:prstGeom prst="rect">
            <a:avLst/>
          </a:prstGeom>
        </p:spPr>
        <p:txBody>
          <a:bodyPr wrap="square">
            <a:spAutoFit/>
          </a:bodyPr>
          <a:lstStyle/>
          <a:p>
            <a:r>
              <a:rPr lang="en-US" sz="3400" b="1" dirty="0"/>
              <a:t>• </a:t>
            </a:r>
            <a:r>
              <a:rPr lang="en-US" sz="3400" b="1" dirty="0" smtClean="0"/>
              <a:t>Strengthening </a:t>
            </a:r>
            <a:r>
              <a:rPr lang="en-US" sz="3400" b="1" dirty="0"/>
              <a:t>the </a:t>
            </a:r>
            <a:r>
              <a:rPr lang="en-US" sz="3400" b="1" dirty="0" smtClean="0"/>
              <a:t>management of </a:t>
            </a:r>
            <a:r>
              <a:rPr lang="en-US" sz="3400" b="1" dirty="0"/>
              <a:t>infrastructure and capacity for technical</a:t>
            </a:r>
          </a:p>
          <a:p>
            <a:r>
              <a:rPr lang="en-US" sz="3400" b="1" dirty="0"/>
              <a:t>implementation of road safety activities at the national, regional and global</a:t>
            </a:r>
          </a:p>
          <a:p>
            <a:r>
              <a:rPr lang="en-US" sz="3400" b="1" dirty="0"/>
              <a:t>levels;</a:t>
            </a:r>
          </a:p>
        </p:txBody>
      </p:sp>
      <p:sp>
        <p:nvSpPr>
          <p:cNvPr id="21" name="Rectangle 20"/>
          <p:cNvSpPr/>
          <p:nvPr/>
        </p:nvSpPr>
        <p:spPr>
          <a:xfrm>
            <a:off x="14879054" y="4381500"/>
            <a:ext cx="2478505" cy="4278094"/>
          </a:xfrm>
          <a:prstGeom prst="rect">
            <a:avLst/>
          </a:prstGeom>
        </p:spPr>
        <p:txBody>
          <a:bodyPr wrap="square">
            <a:spAutoFit/>
          </a:bodyPr>
          <a:lstStyle/>
          <a:p>
            <a:r>
              <a:rPr lang="en-US" sz="3400" b="1" dirty="0"/>
              <a:t>• </a:t>
            </a:r>
            <a:r>
              <a:rPr lang="en-US" sz="3400" b="1" dirty="0" smtClean="0"/>
              <a:t>Improving </a:t>
            </a:r>
            <a:r>
              <a:rPr lang="en-US" sz="3400" b="1" dirty="0"/>
              <a:t>the quality of data collection at the national, regional and global</a:t>
            </a:r>
          </a:p>
          <a:p>
            <a:r>
              <a:rPr lang="en-US" sz="3400" b="1" dirty="0"/>
              <a:t>levels;</a:t>
            </a:r>
          </a:p>
        </p:txBody>
      </p:sp>
      <p:cxnSp>
        <p:nvCxnSpPr>
          <p:cNvPr id="23" name="Straight Connector 22"/>
          <p:cNvCxnSpPr/>
          <p:nvPr/>
        </p:nvCxnSpPr>
        <p:spPr>
          <a:xfrm>
            <a:off x="-152400" y="4305300"/>
            <a:ext cx="0" cy="5981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82189" y="4381500"/>
            <a:ext cx="0" cy="5981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66285" y="4381500"/>
            <a:ext cx="0" cy="5981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916649" y="4309311"/>
            <a:ext cx="0" cy="5981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578257" y="4333374"/>
            <a:ext cx="0" cy="5981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505941" y="4286453"/>
            <a:ext cx="0" cy="5981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7062537" y="4208120"/>
            <a:ext cx="3709782" cy="5944935"/>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300353" y="-302569"/>
            <a:ext cx="19056146" cy="6589069"/>
          </a:xfrm>
          <a:prstGeom prst="rect">
            <a:avLst/>
          </a:prstGeom>
          <a:solidFill>
            <a:srgbClr val="00B0F0"/>
          </a:solidFill>
        </p:spPr>
      </p:sp>
      <p:sp>
        <p:nvSpPr>
          <p:cNvPr id="4" name="TextBox 4"/>
          <p:cNvSpPr txBox="1"/>
          <p:nvPr/>
        </p:nvSpPr>
        <p:spPr>
          <a:xfrm>
            <a:off x="-300353" y="0"/>
            <a:ext cx="19056145" cy="1000274"/>
          </a:xfrm>
          <a:prstGeom prst="rect">
            <a:avLst/>
          </a:prstGeom>
          <a:solidFill>
            <a:schemeClr val="tx1"/>
          </a:solidFill>
        </p:spPr>
        <p:txBody>
          <a:bodyPr wrap="square" lIns="0" tIns="0" rIns="0" bIns="0" rtlCol="0" anchor="t">
            <a:spAutoFit/>
          </a:bodyPr>
          <a:lstStyle/>
          <a:p>
            <a:pPr algn="ctr">
              <a:lnSpc>
                <a:spcPts val="7839"/>
              </a:lnSpc>
            </a:pPr>
            <a:r>
              <a:rPr lang="en-US" sz="5600" b="1" dirty="0">
                <a:solidFill>
                  <a:schemeClr val="bg1"/>
                </a:solidFill>
              </a:rPr>
              <a:t>The </a:t>
            </a:r>
            <a:r>
              <a:rPr lang="en-US" sz="5600" b="1" dirty="0" smtClean="0">
                <a:solidFill>
                  <a:schemeClr val="bg1"/>
                </a:solidFill>
              </a:rPr>
              <a:t>Concept of FRSC </a:t>
            </a:r>
            <a:r>
              <a:rPr lang="en-US" sz="5600" b="1" dirty="0">
                <a:solidFill>
                  <a:schemeClr val="bg1"/>
                </a:solidFill>
              </a:rPr>
              <a:t>Corporate Goals</a:t>
            </a:r>
          </a:p>
        </p:txBody>
      </p:sp>
      <p:grpSp>
        <p:nvGrpSpPr>
          <p:cNvPr id="11" name="Group 11"/>
          <p:cNvGrpSpPr/>
          <p:nvPr/>
        </p:nvGrpSpPr>
        <p:grpSpPr>
          <a:xfrm>
            <a:off x="3978780" y="5600700"/>
            <a:ext cx="3581307" cy="2443021"/>
            <a:chOff x="0" y="0"/>
            <a:chExt cx="2247115" cy="1532890"/>
          </a:xfrm>
        </p:grpSpPr>
        <p:sp>
          <p:nvSpPr>
            <p:cNvPr id="12" name="Freeform 12"/>
            <p:cNvSpPr/>
            <p:nvPr/>
          </p:nvSpPr>
          <p:spPr>
            <a:xfrm>
              <a:off x="0" y="0"/>
              <a:ext cx="2244457" cy="1511300"/>
            </a:xfrm>
            <a:custGeom>
              <a:avLst/>
              <a:gdLst/>
              <a:ahLst/>
              <a:cxnLst/>
              <a:rect l="l" t="t" r="r" b="b"/>
              <a:pathLst>
                <a:path w="2244457" h="1511300">
                  <a:moveTo>
                    <a:pt x="2126858" y="730250"/>
                  </a:moveTo>
                  <a:lnTo>
                    <a:pt x="1510030" y="730250"/>
                  </a:lnTo>
                  <a:cubicBezTo>
                    <a:pt x="1497330" y="325120"/>
                    <a:pt x="1163320" y="0"/>
                    <a:pt x="755650" y="0"/>
                  </a:cubicBezTo>
                  <a:cubicBezTo>
                    <a:pt x="339090" y="0"/>
                    <a:pt x="0" y="339090"/>
                    <a:pt x="0" y="755650"/>
                  </a:cubicBezTo>
                  <a:cubicBezTo>
                    <a:pt x="0" y="1172210"/>
                    <a:pt x="339090" y="1511300"/>
                    <a:pt x="755650" y="1511300"/>
                  </a:cubicBezTo>
                  <a:cubicBezTo>
                    <a:pt x="1163320" y="1511300"/>
                    <a:pt x="1497330" y="1186180"/>
                    <a:pt x="1510030" y="781050"/>
                  </a:cubicBezTo>
                  <a:lnTo>
                    <a:pt x="2244457" y="781050"/>
                  </a:lnTo>
                  <a:lnTo>
                    <a:pt x="2244457" y="730250"/>
                  </a:lnTo>
                  <a:lnTo>
                    <a:pt x="2126858" y="730250"/>
                  </a:lnTo>
                  <a:close/>
                </a:path>
              </a:pathLst>
            </a:custGeom>
            <a:solidFill>
              <a:srgbClr val="FFDB15"/>
            </a:solidFill>
          </p:spPr>
        </p:sp>
        <p:sp>
          <p:nvSpPr>
            <p:cNvPr id="13" name="Freeform 13"/>
            <p:cNvSpPr/>
            <p:nvPr/>
          </p:nvSpPr>
          <p:spPr>
            <a:xfrm>
              <a:off x="50800" y="50800"/>
              <a:ext cx="1409700" cy="1409700"/>
            </a:xfrm>
            <a:custGeom>
              <a:avLst/>
              <a:gdLst/>
              <a:ahLst/>
              <a:cxnLst/>
              <a:rect l="l" t="t" r="r" b="b"/>
              <a:pathLst>
                <a:path w="1409700" h="1409700">
                  <a:moveTo>
                    <a:pt x="704850" y="0"/>
                  </a:moveTo>
                  <a:cubicBezTo>
                    <a:pt x="316230" y="0"/>
                    <a:pt x="0" y="316230"/>
                    <a:pt x="0" y="704850"/>
                  </a:cubicBezTo>
                  <a:cubicBezTo>
                    <a:pt x="0" y="1093470"/>
                    <a:pt x="316230" y="1409700"/>
                    <a:pt x="704850" y="1409700"/>
                  </a:cubicBezTo>
                  <a:cubicBezTo>
                    <a:pt x="1093470" y="1409700"/>
                    <a:pt x="1409700" y="1093470"/>
                    <a:pt x="1409700" y="704850"/>
                  </a:cubicBezTo>
                  <a:cubicBezTo>
                    <a:pt x="1409700" y="316230"/>
                    <a:pt x="1093470" y="0"/>
                    <a:pt x="704850" y="0"/>
                  </a:cubicBezTo>
                  <a:close/>
                </a:path>
              </a:pathLst>
            </a:custGeom>
            <a:solidFill>
              <a:srgbClr val="F3F5F9"/>
            </a:solidFill>
          </p:spPr>
        </p:sp>
      </p:grpSp>
      <p:grpSp>
        <p:nvGrpSpPr>
          <p:cNvPr id="14" name="Group 14"/>
          <p:cNvGrpSpPr/>
          <p:nvPr/>
        </p:nvGrpSpPr>
        <p:grpSpPr>
          <a:xfrm>
            <a:off x="7549623" y="5600700"/>
            <a:ext cx="3581307" cy="2443021"/>
            <a:chOff x="0" y="0"/>
            <a:chExt cx="2247115" cy="1532890"/>
          </a:xfrm>
        </p:grpSpPr>
        <p:sp>
          <p:nvSpPr>
            <p:cNvPr id="15" name="Freeform 15"/>
            <p:cNvSpPr/>
            <p:nvPr/>
          </p:nvSpPr>
          <p:spPr>
            <a:xfrm>
              <a:off x="0" y="0"/>
              <a:ext cx="2244457" cy="1511300"/>
            </a:xfrm>
            <a:custGeom>
              <a:avLst/>
              <a:gdLst/>
              <a:ahLst/>
              <a:cxnLst/>
              <a:rect l="l" t="t" r="r" b="b"/>
              <a:pathLst>
                <a:path w="2244457" h="1511300">
                  <a:moveTo>
                    <a:pt x="2126858" y="730250"/>
                  </a:moveTo>
                  <a:lnTo>
                    <a:pt x="1510030" y="730250"/>
                  </a:lnTo>
                  <a:cubicBezTo>
                    <a:pt x="1497330" y="325120"/>
                    <a:pt x="1163320" y="0"/>
                    <a:pt x="755650" y="0"/>
                  </a:cubicBezTo>
                  <a:cubicBezTo>
                    <a:pt x="339090" y="0"/>
                    <a:pt x="0" y="339090"/>
                    <a:pt x="0" y="755650"/>
                  </a:cubicBezTo>
                  <a:cubicBezTo>
                    <a:pt x="0" y="1172210"/>
                    <a:pt x="339090" y="1511300"/>
                    <a:pt x="755650" y="1511300"/>
                  </a:cubicBezTo>
                  <a:cubicBezTo>
                    <a:pt x="1163320" y="1511300"/>
                    <a:pt x="1497330" y="1186180"/>
                    <a:pt x="1510030" y="781050"/>
                  </a:cubicBezTo>
                  <a:lnTo>
                    <a:pt x="2244457" y="781050"/>
                  </a:lnTo>
                  <a:lnTo>
                    <a:pt x="2244457" y="730250"/>
                  </a:lnTo>
                  <a:lnTo>
                    <a:pt x="2126858" y="730250"/>
                  </a:lnTo>
                  <a:close/>
                </a:path>
              </a:pathLst>
            </a:custGeom>
            <a:solidFill>
              <a:srgbClr val="FFDB15"/>
            </a:solidFill>
          </p:spPr>
        </p:sp>
        <p:sp>
          <p:nvSpPr>
            <p:cNvPr id="16" name="Freeform 16"/>
            <p:cNvSpPr/>
            <p:nvPr/>
          </p:nvSpPr>
          <p:spPr>
            <a:xfrm>
              <a:off x="50800" y="50800"/>
              <a:ext cx="1409700" cy="1409700"/>
            </a:xfrm>
            <a:custGeom>
              <a:avLst/>
              <a:gdLst/>
              <a:ahLst/>
              <a:cxnLst/>
              <a:rect l="l" t="t" r="r" b="b"/>
              <a:pathLst>
                <a:path w="1409700" h="1409700">
                  <a:moveTo>
                    <a:pt x="704850" y="0"/>
                  </a:moveTo>
                  <a:cubicBezTo>
                    <a:pt x="316230" y="0"/>
                    <a:pt x="0" y="316230"/>
                    <a:pt x="0" y="704850"/>
                  </a:cubicBezTo>
                  <a:cubicBezTo>
                    <a:pt x="0" y="1093470"/>
                    <a:pt x="316230" y="1409700"/>
                    <a:pt x="704850" y="1409700"/>
                  </a:cubicBezTo>
                  <a:cubicBezTo>
                    <a:pt x="1093470" y="1409700"/>
                    <a:pt x="1409700" y="1093470"/>
                    <a:pt x="1409700" y="704850"/>
                  </a:cubicBezTo>
                  <a:cubicBezTo>
                    <a:pt x="1409700" y="316230"/>
                    <a:pt x="1093470" y="0"/>
                    <a:pt x="704850" y="0"/>
                  </a:cubicBezTo>
                  <a:close/>
                </a:path>
              </a:pathLst>
            </a:custGeom>
            <a:solidFill>
              <a:srgbClr val="020301"/>
            </a:solidFill>
          </p:spPr>
        </p:sp>
      </p:grpSp>
      <p:grpSp>
        <p:nvGrpSpPr>
          <p:cNvPr id="17" name="Group 17"/>
          <p:cNvGrpSpPr/>
          <p:nvPr/>
        </p:nvGrpSpPr>
        <p:grpSpPr>
          <a:xfrm>
            <a:off x="11070116" y="5600700"/>
            <a:ext cx="3581307" cy="2443021"/>
            <a:chOff x="0" y="0"/>
            <a:chExt cx="2247115" cy="1532890"/>
          </a:xfrm>
        </p:grpSpPr>
        <p:sp>
          <p:nvSpPr>
            <p:cNvPr id="18" name="Freeform 18"/>
            <p:cNvSpPr/>
            <p:nvPr/>
          </p:nvSpPr>
          <p:spPr>
            <a:xfrm>
              <a:off x="0" y="0"/>
              <a:ext cx="2244457" cy="1511300"/>
            </a:xfrm>
            <a:custGeom>
              <a:avLst/>
              <a:gdLst/>
              <a:ahLst/>
              <a:cxnLst/>
              <a:rect l="l" t="t" r="r" b="b"/>
              <a:pathLst>
                <a:path w="2244457" h="1511300">
                  <a:moveTo>
                    <a:pt x="2126858" y="730250"/>
                  </a:moveTo>
                  <a:lnTo>
                    <a:pt x="1510030" y="730250"/>
                  </a:lnTo>
                  <a:cubicBezTo>
                    <a:pt x="1497330" y="325120"/>
                    <a:pt x="1163320" y="0"/>
                    <a:pt x="755650" y="0"/>
                  </a:cubicBezTo>
                  <a:cubicBezTo>
                    <a:pt x="339090" y="0"/>
                    <a:pt x="0" y="339090"/>
                    <a:pt x="0" y="755650"/>
                  </a:cubicBezTo>
                  <a:cubicBezTo>
                    <a:pt x="0" y="1172210"/>
                    <a:pt x="339090" y="1511300"/>
                    <a:pt x="755650" y="1511300"/>
                  </a:cubicBezTo>
                  <a:cubicBezTo>
                    <a:pt x="1163320" y="1511300"/>
                    <a:pt x="1497330" y="1186180"/>
                    <a:pt x="1510030" y="781050"/>
                  </a:cubicBezTo>
                  <a:lnTo>
                    <a:pt x="2244457" y="781050"/>
                  </a:lnTo>
                  <a:lnTo>
                    <a:pt x="2244457" y="730250"/>
                  </a:lnTo>
                  <a:lnTo>
                    <a:pt x="2126858" y="730250"/>
                  </a:lnTo>
                  <a:close/>
                </a:path>
              </a:pathLst>
            </a:custGeom>
            <a:solidFill>
              <a:srgbClr val="FFDB15"/>
            </a:solidFill>
          </p:spPr>
        </p:sp>
        <p:sp>
          <p:nvSpPr>
            <p:cNvPr id="19" name="Freeform 19"/>
            <p:cNvSpPr/>
            <p:nvPr/>
          </p:nvSpPr>
          <p:spPr>
            <a:xfrm>
              <a:off x="50800" y="50800"/>
              <a:ext cx="1409700" cy="1409700"/>
            </a:xfrm>
            <a:custGeom>
              <a:avLst/>
              <a:gdLst/>
              <a:ahLst/>
              <a:cxnLst/>
              <a:rect l="l" t="t" r="r" b="b"/>
              <a:pathLst>
                <a:path w="1409700" h="1409700">
                  <a:moveTo>
                    <a:pt x="704850" y="0"/>
                  </a:moveTo>
                  <a:cubicBezTo>
                    <a:pt x="316230" y="0"/>
                    <a:pt x="0" y="316230"/>
                    <a:pt x="0" y="704850"/>
                  </a:cubicBezTo>
                  <a:cubicBezTo>
                    <a:pt x="0" y="1093470"/>
                    <a:pt x="316230" y="1409700"/>
                    <a:pt x="704850" y="1409700"/>
                  </a:cubicBezTo>
                  <a:cubicBezTo>
                    <a:pt x="1093470" y="1409700"/>
                    <a:pt x="1409700" y="1093470"/>
                    <a:pt x="1409700" y="704850"/>
                  </a:cubicBezTo>
                  <a:cubicBezTo>
                    <a:pt x="1409700" y="316230"/>
                    <a:pt x="1093470" y="0"/>
                    <a:pt x="704850" y="0"/>
                  </a:cubicBezTo>
                  <a:close/>
                </a:path>
              </a:pathLst>
            </a:custGeom>
            <a:solidFill>
              <a:srgbClr val="F3F5F9"/>
            </a:solidFill>
          </p:spPr>
        </p:sp>
      </p:grpSp>
      <p:grpSp>
        <p:nvGrpSpPr>
          <p:cNvPr id="20" name="Group 20"/>
          <p:cNvGrpSpPr/>
          <p:nvPr/>
        </p:nvGrpSpPr>
        <p:grpSpPr>
          <a:xfrm>
            <a:off x="14630493" y="5600700"/>
            <a:ext cx="3581307" cy="2443021"/>
            <a:chOff x="0" y="0"/>
            <a:chExt cx="2247115" cy="1532890"/>
          </a:xfrm>
        </p:grpSpPr>
        <p:sp>
          <p:nvSpPr>
            <p:cNvPr id="21" name="Freeform 21"/>
            <p:cNvSpPr/>
            <p:nvPr/>
          </p:nvSpPr>
          <p:spPr>
            <a:xfrm>
              <a:off x="0" y="0"/>
              <a:ext cx="2244457" cy="1511300"/>
            </a:xfrm>
            <a:custGeom>
              <a:avLst/>
              <a:gdLst/>
              <a:ahLst/>
              <a:cxnLst/>
              <a:rect l="l" t="t" r="r" b="b"/>
              <a:pathLst>
                <a:path w="2244457" h="1511300">
                  <a:moveTo>
                    <a:pt x="2126858" y="730250"/>
                  </a:moveTo>
                  <a:lnTo>
                    <a:pt x="1510030" y="730250"/>
                  </a:lnTo>
                  <a:cubicBezTo>
                    <a:pt x="1497330" y="325120"/>
                    <a:pt x="1163320" y="0"/>
                    <a:pt x="755650" y="0"/>
                  </a:cubicBezTo>
                  <a:cubicBezTo>
                    <a:pt x="339090" y="0"/>
                    <a:pt x="0" y="339090"/>
                    <a:pt x="0" y="755650"/>
                  </a:cubicBezTo>
                  <a:cubicBezTo>
                    <a:pt x="0" y="1172210"/>
                    <a:pt x="339090" y="1511300"/>
                    <a:pt x="755650" y="1511300"/>
                  </a:cubicBezTo>
                  <a:cubicBezTo>
                    <a:pt x="1163320" y="1511300"/>
                    <a:pt x="1497330" y="1186180"/>
                    <a:pt x="1510030" y="781050"/>
                  </a:cubicBezTo>
                  <a:lnTo>
                    <a:pt x="2244457" y="781050"/>
                  </a:lnTo>
                  <a:lnTo>
                    <a:pt x="2244457" y="730250"/>
                  </a:lnTo>
                  <a:lnTo>
                    <a:pt x="2126858" y="730250"/>
                  </a:lnTo>
                  <a:close/>
                </a:path>
              </a:pathLst>
            </a:custGeom>
            <a:solidFill>
              <a:srgbClr val="FFDB15"/>
            </a:solidFill>
          </p:spPr>
        </p:sp>
        <p:sp>
          <p:nvSpPr>
            <p:cNvPr id="22" name="Freeform 22"/>
            <p:cNvSpPr/>
            <p:nvPr/>
          </p:nvSpPr>
          <p:spPr>
            <a:xfrm>
              <a:off x="50800" y="50800"/>
              <a:ext cx="1409700" cy="1409700"/>
            </a:xfrm>
            <a:custGeom>
              <a:avLst/>
              <a:gdLst/>
              <a:ahLst/>
              <a:cxnLst/>
              <a:rect l="l" t="t" r="r" b="b"/>
              <a:pathLst>
                <a:path w="1409700" h="1409700">
                  <a:moveTo>
                    <a:pt x="704850" y="0"/>
                  </a:moveTo>
                  <a:cubicBezTo>
                    <a:pt x="316230" y="0"/>
                    <a:pt x="0" y="316230"/>
                    <a:pt x="0" y="704850"/>
                  </a:cubicBezTo>
                  <a:cubicBezTo>
                    <a:pt x="0" y="1093470"/>
                    <a:pt x="316230" y="1409700"/>
                    <a:pt x="704850" y="1409700"/>
                  </a:cubicBezTo>
                  <a:cubicBezTo>
                    <a:pt x="1093470" y="1409700"/>
                    <a:pt x="1409700" y="1093470"/>
                    <a:pt x="1409700" y="704850"/>
                  </a:cubicBezTo>
                  <a:cubicBezTo>
                    <a:pt x="1409700" y="316230"/>
                    <a:pt x="1093470" y="0"/>
                    <a:pt x="704850" y="0"/>
                  </a:cubicBezTo>
                  <a:close/>
                </a:path>
              </a:pathLst>
            </a:custGeom>
            <a:solidFill>
              <a:srgbClr val="020301"/>
            </a:solidFill>
          </p:spPr>
        </p:sp>
      </p:grpSp>
      <p:grpSp>
        <p:nvGrpSpPr>
          <p:cNvPr id="27" name="Group 27"/>
          <p:cNvGrpSpPr/>
          <p:nvPr/>
        </p:nvGrpSpPr>
        <p:grpSpPr>
          <a:xfrm>
            <a:off x="407566" y="5600700"/>
            <a:ext cx="3581307" cy="2443021"/>
            <a:chOff x="0" y="0"/>
            <a:chExt cx="2247115" cy="1532890"/>
          </a:xfrm>
        </p:grpSpPr>
        <p:sp>
          <p:nvSpPr>
            <p:cNvPr id="28" name="Freeform 28"/>
            <p:cNvSpPr/>
            <p:nvPr/>
          </p:nvSpPr>
          <p:spPr>
            <a:xfrm>
              <a:off x="0" y="0"/>
              <a:ext cx="2244457" cy="1511300"/>
            </a:xfrm>
            <a:custGeom>
              <a:avLst/>
              <a:gdLst/>
              <a:ahLst/>
              <a:cxnLst/>
              <a:rect l="l" t="t" r="r" b="b"/>
              <a:pathLst>
                <a:path w="2244457" h="1511300">
                  <a:moveTo>
                    <a:pt x="2126858" y="730250"/>
                  </a:moveTo>
                  <a:lnTo>
                    <a:pt x="1510030" y="730250"/>
                  </a:lnTo>
                  <a:cubicBezTo>
                    <a:pt x="1497330" y="325120"/>
                    <a:pt x="1163320" y="0"/>
                    <a:pt x="755650" y="0"/>
                  </a:cubicBezTo>
                  <a:cubicBezTo>
                    <a:pt x="339090" y="0"/>
                    <a:pt x="0" y="339090"/>
                    <a:pt x="0" y="755650"/>
                  </a:cubicBezTo>
                  <a:cubicBezTo>
                    <a:pt x="0" y="1172210"/>
                    <a:pt x="339090" y="1511300"/>
                    <a:pt x="755650" y="1511300"/>
                  </a:cubicBezTo>
                  <a:cubicBezTo>
                    <a:pt x="1163320" y="1511300"/>
                    <a:pt x="1497330" y="1186180"/>
                    <a:pt x="1510030" y="781050"/>
                  </a:cubicBezTo>
                  <a:lnTo>
                    <a:pt x="2244457" y="781050"/>
                  </a:lnTo>
                  <a:lnTo>
                    <a:pt x="2244457" y="730250"/>
                  </a:lnTo>
                  <a:lnTo>
                    <a:pt x="2126858" y="730250"/>
                  </a:lnTo>
                  <a:close/>
                </a:path>
              </a:pathLst>
            </a:custGeom>
            <a:solidFill>
              <a:srgbClr val="FFDB15"/>
            </a:solidFill>
          </p:spPr>
        </p:sp>
        <p:sp>
          <p:nvSpPr>
            <p:cNvPr id="29" name="Freeform 29"/>
            <p:cNvSpPr/>
            <p:nvPr/>
          </p:nvSpPr>
          <p:spPr>
            <a:xfrm>
              <a:off x="50800" y="50800"/>
              <a:ext cx="1409700" cy="1409700"/>
            </a:xfrm>
            <a:custGeom>
              <a:avLst/>
              <a:gdLst/>
              <a:ahLst/>
              <a:cxnLst/>
              <a:rect l="l" t="t" r="r" b="b"/>
              <a:pathLst>
                <a:path w="1409700" h="1409700">
                  <a:moveTo>
                    <a:pt x="704850" y="0"/>
                  </a:moveTo>
                  <a:cubicBezTo>
                    <a:pt x="316230" y="0"/>
                    <a:pt x="0" y="316230"/>
                    <a:pt x="0" y="704850"/>
                  </a:cubicBezTo>
                  <a:cubicBezTo>
                    <a:pt x="0" y="1093470"/>
                    <a:pt x="316230" y="1409700"/>
                    <a:pt x="704850" y="1409700"/>
                  </a:cubicBezTo>
                  <a:cubicBezTo>
                    <a:pt x="1093470" y="1409700"/>
                    <a:pt x="1409700" y="1093470"/>
                    <a:pt x="1409700" y="704850"/>
                  </a:cubicBezTo>
                  <a:cubicBezTo>
                    <a:pt x="1409700" y="316230"/>
                    <a:pt x="1093470" y="0"/>
                    <a:pt x="704850" y="0"/>
                  </a:cubicBezTo>
                  <a:close/>
                </a:path>
              </a:pathLst>
            </a:custGeom>
            <a:solidFill>
              <a:srgbClr val="020301"/>
            </a:solidFill>
          </p:spPr>
        </p:sp>
      </p:grpSp>
      <p:sp>
        <p:nvSpPr>
          <p:cNvPr id="34" name="Rectangle 33"/>
          <p:cNvSpPr/>
          <p:nvPr/>
        </p:nvSpPr>
        <p:spPr>
          <a:xfrm>
            <a:off x="391023" y="1466314"/>
            <a:ext cx="17363577" cy="3600986"/>
          </a:xfrm>
          <a:prstGeom prst="rect">
            <a:avLst/>
          </a:prstGeom>
        </p:spPr>
        <p:txBody>
          <a:bodyPr wrap="square">
            <a:spAutoFit/>
          </a:bodyPr>
          <a:lstStyle/>
          <a:p>
            <a:r>
              <a:rPr lang="en-US" sz="4000" dirty="0" smtClean="0"/>
              <a:t>Corporate Goals in the Corps was adopted in the FRSC Performance Management System (PMS) model adopted in year 2010 and made fully operational in year 2011.</a:t>
            </a:r>
          </a:p>
          <a:p>
            <a:endParaRPr lang="en-US" sz="2800" dirty="0"/>
          </a:p>
          <a:p>
            <a:r>
              <a:rPr lang="en-US" sz="4000" dirty="0" smtClean="0"/>
              <a:t>The Corps has been consistent with this practice till date thus ensuring that targets set provides some institutional guidelines and direction for </a:t>
            </a:r>
            <a:r>
              <a:rPr lang="en-US" sz="4000" dirty="0" err="1" smtClean="0"/>
              <a:t>programmes</a:t>
            </a:r>
            <a:r>
              <a:rPr lang="en-US" sz="4000" dirty="0" smtClean="0"/>
              <a:t> and activities on Road Safety improvements in Nigeria </a:t>
            </a:r>
            <a:endParaRPr lang="en-US" sz="4000" dirty="0"/>
          </a:p>
        </p:txBody>
      </p:sp>
      <p:sp>
        <p:nvSpPr>
          <p:cNvPr id="35" name="TextBox 6"/>
          <p:cNvSpPr txBox="1"/>
          <p:nvPr/>
        </p:nvSpPr>
        <p:spPr>
          <a:xfrm>
            <a:off x="620875" y="6446731"/>
            <a:ext cx="1913777" cy="615553"/>
          </a:xfrm>
          <a:prstGeom prst="rect">
            <a:avLst/>
          </a:prstGeom>
        </p:spPr>
        <p:txBody>
          <a:bodyPr wrap="square" lIns="0" tIns="0" rIns="0" bIns="0" rtlCol="0" anchor="t">
            <a:spAutoFit/>
          </a:bodyPr>
          <a:lstStyle/>
          <a:p>
            <a:pPr algn="ctr"/>
            <a:r>
              <a:rPr lang="en-US" sz="4000" b="1" dirty="0" smtClean="0">
                <a:solidFill>
                  <a:schemeClr val="bg1"/>
                </a:solidFill>
              </a:rPr>
              <a:t>2010</a:t>
            </a:r>
            <a:endParaRPr lang="en-US" sz="2100" b="1" dirty="0">
              <a:solidFill>
                <a:schemeClr val="bg1"/>
              </a:solidFill>
            </a:endParaRPr>
          </a:p>
        </p:txBody>
      </p:sp>
      <p:sp>
        <p:nvSpPr>
          <p:cNvPr id="36" name="TextBox 6"/>
          <p:cNvSpPr txBox="1"/>
          <p:nvPr/>
        </p:nvSpPr>
        <p:spPr>
          <a:xfrm>
            <a:off x="7797040" y="6446731"/>
            <a:ext cx="1913777" cy="615553"/>
          </a:xfrm>
          <a:prstGeom prst="rect">
            <a:avLst/>
          </a:prstGeom>
        </p:spPr>
        <p:txBody>
          <a:bodyPr wrap="square" lIns="0" tIns="0" rIns="0" bIns="0" rtlCol="0" anchor="t">
            <a:spAutoFit/>
          </a:bodyPr>
          <a:lstStyle/>
          <a:p>
            <a:pPr algn="ctr"/>
            <a:r>
              <a:rPr lang="en-US" sz="4000" b="1" dirty="0" smtClean="0">
                <a:solidFill>
                  <a:schemeClr val="bg1"/>
                </a:solidFill>
              </a:rPr>
              <a:t>2014</a:t>
            </a:r>
            <a:endParaRPr lang="en-US" sz="2100" b="1" dirty="0">
              <a:solidFill>
                <a:schemeClr val="bg1"/>
              </a:solidFill>
            </a:endParaRPr>
          </a:p>
        </p:txBody>
      </p:sp>
      <p:sp>
        <p:nvSpPr>
          <p:cNvPr id="37" name="TextBox 6"/>
          <p:cNvSpPr txBox="1"/>
          <p:nvPr/>
        </p:nvSpPr>
        <p:spPr>
          <a:xfrm>
            <a:off x="4226197" y="6497229"/>
            <a:ext cx="1913777" cy="615553"/>
          </a:xfrm>
          <a:prstGeom prst="rect">
            <a:avLst/>
          </a:prstGeom>
        </p:spPr>
        <p:txBody>
          <a:bodyPr wrap="square" lIns="0" tIns="0" rIns="0" bIns="0" rtlCol="0" anchor="t">
            <a:spAutoFit/>
          </a:bodyPr>
          <a:lstStyle/>
          <a:p>
            <a:pPr algn="ctr"/>
            <a:r>
              <a:rPr lang="en-US" sz="4000" b="1" dirty="0" smtClean="0"/>
              <a:t>2012</a:t>
            </a:r>
            <a:endParaRPr lang="en-US" sz="2100" b="1" dirty="0"/>
          </a:p>
        </p:txBody>
      </p:sp>
      <p:sp>
        <p:nvSpPr>
          <p:cNvPr id="38" name="TextBox 6"/>
          <p:cNvSpPr txBox="1"/>
          <p:nvPr/>
        </p:nvSpPr>
        <p:spPr>
          <a:xfrm>
            <a:off x="14877910" y="6404430"/>
            <a:ext cx="1913777" cy="615553"/>
          </a:xfrm>
          <a:prstGeom prst="rect">
            <a:avLst/>
          </a:prstGeom>
        </p:spPr>
        <p:txBody>
          <a:bodyPr wrap="square" lIns="0" tIns="0" rIns="0" bIns="0" rtlCol="0" anchor="t">
            <a:spAutoFit/>
          </a:bodyPr>
          <a:lstStyle/>
          <a:p>
            <a:pPr algn="ctr"/>
            <a:r>
              <a:rPr lang="en-US" sz="4000" b="1" dirty="0" smtClean="0">
                <a:solidFill>
                  <a:schemeClr val="bg1"/>
                </a:solidFill>
              </a:rPr>
              <a:t>2018</a:t>
            </a:r>
            <a:endParaRPr lang="en-US" sz="2100" b="1" dirty="0">
              <a:solidFill>
                <a:schemeClr val="bg1"/>
              </a:solidFill>
            </a:endParaRPr>
          </a:p>
        </p:txBody>
      </p:sp>
      <p:sp>
        <p:nvSpPr>
          <p:cNvPr id="39" name="TextBox 6"/>
          <p:cNvSpPr txBox="1"/>
          <p:nvPr/>
        </p:nvSpPr>
        <p:spPr>
          <a:xfrm>
            <a:off x="11317533" y="6497229"/>
            <a:ext cx="1913777" cy="615553"/>
          </a:xfrm>
          <a:prstGeom prst="rect">
            <a:avLst/>
          </a:prstGeom>
        </p:spPr>
        <p:txBody>
          <a:bodyPr wrap="square" lIns="0" tIns="0" rIns="0" bIns="0" rtlCol="0" anchor="t">
            <a:spAutoFit/>
          </a:bodyPr>
          <a:lstStyle/>
          <a:p>
            <a:pPr algn="ctr"/>
            <a:r>
              <a:rPr lang="en-US" sz="4000" b="1" dirty="0" smtClean="0"/>
              <a:t>2016</a:t>
            </a:r>
            <a:endParaRPr lang="en-US" sz="2100" b="1" dirty="0"/>
          </a:p>
        </p:txBody>
      </p:sp>
      <p:sp>
        <p:nvSpPr>
          <p:cNvPr id="40" name="Rounded Rectangle 39"/>
          <p:cNvSpPr/>
          <p:nvPr/>
        </p:nvSpPr>
        <p:spPr>
          <a:xfrm>
            <a:off x="3036005" y="5681662"/>
            <a:ext cx="693783" cy="2509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6"/>
          <p:cNvSpPr txBox="1"/>
          <p:nvPr/>
        </p:nvSpPr>
        <p:spPr>
          <a:xfrm rot="16200000">
            <a:off x="2459082" y="6543765"/>
            <a:ext cx="1913777" cy="615553"/>
          </a:xfrm>
          <a:prstGeom prst="rect">
            <a:avLst/>
          </a:prstGeom>
        </p:spPr>
        <p:txBody>
          <a:bodyPr wrap="square" lIns="0" tIns="0" rIns="0" bIns="0" rtlCol="0" anchor="t">
            <a:spAutoFit/>
          </a:bodyPr>
          <a:lstStyle/>
          <a:p>
            <a:pPr algn="ctr"/>
            <a:r>
              <a:rPr lang="en-US" sz="4000" b="1" dirty="0" smtClean="0"/>
              <a:t>2011</a:t>
            </a:r>
            <a:endParaRPr lang="en-US" sz="2100" b="1" dirty="0"/>
          </a:p>
        </p:txBody>
      </p:sp>
      <p:sp>
        <p:nvSpPr>
          <p:cNvPr id="42" name="Rounded Rectangle 41"/>
          <p:cNvSpPr/>
          <p:nvPr/>
        </p:nvSpPr>
        <p:spPr>
          <a:xfrm>
            <a:off x="6553200" y="5727031"/>
            <a:ext cx="693783" cy="2509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6"/>
          <p:cNvSpPr txBox="1"/>
          <p:nvPr/>
        </p:nvSpPr>
        <p:spPr>
          <a:xfrm rot="16200000">
            <a:off x="5976277" y="6589134"/>
            <a:ext cx="1913777" cy="615553"/>
          </a:xfrm>
          <a:prstGeom prst="rect">
            <a:avLst/>
          </a:prstGeom>
        </p:spPr>
        <p:txBody>
          <a:bodyPr wrap="square" lIns="0" tIns="0" rIns="0" bIns="0" rtlCol="0" anchor="t">
            <a:spAutoFit/>
          </a:bodyPr>
          <a:lstStyle/>
          <a:p>
            <a:pPr algn="ctr"/>
            <a:r>
              <a:rPr lang="en-US" sz="4000" b="1" dirty="0" smtClean="0"/>
              <a:t>2013</a:t>
            </a:r>
            <a:endParaRPr lang="en-US" sz="2100" b="1" dirty="0"/>
          </a:p>
        </p:txBody>
      </p:sp>
      <p:sp>
        <p:nvSpPr>
          <p:cNvPr id="44" name="Rounded Rectangle 43"/>
          <p:cNvSpPr/>
          <p:nvPr/>
        </p:nvSpPr>
        <p:spPr>
          <a:xfrm>
            <a:off x="10134600" y="5799220"/>
            <a:ext cx="693783" cy="2509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6"/>
          <p:cNvSpPr txBox="1"/>
          <p:nvPr/>
        </p:nvSpPr>
        <p:spPr>
          <a:xfrm rot="16200000">
            <a:off x="9557677" y="6661323"/>
            <a:ext cx="1913777" cy="615553"/>
          </a:xfrm>
          <a:prstGeom prst="rect">
            <a:avLst/>
          </a:prstGeom>
        </p:spPr>
        <p:txBody>
          <a:bodyPr wrap="square" lIns="0" tIns="0" rIns="0" bIns="0" rtlCol="0" anchor="t">
            <a:spAutoFit/>
          </a:bodyPr>
          <a:lstStyle/>
          <a:p>
            <a:pPr algn="ctr"/>
            <a:r>
              <a:rPr lang="en-US" sz="4000" b="1" dirty="0" smtClean="0"/>
              <a:t>2015</a:t>
            </a:r>
            <a:endParaRPr lang="en-US" sz="2100" b="1" dirty="0"/>
          </a:p>
        </p:txBody>
      </p:sp>
      <p:sp>
        <p:nvSpPr>
          <p:cNvPr id="46" name="Rounded Rectangle 45"/>
          <p:cNvSpPr/>
          <p:nvPr/>
        </p:nvSpPr>
        <p:spPr>
          <a:xfrm>
            <a:off x="13716000" y="5850976"/>
            <a:ext cx="693783" cy="2509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6"/>
          <p:cNvSpPr txBox="1"/>
          <p:nvPr/>
        </p:nvSpPr>
        <p:spPr>
          <a:xfrm rot="16200000">
            <a:off x="13139077" y="6713079"/>
            <a:ext cx="1913777" cy="615553"/>
          </a:xfrm>
          <a:prstGeom prst="rect">
            <a:avLst/>
          </a:prstGeom>
        </p:spPr>
        <p:txBody>
          <a:bodyPr wrap="square" lIns="0" tIns="0" rIns="0" bIns="0" rtlCol="0" anchor="t">
            <a:spAutoFit/>
          </a:bodyPr>
          <a:lstStyle/>
          <a:p>
            <a:pPr algn="ctr"/>
            <a:r>
              <a:rPr lang="en-US" sz="4000" b="1" dirty="0" smtClean="0"/>
              <a:t>2017</a:t>
            </a:r>
            <a:endParaRPr lang="en-US" sz="2100" b="1" dirty="0"/>
          </a:p>
        </p:txBody>
      </p:sp>
      <p:sp>
        <p:nvSpPr>
          <p:cNvPr id="48" name="Rounded Rectangle 47"/>
          <p:cNvSpPr/>
          <p:nvPr/>
        </p:nvSpPr>
        <p:spPr>
          <a:xfrm>
            <a:off x="17407708" y="5753851"/>
            <a:ext cx="693783" cy="2509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6"/>
          <p:cNvSpPr txBox="1"/>
          <p:nvPr/>
        </p:nvSpPr>
        <p:spPr>
          <a:xfrm rot="16200000">
            <a:off x="16830785" y="6615954"/>
            <a:ext cx="1913777" cy="615553"/>
          </a:xfrm>
          <a:prstGeom prst="rect">
            <a:avLst/>
          </a:prstGeom>
        </p:spPr>
        <p:txBody>
          <a:bodyPr wrap="square" lIns="0" tIns="0" rIns="0" bIns="0" rtlCol="0" anchor="t">
            <a:spAutoFit/>
          </a:bodyPr>
          <a:lstStyle/>
          <a:p>
            <a:pPr algn="ctr"/>
            <a:r>
              <a:rPr lang="en-US" sz="4000" b="1" dirty="0" smtClean="0"/>
              <a:t>2019</a:t>
            </a:r>
            <a:endParaRPr lang="en-US" sz="21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a:xfrm>
            <a:off x="1986696" y="8711188"/>
            <a:ext cx="11272103" cy="12354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59" name="Rounded Rectangle 58"/>
          <p:cNvSpPr/>
          <p:nvPr/>
        </p:nvSpPr>
        <p:spPr>
          <a:xfrm>
            <a:off x="1914157" y="7121394"/>
            <a:ext cx="11344642" cy="12281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58" name="Rounded Rectangle 57"/>
          <p:cNvSpPr/>
          <p:nvPr/>
        </p:nvSpPr>
        <p:spPr>
          <a:xfrm>
            <a:off x="1977154" y="5429978"/>
            <a:ext cx="11281645" cy="14294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4" name="Rounded Rectangle 3"/>
          <p:cNvSpPr/>
          <p:nvPr/>
        </p:nvSpPr>
        <p:spPr>
          <a:xfrm>
            <a:off x="2063480" y="3332734"/>
            <a:ext cx="11195319" cy="19174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pic>
        <p:nvPicPr>
          <p:cNvPr id="2" name="Picture 1"/>
          <p:cNvPicPr>
            <a:picLocks noChangeAspect="1"/>
          </p:cNvPicPr>
          <p:nvPr/>
        </p:nvPicPr>
        <p:blipFill>
          <a:blip r:embed="rId2" cstate="print"/>
          <a:stretch>
            <a:fillRect/>
          </a:stretch>
        </p:blipFill>
        <p:spPr>
          <a:xfrm>
            <a:off x="8050083" y="129153"/>
            <a:ext cx="2160717" cy="1138889"/>
          </a:xfrm>
          <a:prstGeom prst="rect">
            <a:avLst/>
          </a:prstGeom>
        </p:spPr>
      </p:pic>
      <p:sp>
        <p:nvSpPr>
          <p:cNvPr id="10" name="TextBox 9"/>
          <p:cNvSpPr txBox="1"/>
          <p:nvPr/>
        </p:nvSpPr>
        <p:spPr>
          <a:xfrm>
            <a:off x="1773057" y="1857749"/>
            <a:ext cx="15560453" cy="1519095"/>
          </a:xfrm>
          <a:prstGeom prst="rect">
            <a:avLst/>
          </a:prstGeom>
          <a:solidFill>
            <a:srgbClr val="00B0F0"/>
          </a:solidFill>
          <a:ln>
            <a:noFill/>
          </a:ln>
        </p:spPr>
        <p:txBody>
          <a:bodyPr wrap="square" lIns="163284" tIns="81642" rIns="163284" bIns="81642" rtlCol="0">
            <a:spAutoFit/>
          </a:bodyPr>
          <a:lstStyle/>
          <a:p>
            <a:pPr algn="ctr"/>
            <a:r>
              <a:rPr lang="en-US" sz="4400" b="1" dirty="0">
                <a:solidFill>
                  <a:schemeClr val="bg1"/>
                </a:solidFill>
              </a:rPr>
              <a:t>Corporate Strategic </a:t>
            </a:r>
            <a:r>
              <a:rPr lang="en-US" sz="4400" b="1" dirty="0" smtClean="0">
                <a:solidFill>
                  <a:schemeClr val="bg1"/>
                </a:solidFill>
              </a:rPr>
              <a:t>Goals </a:t>
            </a:r>
            <a:r>
              <a:rPr lang="en-US" sz="4400" b="1" dirty="0" smtClean="0">
                <a:solidFill>
                  <a:srgbClr val="FF0000"/>
                </a:solidFill>
              </a:rPr>
              <a:t>(Beginning of Critical Thinking for the Year 2020) </a:t>
            </a:r>
            <a:endParaRPr lang="en-US" sz="4400" b="1" dirty="0">
              <a:solidFill>
                <a:srgbClr val="FF0000"/>
              </a:solidFill>
            </a:endParaRPr>
          </a:p>
        </p:txBody>
      </p:sp>
      <p:sp>
        <p:nvSpPr>
          <p:cNvPr id="11" name="Oval 10"/>
          <p:cNvSpPr/>
          <p:nvPr/>
        </p:nvSpPr>
        <p:spPr>
          <a:xfrm>
            <a:off x="1857025" y="3041428"/>
            <a:ext cx="779447" cy="657656"/>
          </a:xfrm>
          <a:prstGeom prst="ellipse">
            <a:avLst/>
          </a:prstGeom>
          <a:solidFill>
            <a:srgbClr val="A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r>
              <a:rPr lang="en-US" b="1" dirty="0" smtClean="0">
                <a:solidFill>
                  <a:schemeClr val="bg1"/>
                </a:solidFill>
              </a:rPr>
              <a:t>1</a:t>
            </a:r>
            <a:endParaRPr lang="en-US" b="1" dirty="0">
              <a:solidFill>
                <a:schemeClr val="bg1"/>
              </a:solidFill>
            </a:endParaRPr>
          </a:p>
        </p:txBody>
      </p:sp>
      <p:sp>
        <p:nvSpPr>
          <p:cNvPr id="12" name="Oval 11"/>
          <p:cNvSpPr/>
          <p:nvPr/>
        </p:nvSpPr>
        <p:spPr>
          <a:xfrm>
            <a:off x="1845337" y="5060856"/>
            <a:ext cx="791135" cy="657656"/>
          </a:xfrm>
          <a:prstGeom prst="ellipse">
            <a:avLst/>
          </a:prstGeom>
          <a:solidFill>
            <a:srgbClr val="A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r>
              <a:rPr lang="en-US" b="1" dirty="0" smtClean="0">
                <a:solidFill>
                  <a:schemeClr val="bg1"/>
                </a:solidFill>
              </a:rPr>
              <a:t>2</a:t>
            </a:r>
            <a:endParaRPr lang="en-US" b="1" dirty="0">
              <a:solidFill>
                <a:schemeClr val="bg1"/>
              </a:solidFill>
            </a:endParaRPr>
          </a:p>
        </p:txBody>
      </p:sp>
      <p:sp>
        <p:nvSpPr>
          <p:cNvPr id="13" name="Oval 12"/>
          <p:cNvSpPr/>
          <p:nvPr/>
        </p:nvSpPr>
        <p:spPr>
          <a:xfrm>
            <a:off x="1850665" y="6966117"/>
            <a:ext cx="785807" cy="657656"/>
          </a:xfrm>
          <a:prstGeom prst="ellipse">
            <a:avLst/>
          </a:prstGeom>
          <a:solidFill>
            <a:srgbClr val="A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r>
              <a:rPr lang="en-US" b="1" dirty="0" smtClean="0">
                <a:solidFill>
                  <a:schemeClr val="bg1"/>
                </a:solidFill>
              </a:rPr>
              <a:t>3</a:t>
            </a:r>
            <a:endParaRPr lang="en-US" b="1" dirty="0">
              <a:solidFill>
                <a:schemeClr val="bg1"/>
              </a:solidFill>
            </a:endParaRPr>
          </a:p>
        </p:txBody>
      </p:sp>
      <p:sp>
        <p:nvSpPr>
          <p:cNvPr id="14" name="Oval 13"/>
          <p:cNvSpPr/>
          <p:nvPr/>
        </p:nvSpPr>
        <p:spPr>
          <a:xfrm>
            <a:off x="1855457" y="8525629"/>
            <a:ext cx="781015" cy="657656"/>
          </a:xfrm>
          <a:prstGeom prst="ellipse">
            <a:avLst/>
          </a:prstGeom>
          <a:solidFill>
            <a:srgbClr val="A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r>
              <a:rPr lang="en-US" b="1" dirty="0" smtClean="0">
                <a:solidFill>
                  <a:schemeClr val="bg1"/>
                </a:solidFill>
              </a:rPr>
              <a:t>4</a:t>
            </a:r>
            <a:endParaRPr lang="en-US" b="1" dirty="0">
              <a:solidFill>
                <a:schemeClr val="bg1"/>
              </a:solidFill>
            </a:endParaRPr>
          </a:p>
        </p:txBody>
      </p:sp>
      <p:sp>
        <p:nvSpPr>
          <p:cNvPr id="15" name="TextBox 14"/>
          <p:cNvSpPr txBox="1"/>
          <p:nvPr/>
        </p:nvSpPr>
        <p:spPr>
          <a:xfrm>
            <a:off x="2881475" y="3379429"/>
            <a:ext cx="10224925" cy="2011538"/>
          </a:xfrm>
          <a:prstGeom prst="rect">
            <a:avLst/>
          </a:prstGeom>
          <a:noFill/>
        </p:spPr>
        <p:txBody>
          <a:bodyPr wrap="square" lIns="163284" tIns="81642" rIns="163284" bIns="81642" rtlCol="0">
            <a:spAutoFit/>
          </a:bodyPr>
          <a:lstStyle/>
          <a:p>
            <a:r>
              <a:rPr lang="en-US" sz="3000" dirty="0"/>
              <a:t>Minimize the Risk of Death in Road traffic: </a:t>
            </a:r>
            <a:endParaRPr lang="en-US" sz="3000" dirty="0" smtClean="0"/>
          </a:p>
          <a:p>
            <a:r>
              <a:rPr lang="en-US" sz="3000" dirty="0" smtClean="0"/>
              <a:t>Reduce</a:t>
            </a:r>
            <a:r>
              <a:rPr lang="en-US" sz="3000" dirty="0"/>
              <a:t>;</a:t>
            </a:r>
          </a:p>
          <a:p>
            <a:pPr marL="510264" indent="-510264">
              <a:buFont typeface="Wingdings" panose="05000000000000000000" pitchFamily="2" charset="2"/>
              <a:buChar char="v"/>
            </a:pPr>
            <a:r>
              <a:rPr lang="en-US" sz="3000" dirty="0"/>
              <a:t>RTC by 15%</a:t>
            </a:r>
          </a:p>
          <a:p>
            <a:pPr marL="510264" indent="-510264">
              <a:buFont typeface="Wingdings" panose="05000000000000000000" pitchFamily="2" charset="2"/>
              <a:buChar char="v"/>
            </a:pPr>
            <a:r>
              <a:rPr lang="en-US" sz="3000" dirty="0"/>
              <a:t>Fatality by 20%</a:t>
            </a:r>
          </a:p>
        </p:txBody>
      </p:sp>
      <p:sp>
        <p:nvSpPr>
          <p:cNvPr id="16" name="TextBox 15"/>
          <p:cNvSpPr txBox="1"/>
          <p:nvPr/>
        </p:nvSpPr>
        <p:spPr>
          <a:xfrm>
            <a:off x="2718943" y="5534062"/>
            <a:ext cx="10221274" cy="1203975"/>
          </a:xfrm>
          <a:prstGeom prst="roundRect">
            <a:avLst/>
          </a:prstGeom>
          <a:noFill/>
        </p:spPr>
        <p:txBody>
          <a:bodyPr wrap="square" lIns="163284" tIns="81642" rIns="163284" bIns="81642" rtlCol="0">
            <a:spAutoFit/>
          </a:bodyPr>
          <a:lstStyle/>
          <a:p>
            <a:r>
              <a:rPr lang="en-US" sz="3000" dirty="0"/>
              <a:t>Improve personnel capacity and competence in Road Safety Management</a:t>
            </a:r>
          </a:p>
        </p:txBody>
      </p:sp>
      <p:sp>
        <p:nvSpPr>
          <p:cNvPr id="17" name="TextBox 16"/>
          <p:cNvSpPr txBox="1"/>
          <p:nvPr/>
        </p:nvSpPr>
        <p:spPr>
          <a:xfrm>
            <a:off x="2769256" y="7338827"/>
            <a:ext cx="9783765" cy="626543"/>
          </a:xfrm>
          <a:prstGeom prst="rect">
            <a:avLst/>
          </a:prstGeom>
          <a:noFill/>
        </p:spPr>
        <p:txBody>
          <a:bodyPr wrap="square" lIns="163284" tIns="81642" rIns="163284" bIns="81642" rtlCol="0">
            <a:spAutoFit/>
          </a:bodyPr>
          <a:lstStyle/>
          <a:p>
            <a:r>
              <a:rPr lang="en-US" sz="3000" dirty="0"/>
              <a:t>Broaden and Sustain Stakeholders Engagement.</a:t>
            </a:r>
          </a:p>
        </p:txBody>
      </p:sp>
      <p:sp>
        <p:nvSpPr>
          <p:cNvPr id="18" name="TextBox 17"/>
          <p:cNvSpPr txBox="1"/>
          <p:nvPr/>
        </p:nvSpPr>
        <p:spPr>
          <a:xfrm>
            <a:off x="2793319" y="8909956"/>
            <a:ext cx="10088565" cy="626543"/>
          </a:xfrm>
          <a:prstGeom prst="rect">
            <a:avLst/>
          </a:prstGeom>
          <a:noFill/>
        </p:spPr>
        <p:txBody>
          <a:bodyPr wrap="square" lIns="163284" tIns="81642" rIns="163284" bIns="81642" rtlCol="0">
            <a:spAutoFit/>
          </a:bodyPr>
          <a:lstStyle/>
          <a:p>
            <a:r>
              <a:rPr lang="en-US" sz="3000" dirty="0" smtClean="0"/>
              <a:t>Reposition, Strengthen and </a:t>
            </a:r>
            <a:r>
              <a:rPr lang="en-US" sz="3000" dirty="0"/>
              <a:t>Sustain Road Safety Programmes.</a:t>
            </a:r>
          </a:p>
        </p:txBody>
      </p:sp>
      <p:sp>
        <p:nvSpPr>
          <p:cNvPr id="21" name="Rectangle 20"/>
          <p:cNvSpPr/>
          <p:nvPr/>
        </p:nvSpPr>
        <p:spPr>
          <a:xfrm>
            <a:off x="0" y="-2683"/>
            <a:ext cx="950992" cy="10287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sp>
        <p:nvSpPr>
          <p:cNvPr id="22" name="Rectangle 21"/>
          <p:cNvSpPr/>
          <p:nvPr/>
        </p:nvSpPr>
        <p:spPr>
          <a:xfrm>
            <a:off x="17365111" y="0"/>
            <a:ext cx="950989" cy="1028700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p>
            <a:pPr algn="ctr"/>
            <a:endParaRPr lang="en-US"/>
          </a:p>
        </p:txBody>
      </p:sp>
      <p:pic>
        <p:nvPicPr>
          <p:cNvPr id="1032" name="Picture 8" descr="Image result for road safety programmes"/>
          <p:cNvPicPr>
            <a:picLocks noChangeAspect="1" noChangeArrowheads="1"/>
          </p:cNvPicPr>
          <p:nvPr/>
        </p:nvPicPr>
        <p:blipFill>
          <a:blip r:embed="rId3" cstate="print">
            <a:clrChange>
              <a:clrFrom>
                <a:srgbClr val="FCF4DF"/>
              </a:clrFrom>
              <a:clrTo>
                <a:srgbClr val="FCF4DF">
                  <a:alpha val="0"/>
                </a:srgbClr>
              </a:clrTo>
            </a:clrChange>
            <a:extLst>
              <a:ext uri="{28A0092B-C50C-407E-A947-70E740481C1C}">
                <a14:useLocalDpi xmlns:a14="http://schemas.microsoft.com/office/drawing/2010/main" val="0"/>
              </a:ext>
            </a:extLst>
          </a:blip>
          <a:srcRect/>
          <a:stretch>
            <a:fillRect/>
          </a:stretch>
        </p:blipFill>
        <p:spPr bwMode="auto">
          <a:xfrm>
            <a:off x="13492060" y="8580537"/>
            <a:ext cx="2846714" cy="1220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Image result for FRSC Personn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2060" y="3545125"/>
            <a:ext cx="2763387" cy="1164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92059" y="5290197"/>
            <a:ext cx="2763387" cy="1072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4" name="Table 23"/>
          <p:cNvGraphicFramePr>
            <a:graphicFrameLocks noGrp="1"/>
          </p:cNvGraphicFramePr>
          <p:nvPr>
            <p:extLst>
              <p:ext uri="{D42A27DB-BD31-4B8C-83A1-F6EECF244321}">
                <p14:modId xmlns:p14="http://schemas.microsoft.com/office/powerpoint/2010/main" val="1949195082"/>
              </p:ext>
            </p:extLst>
          </p:nvPr>
        </p:nvGraphicFramePr>
        <p:xfrm>
          <a:off x="7856474" y="1291357"/>
          <a:ext cx="2458859" cy="514350"/>
        </p:xfrm>
        <a:graphic>
          <a:graphicData uri="http://schemas.openxmlformats.org/drawingml/2006/table">
            <a:tbl>
              <a:tblPr firstRow="1" bandRow="1">
                <a:tableStyleId>{5C22544A-7EE6-4342-B048-85BDC9FD1C3A}</a:tableStyleId>
              </a:tblPr>
              <a:tblGrid>
                <a:gridCol w="1209338">
                  <a:extLst>
                    <a:ext uri="{9D8B030D-6E8A-4147-A177-3AD203B41FA5}">
                      <a16:colId xmlns:a16="http://schemas.microsoft.com/office/drawing/2014/main" xmlns="" val="20000"/>
                    </a:ext>
                  </a:extLst>
                </a:gridCol>
                <a:gridCol w="1249521">
                  <a:extLst>
                    <a:ext uri="{9D8B030D-6E8A-4147-A177-3AD203B41FA5}">
                      <a16:colId xmlns:a16="http://schemas.microsoft.com/office/drawing/2014/main" xmlns="" val="20001"/>
                    </a:ext>
                  </a:extLst>
                </a:gridCol>
              </a:tblGrid>
              <a:tr h="514350">
                <a:tc>
                  <a:txBody>
                    <a:bodyPr/>
                    <a:lstStyle/>
                    <a:p>
                      <a:r>
                        <a:rPr lang="en-US" sz="2700" dirty="0" smtClean="0"/>
                        <a:t>FRSC</a:t>
                      </a:r>
                      <a:endParaRPr lang="en-US" sz="2700" dirty="0"/>
                    </a:p>
                  </a:txBody>
                  <a:tcPr marL="243840" marR="243840" marT="51435" marB="51435">
                    <a:solidFill>
                      <a:srgbClr val="00B0F0"/>
                    </a:solidFill>
                  </a:tcPr>
                </a:tc>
                <a:tc>
                  <a:txBody>
                    <a:bodyPr/>
                    <a:lstStyle/>
                    <a:p>
                      <a:r>
                        <a:rPr lang="en-US" sz="2700" dirty="0" smtClean="0">
                          <a:solidFill>
                            <a:schemeClr val="tx1"/>
                          </a:solidFill>
                        </a:rPr>
                        <a:t>2020</a:t>
                      </a:r>
                      <a:endParaRPr lang="en-US" sz="2700" dirty="0">
                        <a:solidFill>
                          <a:schemeClr val="tx1"/>
                        </a:solidFill>
                      </a:endParaRPr>
                    </a:p>
                  </a:txBody>
                  <a:tcPr marL="243840" marR="243840" marT="51435" marB="51435">
                    <a:solidFill>
                      <a:srgbClr val="00B0F0"/>
                    </a:solidFill>
                  </a:tcPr>
                </a:tc>
                <a:extLst>
                  <a:ext uri="{0D108BD9-81ED-4DB2-BD59-A6C34878D82A}">
                    <a16:rowId xmlns:a16="http://schemas.microsoft.com/office/drawing/2014/main" xmlns="" val="10000"/>
                  </a:ext>
                </a:extLst>
              </a:tr>
            </a:tbl>
          </a:graphicData>
        </a:graphic>
      </p:graphicFrame>
      <p:grpSp>
        <p:nvGrpSpPr>
          <p:cNvPr id="5" name="Group 4"/>
          <p:cNvGrpSpPr/>
          <p:nvPr/>
        </p:nvGrpSpPr>
        <p:grpSpPr>
          <a:xfrm>
            <a:off x="780174" y="122738"/>
            <a:ext cx="975412" cy="10123326"/>
            <a:chOff x="312689" y="100286"/>
            <a:chExt cx="462191" cy="8925161"/>
          </a:xfrm>
        </p:grpSpPr>
        <p:sp>
          <p:nvSpPr>
            <p:cNvPr id="3" name="Parallelogram 2"/>
            <p:cNvSpPr/>
            <p:nvPr/>
          </p:nvSpPr>
          <p:spPr>
            <a:xfrm rot="2710752">
              <a:off x="418849" y="-5874"/>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2"/>
            <p:cNvSpPr/>
            <p:nvPr/>
          </p:nvSpPr>
          <p:spPr>
            <a:xfrm rot="2710752">
              <a:off x="418850" y="327792"/>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2"/>
            <p:cNvSpPr/>
            <p:nvPr/>
          </p:nvSpPr>
          <p:spPr>
            <a:xfrm rot="2710752">
              <a:off x="418851" y="661458"/>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2"/>
            <p:cNvSpPr/>
            <p:nvPr/>
          </p:nvSpPr>
          <p:spPr>
            <a:xfrm rot="2710752">
              <a:off x="418852" y="995124"/>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2"/>
            <p:cNvSpPr/>
            <p:nvPr/>
          </p:nvSpPr>
          <p:spPr>
            <a:xfrm rot="2710752">
              <a:off x="418853" y="1328790"/>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2"/>
            <p:cNvSpPr/>
            <p:nvPr/>
          </p:nvSpPr>
          <p:spPr>
            <a:xfrm rot="2710752">
              <a:off x="418854" y="1662456"/>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2"/>
            <p:cNvSpPr/>
            <p:nvPr/>
          </p:nvSpPr>
          <p:spPr>
            <a:xfrm rot="2710752">
              <a:off x="418856" y="2329788"/>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2"/>
            <p:cNvSpPr/>
            <p:nvPr/>
          </p:nvSpPr>
          <p:spPr>
            <a:xfrm rot="2710752">
              <a:off x="418857" y="2663454"/>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2"/>
            <p:cNvSpPr/>
            <p:nvPr/>
          </p:nvSpPr>
          <p:spPr>
            <a:xfrm rot="2710752">
              <a:off x="418858" y="2997120"/>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2"/>
            <p:cNvSpPr/>
            <p:nvPr/>
          </p:nvSpPr>
          <p:spPr>
            <a:xfrm rot="2710752">
              <a:off x="418859" y="3330786"/>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2"/>
            <p:cNvSpPr/>
            <p:nvPr/>
          </p:nvSpPr>
          <p:spPr>
            <a:xfrm rot="2710752">
              <a:off x="418860" y="3664452"/>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2"/>
            <p:cNvSpPr/>
            <p:nvPr/>
          </p:nvSpPr>
          <p:spPr>
            <a:xfrm rot="2710752">
              <a:off x="418861" y="3998118"/>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2"/>
            <p:cNvSpPr/>
            <p:nvPr/>
          </p:nvSpPr>
          <p:spPr>
            <a:xfrm rot="2710752">
              <a:off x="418862" y="4331784"/>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2"/>
            <p:cNvSpPr/>
            <p:nvPr/>
          </p:nvSpPr>
          <p:spPr>
            <a:xfrm rot="2710752">
              <a:off x="418863" y="4665450"/>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2"/>
            <p:cNvSpPr/>
            <p:nvPr/>
          </p:nvSpPr>
          <p:spPr>
            <a:xfrm rot="2710752">
              <a:off x="418864" y="4999116"/>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2"/>
            <p:cNvSpPr/>
            <p:nvPr/>
          </p:nvSpPr>
          <p:spPr>
            <a:xfrm rot="2710752">
              <a:off x="418865" y="5332782"/>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2"/>
            <p:cNvSpPr/>
            <p:nvPr/>
          </p:nvSpPr>
          <p:spPr>
            <a:xfrm rot="2710752">
              <a:off x="418866" y="5666448"/>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2"/>
            <p:cNvSpPr/>
            <p:nvPr/>
          </p:nvSpPr>
          <p:spPr>
            <a:xfrm rot="2710752">
              <a:off x="418867" y="6000114"/>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2"/>
            <p:cNvSpPr/>
            <p:nvPr/>
          </p:nvSpPr>
          <p:spPr>
            <a:xfrm rot="2710752">
              <a:off x="418868" y="6333780"/>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2"/>
            <p:cNvSpPr/>
            <p:nvPr/>
          </p:nvSpPr>
          <p:spPr>
            <a:xfrm rot="2710752">
              <a:off x="418869" y="6667446"/>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2"/>
            <p:cNvSpPr/>
            <p:nvPr/>
          </p:nvSpPr>
          <p:spPr>
            <a:xfrm rot="2710752">
              <a:off x="418870" y="7001112"/>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2"/>
            <p:cNvSpPr/>
            <p:nvPr/>
          </p:nvSpPr>
          <p:spPr>
            <a:xfrm rot="2710752">
              <a:off x="418871" y="7334778"/>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2"/>
            <p:cNvSpPr/>
            <p:nvPr/>
          </p:nvSpPr>
          <p:spPr>
            <a:xfrm rot="2710752">
              <a:off x="418872" y="7668444"/>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2"/>
            <p:cNvSpPr/>
            <p:nvPr/>
          </p:nvSpPr>
          <p:spPr>
            <a:xfrm rot="2710752">
              <a:off x="418873" y="8002110"/>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2"/>
            <p:cNvSpPr/>
            <p:nvPr/>
          </p:nvSpPr>
          <p:spPr>
            <a:xfrm rot="2710752">
              <a:off x="418874" y="8335776"/>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2"/>
            <p:cNvSpPr/>
            <p:nvPr/>
          </p:nvSpPr>
          <p:spPr>
            <a:xfrm rot="2710752">
              <a:off x="418875" y="8669442"/>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2"/>
            <p:cNvSpPr/>
            <p:nvPr/>
          </p:nvSpPr>
          <p:spPr>
            <a:xfrm rot="2710752">
              <a:off x="418855" y="1996122"/>
              <a:ext cx="249845" cy="462165"/>
            </a:xfrm>
            <a:custGeom>
              <a:avLst/>
              <a:gdLst>
                <a:gd name="connsiteX0" fmla="*/ 0 w 285750"/>
                <a:gd name="connsiteY0" fmla="*/ 409225 h 409225"/>
                <a:gd name="connsiteX1" fmla="*/ 71438 w 285750"/>
                <a:gd name="connsiteY1" fmla="*/ 0 h 409225"/>
                <a:gd name="connsiteX2" fmla="*/ 285750 w 285750"/>
                <a:gd name="connsiteY2" fmla="*/ 0 h 409225"/>
                <a:gd name="connsiteX3" fmla="*/ 214313 w 285750"/>
                <a:gd name="connsiteY3" fmla="*/ 409225 h 409225"/>
                <a:gd name="connsiteX4" fmla="*/ 0 w 285750"/>
                <a:gd name="connsiteY4" fmla="*/ 409225 h 409225"/>
                <a:gd name="connsiteX0" fmla="*/ 0 w 285750"/>
                <a:gd name="connsiteY0" fmla="*/ 409225 h 623766"/>
                <a:gd name="connsiteX1" fmla="*/ 71438 w 285750"/>
                <a:gd name="connsiteY1" fmla="*/ 0 h 623766"/>
                <a:gd name="connsiteX2" fmla="*/ 285750 w 285750"/>
                <a:gd name="connsiteY2" fmla="*/ 0 h 623766"/>
                <a:gd name="connsiteX3" fmla="*/ 122937 w 285750"/>
                <a:gd name="connsiteY3" fmla="*/ 623766 h 623766"/>
                <a:gd name="connsiteX4" fmla="*/ 0 w 285750"/>
                <a:gd name="connsiteY4" fmla="*/ 409225 h 623766"/>
                <a:gd name="connsiteX0" fmla="*/ 0 w 183825"/>
                <a:gd name="connsiteY0" fmla="*/ 409225 h 623766"/>
                <a:gd name="connsiteX1" fmla="*/ 71438 w 183825"/>
                <a:gd name="connsiteY1" fmla="*/ 0 h 623766"/>
                <a:gd name="connsiteX2" fmla="*/ 183825 w 183825"/>
                <a:gd name="connsiteY2" fmla="*/ 137858 h 623766"/>
                <a:gd name="connsiteX3" fmla="*/ 122937 w 183825"/>
                <a:gd name="connsiteY3" fmla="*/ 623766 h 623766"/>
                <a:gd name="connsiteX4" fmla="*/ 0 w 183825"/>
                <a:gd name="connsiteY4" fmla="*/ 409225 h 623766"/>
                <a:gd name="connsiteX0" fmla="*/ 0 w 218731"/>
                <a:gd name="connsiteY0" fmla="*/ 409225 h 623766"/>
                <a:gd name="connsiteX1" fmla="*/ 71438 w 218731"/>
                <a:gd name="connsiteY1" fmla="*/ 0 h 623766"/>
                <a:gd name="connsiteX2" fmla="*/ 218731 w 218731"/>
                <a:gd name="connsiteY2" fmla="*/ 259081 h 623766"/>
                <a:gd name="connsiteX3" fmla="*/ 122937 w 218731"/>
                <a:gd name="connsiteY3" fmla="*/ 623766 h 623766"/>
                <a:gd name="connsiteX4" fmla="*/ 0 w 218731"/>
                <a:gd name="connsiteY4" fmla="*/ 409225 h 623766"/>
                <a:gd name="connsiteX0" fmla="*/ 0 w 192686"/>
                <a:gd name="connsiteY0" fmla="*/ 409225 h 623766"/>
                <a:gd name="connsiteX1" fmla="*/ 71438 w 192686"/>
                <a:gd name="connsiteY1" fmla="*/ 0 h 623766"/>
                <a:gd name="connsiteX2" fmla="*/ 192686 w 192686"/>
                <a:gd name="connsiteY2" fmla="*/ 244046 h 623766"/>
                <a:gd name="connsiteX3" fmla="*/ 122937 w 192686"/>
                <a:gd name="connsiteY3" fmla="*/ 623766 h 623766"/>
                <a:gd name="connsiteX4" fmla="*/ 0 w 192686"/>
                <a:gd name="connsiteY4" fmla="*/ 409225 h 62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6" h="623766">
                  <a:moveTo>
                    <a:pt x="0" y="409225"/>
                  </a:moveTo>
                  <a:lnTo>
                    <a:pt x="71438" y="0"/>
                  </a:lnTo>
                  <a:lnTo>
                    <a:pt x="192686" y="244046"/>
                  </a:lnTo>
                  <a:lnTo>
                    <a:pt x="122937" y="623766"/>
                  </a:lnTo>
                  <a:lnTo>
                    <a:pt x="0" y="4092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2" descr="Image result for FRSC UN convention worksh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92059" y="6972300"/>
            <a:ext cx="2763387" cy="107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37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300353" y="-302569"/>
            <a:ext cx="19056146" cy="1788469"/>
          </a:xfrm>
          <a:prstGeom prst="rect">
            <a:avLst/>
          </a:prstGeom>
          <a:solidFill>
            <a:srgbClr val="00B0F0"/>
          </a:solidFill>
        </p:spPr>
      </p:sp>
      <p:sp>
        <p:nvSpPr>
          <p:cNvPr id="3" name="TextBox 3"/>
          <p:cNvSpPr txBox="1"/>
          <p:nvPr/>
        </p:nvSpPr>
        <p:spPr>
          <a:xfrm>
            <a:off x="2420004" y="86498"/>
            <a:ext cx="13399867" cy="806888"/>
          </a:xfrm>
          <a:prstGeom prst="rect">
            <a:avLst/>
          </a:prstGeom>
        </p:spPr>
        <p:txBody>
          <a:bodyPr lIns="0" tIns="0" rIns="0" bIns="0" rtlCol="0" anchor="t">
            <a:spAutoFit/>
          </a:bodyPr>
          <a:lstStyle/>
          <a:p>
            <a:pPr algn="ctr">
              <a:lnSpc>
                <a:spcPts val="6719"/>
              </a:lnSpc>
            </a:pPr>
            <a:r>
              <a:rPr lang="en-US" sz="4800" b="1" spc="139" dirty="0">
                <a:solidFill>
                  <a:srgbClr val="020301"/>
                </a:solidFill>
              </a:rPr>
              <a:t>2020 </a:t>
            </a:r>
            <a:r>
              <a:rPr lang="en-US" sz="4800" b="1" spc="139" dirty="0" smtClean="0">
                <a:solidFill>
                  <a:srgbClr val="020301"/>
                </a:solidFill>
              </a:rPr>
              <a:t>Goals and The </a:t>
            </a:r>
            <a:r>
              <a:rPr lang="en-US" sz="4800" b="1" spc="139" dirty="0">
                <a:solidFill>
                  <a:srgbClr val="020301"/>
                </a:solidFill>
              </a:rPr>
              <a:t>Specific Objectives</a:t>
            </a:r>
          </a:p>
        </p:txBody>
      </p:sp>
      <p:sp>
        <p:nvSpPr>
          <p:cNvPr id="23" name="Text Box 5"/>
          <p:cNvSpPr txBox="1"/>
          <p:nvPr/>
        </p:nvSpPr>
        <p:spPr>
          <a:xfrm>
            <a:off x="533400" y="2933700"/>
            <a:ext cx="3419456" cy="4724400"/>
          </a:xfrm>
          <a:prstGeom prst="round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3600" b="1" u="sng" dirty="0">
                <a:solidFill>
                  <a:srgbClr val="FF0000"/>
                </a:solidFill>
                <a:effectLst/>
                <a:ea typeface="Calibri"/>
                <a:cs typeface="Times New Roman"/>
              </a:rPr>
              <a:t>Goal 1:</a:t>
            </a:r>
            <a:endParaRPr lang="en-US" sz="3200" dirty="0">
              <a:effectLst/>
              <a:ea typeface="Calibri"/>
              <a:cs typeface="Times New Roman"/>
            </a:endParaRPr>
          </a:p>
          <a:p>
            <a:pPr algn="ctr">
              <a:spcAft>
                <a:spcPts val="0"/>
              </a:spcAft>
            </a:pPr>
            <a:r>
              <a:rPr lang="en-US" sz="3600" dirty="0">
                <a:effectLst/>
                <a:ea typeface="Calibri"/>
                <a:cs typeface="Times New Roman"/>
              </a:rPr>
              <a:t>Minimize the Risk of Death in Road Traffic</a:t>
            </a:r>
            <a:endParaRPr lang="en-US" sz="3200" dirty="0">
              <a:effectLst/>
              <a:ea typeface="Calibri"/>
              <a:cs typeface="Times New Roman"/>
            </a:endParaRPr>
          </a:p>
          <a:p>
            <a:pPr algn="ctr">
              <a:spcAft>
                <a:spcPts val="0"/>
              </a:spcAft>
            </a:pPr>
            <a:r>
              <a:rPr lang="en-US" sz="3600" dirty="0">
                <a:effectLst/>
                <a:ea typeface="Calibri"/>
                <a:cs typeface="Times New Roman"/>
              </a:rPr>
              <a:t>Reduced:</a:t>
            </a:r>
            <a:endParaRPr lang="en-US" sz="3200" dirty="0">
              <a:effectLst/>
              <a:ea typeface="Calibri"/>
              <a:cs typeface="Times New Roman"/>
            </a:endParaRPr>
          </a:p>
          <a:p>
            <a:pPr algn="ctr">
              <a:spcAft>
                <a:spcPts val="0"/>
              </a:spcAft>
            </a:pPr>
            <a:r>
              <a:rPr lang="en-US" sz="3600" dirty="0">
                <a:effectLst/>
                <a:ea typeface="Calibri"/>
                <a:cs typeface="Times New Roman"/>
              </a:rPr>
              <a:t>-RTC by 15%</a:t>
            </a:r>
            <a:endParaRPr lang="en-US" sz="3200" dirty="0">
              <a:effectLst/>
              <a:ea typeface="Calibri"/>
              <a:cs typeface="Times New Roman"/>
            </a:endParaRPr>
          </a:p>
          <a:p>
            <a:pPr algn="ctr">
              <a:spcAft>
                <a:spcPts val="0"/>
              </a:spcAft>
            </a:pPr>
            <a:r>
              <a:rPr lang="en-US" sz="3600" dirty="0">
                <a:effectLst/>
                <a:ea typeface="Calibri"/>
                <a:cs typeface="Times New Roman"/>
              </a:rPr>
              <a:t>- Fatality by 20%</a:t>
            </a:r>
            <a:endParaRPr lang="en-US" sz="3200" dirty="0">
              <a:effectLst/>
              <a:ea typeface="Calibri"/>
              <a:cs typeface="Times New Roman"/>
            </a:endParaRPr>
          </a:p>
        </p:txBody>
      </p:sp>
      <p:cxnSp>
        <p:nvCxnSpPr>
          <p:cNvPr id="25" name="Straight Connector 24"/>
          <p:cNvCxnSpPr/>
          <p:nvPr/>
        </p:nvCxnSpPr>
        <p:spPr>
          <a:xfrm>
            <a:off x="4339389" y="1485900"/>
            <a:ext cx="0" cy="84963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3"/>
          <p:cNvSpPr txBox="1"/>
          <p:nvPr/>
        </p:nvSpPr>
        <p:spPr>
          <a:xfrm>
            <a:off x="4572000" y="1790700"/>
            <a:ext cx="12725400" cy="859210"/>
          </a:xfrm>
          <a:prstGeom prst="rect">
            <a:avLst/>
          </a:prstGeom>
        </p:spPr>
        <p:txBody>
          <a:bodyPr wrap="square" lIns="0" tIns="0" rIns="0" bIns="0" rtlCol="0" anchor="t">
            <a:spAutoFit/>
          </a:bodyPr>
          <a:lstStyle/>
          <a:p>
            <a:pPr algn="ctr">
              <a:lnSpc>
                <a:spcPts val="6719"/>
              </a:lnSpc>
            </a:pPr>
            <a:r>
              <a:rPr lang="en-US" sz="4400" spc="139" dirty="0" smtClean="0">
                <a:solidFill>
                  <a:srgbClr val="020301"/>
                </a:solidFill>
              </a:rPr>
              <a:t>The </a:t>
            </a:r>
            <a:r>
              <a:rPr lang="en-US" sz="4400" spc="139" dirty="0">
                <a:solidFill>
                  <a:srgbClr val="020301"/>
                </a:solidFill>
              </a:rPr>
              <a:t>Specific Objectives</a:t>
            </a:r>
          </a:p>
        </p:txBody>
      </p:sp>
      <p:sp>
        <p:nvSpPr>
          <p:cNvPr id="27" name="Text Box 13"/>
          <p:cNvSpPr txBox="1"/>
          <p:nvPr/>
        </p:nvSpPr>
        <p:spPr>
          <a:xfrm>
            <a:off x="5486400" y="3195549"/>
            <a:ext cx="7623609" cy="68622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3600" dirty="0">
                <a:solidFill>
                  <a:srgbClr val="FFFFFF"/>
                </a:solidFill>
                <a:effectLst/>
                <a:ea typeface="Calibri"/>
                <a:cs typeface="Times New Roman"/>
              </a:rPr>
              <a:t>Reduce </a:t>
            </a:r>
            <a:r>
              <a:rPr lang="en-US" sz="3600" dirty="0" smtClean="0">
                <a:solidFill>
                  <a:srgbClr val="FFFFFF"/>
                </a:solidFill>
                <a:effectLst/>
                <a:ea typeface="Calibri"/>
                <a:cs typeface="Times New Roman"/>
              </a:rPr>
              <a:t> RTC </a:t>
            </a:r>
            <a:r>
              <a:rPr lang="en-US" sz="3600" dirty="0">
                <a:solidFill>
                  <a:srgbClr val="FFFFFF"/>
                </a:solidFill>
                <a:effectLst/>
                <a:ea typeface="Calibri"/>
                <a:cs typeface="Times New Roman"/>
              </a:rPr>
              <a:t>and Fatality.</a:t>
            </a:r>
            <a:endParaRPr lang="en-US" sz="3200" dirty="0">
              <a:effectLst/>
              <a:ea typeface="Calibri"/>
              <a:cs typeface="Times New Roman"/>
            </a:endParaRPr>
          </a:p>
        </p:txBody>
      </p:sp>
      <p:sp>
        <p:nvSpPr>
          <p:cNvPr id="28" name="Text Box 14"/>
          <p:cNvSpPr txBox="1"/>
          <p:nvPr/>
        </p:nvSpPr>
        <p:spPr>
          <a:xfrm>
            <a:off x="5466347" y="4641782"/>
            <a:ext cx="8915400" cy="654117"/>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Prompt response to RTC.</a:t>
            </a:r>
          </a:p>
        </p:txBody>
      </p:sp>
      <p:sp>
        <p:nvSpPr>
          <p:cNvPr id="29" name="Text Box 15"/>
          <p:cNvSpPr txBox="1"/>
          <p:nvPr/>
        </p:nvSpPr>
        <p:spPr>
          <a:xfrm>
            <a:off x="5486400" y="6057900"/>
            <a:ext cx="11049000" cy="129540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Encourage Community Responders/Stakeholder’s involvement.</a:t>
            </a:r>
          </a:p>
        </p:txBody>
      </p:sp>
      <p:sp>
        <p:nvSpPr>
          <p:cNvPr id="30" name="Text Box 16"/>
          <p:cNvSpPr txBox="1"/>
          <p:nvPr/>
        </p:nvSpPr>
        <p:spPr>
          <a:xfrm>
            <a:off x="5466347" y="7914122"/>
            <a:ext cx="11827042" cy="1420378"/>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Improve data collation and analysis for proper planning and appropriate intervention.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300353" y="-302569"/>
            <a:ext cx="19056146" cy="1788469"/>
          </a:xfrm>
          <a:prstGeom prst="rect">
            <a:avLst/>
          </a:prstGeom>
          <a:solidFill>
            <a:srgbClr val="00B0F0"/>
          </a:solidFill>
        </p:spPr>
      </p:sp>
      <p:sp>
        <p:nvSpPr>
          <p:cNvPr id="3" name="TextBox 3"/>
          <p:cNvSpPr txBox="1"/>
          <p:nvPr/>
        </p:nvSpPr>
        <p:spPr>
          <a:xfrm>
            <a:off x="2420004" y="86498"/>
            <a:ext cx="13399867" cy="806888"/>
          </a:xfrm>
          <a:prstGeom prst="rect">
            <a:avLst/>
          </a:prstGeom>
        </p:spPr>
        <p:txBody>
          <a:bodyPr lIns="0" tIns="0" rIns="0" bIns="0" rtlCol="0" anchor="t">
            <a:spAutoFit/>
          </a:bodyPr>
          <a:lstStyle/>
          <a:p>
            <a:pPr algn="ctr">
              <a:lnSpc>
                <a:spcPts val="6719"/>
              </a:lnSpc>
            </a:pPr>
            <a:r>
              <a:rPr lang="en-US" sz="4800" b="1" spc="139" dirty="0">
                <a:solidFill>
                  <a:srgbClr val="020301"/>
                </a:solidFill>
              </a:rPr>
              <a:t>2020 </a:t>
            </a:r>
            <a:r>
              <a:rPr lang="en-US" sz="4800" b="1" spc="139" dirty="0" smtClean="0">
                <a:solidFill>
                  <a:srgbClr val="020301"/>
                </a:solidFill>
              </a:rPr>
              <a:t>Goals and The </a:t>
            </a:r>
            <a:r>
              <a:rPr lang="en-US" sz="4800" b="1" spc="139" dirty="0">
                <a:solidFill>
                  <a:srgbClr val="020301"/>
                </a:solidFill>
              </a:rPr>
              <a:t>Specific Objectives</a:t>
            </a:r>
          </a:p>
        </p:txBody>
      </p:sp>
      <p:sp>
        <p:nvSpPr>
          <p:cNvPr id="23" name="Text Box 5"/>
          <p:cNvSpPr txBox="1"/>
          <p:nvPr/>
        </p:nvSpPr>
        <p:spPr>
          <a:xfrm>
            <a:off x="533400" y="2933700"/>
            <a:ext cx="3419456" cy="4724400"/>
          </a:xfrm>
          <a:prstGeom prst="round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3600" b="1" u="sng" dirty="0">
                <a:solidFill>
                  <a:srgbClr val="FF0000"/>
                </a:solidFill>
                <a:effectLst/>
                <a:ea typeface="Calibri"/>
                <a:cs typeface="Times New Roman"/>
              </a:rPr>
              <a:t>Goal </a:t>
            </a:r>
            <a:r>
              <a:rPr lang="en-US" sz="3600" b="1" u="sng" dirty="0" smtClean="0">
                <a:solidFill>
                  <a:srgbClr val="FF0000"/>
                </a:solidFill>
                <a:effectLst/>
                <a:ea typeface="Calibri"/>
                <a:cs typeface="Times New Roman"/>
              </a:rPr>
              <a:t>2:</a:t>
            </a:r>
            <a:endParaRPr lang="en-US" sz="3200" dirty="0">
              <a:effectLst/>
              <a:ea typeface="Calibri"/>
              <a:cs typeface="Times New Roman"/>
            </a:endParaRPr>
          </a:p>
          <a:p>
            <a:pPr algn="ctr">
              <a:spcAft>
                <a:spcPts val="0"/>
              </a:spcAft>
            </a:pPr>
            <a:r>
              <a:rPr lang="en-US" sz="3600" dirty="0">
                <a:ea typeface="Calibri"/>
                <a:cs typeface="Times New Roman"/>
              </a:rPr>
              <a:t>Improve personnel capacity and competence in Road Safety Management</a:t>
            </a:r>
            <a:endParaRPr lang="en-US" sz="3200" dirty="0">
              <a:effectLst/>
              <a:ea typeface="Calibri"/>
              <a:cs typeface="Times New Roman"/>
            </a:endParaRPr>
          </a:p>
        </p:txBody>
      </p:sp>
      <p:cxnSp>
        <p:nvCxnSpPr>
          <p:cNvPr id="25" name="Straight Connector 24"/>
          <p:cNvCxnSpPr/>
          <p:nvPr/>
        </p:nvCxnSpPr>
        <p:spPr>
          <a:xfrm>
            <a:off x="4339389" y="1485900"/>
            <a:ext cx="0" cy="84963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3"/>
          <p:cNvSpPr txBox="1"/>
          <p:nvPr/>
        </p:nvSpPr>
        <p:spPr>
          <a:xfrm>
            <a:off x="4572000" y="1790700"/>
            <a:ext cx="12725400" cy="859210"/>
          </a:xfrm>
          <a:prstGeom prst="rect">
            <a:avLst/>
          </a:prstGeom>
        </p:spPr>
        <p:txBody>
          <a:bodyPr wrap="square" lIns="0" tIns="0" rIns="0" bIns="0" rtlCol="0" anchor="t">
            <a:spAutoFit/>
          </a:bodyPr>
          <a:lstStyle/>
          <a:p>
            <a:pPr algn="ctr">
              <a:lnSpc>
                <a:spcPts val="6719"/>
              </a:lnSpc>
            </a:pPr>
            <a:r>
              <a:rPr lang="en-US" sz="4400" spc="139" dirty="0" smtClean="0">
                <a:solidFill>
                  <a:srgbClr val="020301"/>
                </a:solidFill>
              </a:rPr>
              <a:t>The </a:t>
            </a:r>
            <a:r>
              <a:rPr lang="en-US" sz="4400" spc="139" dirty="0">
                <a:solidFill>
                  <a:srgbClr val="020301"/>
                </a:solidFill>
              </a:rPr>
              <a:t>Specific Objectives</a:t>
            </a:r>
          </a:p>
        </p:txBody>
      </p:sp>
      <p:sp>
        <p:nvSpPr>
          <p:cNvPr id="27" name="Text Box 13"/>
          <p:cNvSpPr txBox="1"/>
          <p:nvPr/>
        </p:nvSpPr>
        <p:spPr>
          <a:xfrm>
            <a:off x="5486400" y="3195549"/>
            <a:ext cx="7623609" cy="68622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3600" dirty="0">
                <a:solidFill>
                  <a:srgbClr val="FFFFFF"/>
                </a:solidFill>
                <a:ea typeface="Calibri"/>
                <a:cs typeface="Times New Roman"/>
              </a:rPr>
              <a:t>Effective training program for staff.</a:t>
            </a:r>
            <a:endParaRPr lang="en-US" sz="3200" dirty="0">
              <a:effectLst/>
              <a:ea typeface="Calibri"/>
              <a:cs typeface="Times New Roman"/>
            </a:endParaRPr>
          </a:p>
        </p:txBody>
      </p:sp>
      <p:sp>
        <p:nvSpPr>
          <p:cNvPr id="29" name="Text Box 15"/>
          <p:cNvSpPr txBox="1"/>
          <p:nvPr/>
        </p:nvSpPr>
        <p:spPr>
          <a:xfrm>
            <a:off x="5410200" y="5086350"/>
            <a:ext cx="11049000" cy="1295400"/>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Collaborative training with other Agencies..</a:t>
            </a:r>
          </a:p>
        </p:txBody>
      </p:sp>
      <p:sp>
        <p:nvSpPr>
          <p:cNvPr id="30" name="Text Box 16"/>
          <p:cNvSpPr txBox="1"/>
          <p:nvPr/>
        </p:nvSpPr>
        <p:spPr>
          <a:xfrm>
            <a:off x="5402179" y="7658100"/>
            <a:ext cx="11827042" cy="1420378"/>
          </a:xfrm>
          <a:prstGeom prst="round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FFFFFF"/>
                </a:solidFill>
                <a:effectLst/>
                <a:ea typeface="Calibri"/>
                <a:cs typeface="Times New Roman"/>
              </a:defRPr>
            </a:lvl1pPr>
          </a:lstStyle>
          <a:p>
            <a:r>
              <a:rPr lang="en-US" dirty="0"/>
              <a:t>Build competencies in staff.</a:t>
            </a:r>
          </a:p>
        </p:txBody>
      </p:sp>
    </p:spTree>
    <p:extLst>
      <p:ext uri="{BB962C8B-B14F-4D97-AF65-F5344CB8AC3E}">
        <p14:creationId xmlns:p14="http://schemas.microsoft.com/office/powerpoint/2010/main" val="1736420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1833</Words>
  <Application>Microsoft Office PowerPoint</Application>
  <PresentationFormat>Custom</PresentationFormat>
  <Paragraphs>290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Comic Sans MS</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Armah</dc:creator>
  <cp:lastModifiedBy>HP</cp:lastModifiedBy>
  <cp:revision>97</cp:revision>
  <dcterms:created xsi:type="dcterms:W3CDTF">2006-08-16T00:00:00Z</dcterms:created>
  <dcterms:modified xsi:type="dcterms:W3CDTF">2021-02-04T09:46:16Z</dcterms:modified>
  <dc:identifier>DADxR4OKvcs</dc:identifier>
</cp:coreProperties>
</file>