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301" r:id="rId4"/>
    <p:sldId id="286" r:id="rId5"/>
    <p:sldId id="258" r:id="rId6"/>
    <p:sldId id="259" r:id="rId7"/>
    <p:sldId id="287" r:id="rId8"/>
    <p:sldId id="260" r:id="rId9"/>
    <p:sldId id="288" r:id="rId10"/>
    <p:sldId id="289" r:id="rId11"/>
    <p:sldId id="261" r:id="rId12"/>
    <p:sldId id="290" r:id="rId13"/>
    <p:sldId id="291" r:id="rId14"/>
    <p:sldId id="277" r:id="rId15"/>
    <p:sldId id="292" r:id="rId16"/>
    <p:sldId id="297" r:id="rId17"/>
    <p:sldId id="285" r:id="rId18"/>
    <p:sldId id="298" r:id="rId19"/>
    <p:sldId id="262" r:id="rId20"/>
    <p:sldId id="293" r:id="rId21"/>
    <p:sldId id="295" r:id="rId22"/>
    <p:sldId id="296" r:id="rId23"/>
    <p:sldId id="284" r:id="rId24"/>
    <p:sldId id="281" r:id="rId25"/>
    <p:sldId id="264" r:id="rId26"/>
    <p:sldId id="299" r:id="rId27"/>
    <p:sldId id="300" r:id="rId28"/>
    <p:sldId id="282" r:id="rId29"/>
    <p:sldId id="266" r:id="rId30"/>
    <p:sldId id="275" r:id="rId31"/>
    <p:sldId id="276" r:id="rId32"/>
    <p:sldId id="269" r:id="rId33"/>
    <p:sldId id="270" r:id="rId34"/>
    <p:sldId id="302" r:id="rId35"/>
    <p:sldId id="303" r:id="rId36"/>
    <p:sldId id="304" r:id="rId37"/>
    <p:sldId id="279" r:id="rId38"/>
    <p:sldId id="305" r:id="rId39"/>
    <p:sldId id="306" r:id="rId40"/>
    <p:sldId id="271" r:id="rId41"/>
    <p:sldId id="272" r:id="rId42"/>
    <p:sldId id="273" r:id="rId43"/>
    <p:sldId id="274" r:id="rId44"/>
    <p:sldId id="307" r:id="rId45"/>
    <p:sldId id="308" r:id="rId46"/>
    <p:sldId id="283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1" d="100"/>
          <a:sy n="51" d="100"/>
        </p:scale>
        <p:origin x="-1926" y="-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F11199-CE13-4C8A-B94B-9817DFF69B55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3B34C59-860D-49C7-BDC8-F2ED39829392}">
      <dgm:prSet phldrT="[Text]"/>
      <dgm:spPr>
        <a:solidFill>
          <a:schemeClr val="tx1"/>
        </a:solidFill>
      </dgm:spPr>
      <dgm:t>
        <a:bodyPr/>
        <a:lstStyle/>
        <a:p>
          <a:r>
            <a:rPr lang="en-GB" dirty="0" smtClean="0"/>
            <a:t>ORGANIZATIONAL INPUTS,</a:t>
          </a:r>
        </a:p>
        <a:p>
          <a:r>
            <a:rPr lang="en-GB" dirty="0" smtClean="0">
              <a:solidFill>
                <a:srgbClr val="FF0000"/>
              </a:solidFill>
            </a:rPr>
            <a:t>VISION MISSION AND VALUES CORE STRATEGIC GOALS</a:t>
          </a:r>
          <a:endParaRPr lang="en-GB" dirty="0"/>
        </a:p>
      </dgm:t>
    </dgm:pt>
    <dgm:pt modelId="{28C922C1-26A4-43BE-BC63-0FBCA7B8A35B}" type="parTrans" cxnId="{D7A4E456-FDA8-4305-9DA8-96D5F4D64672}">
      <dgm:prSet/>
      <dgm:spPr/>
      <dgm:t>
        <a:bodyPr/>
        <a:lstStyle/>
        <a:p>
          <a:endParaRPr lang="en-GB"/>
        </a:p>
      </dgm:t>
    </dgm:pt>
    <dgm:pt modelId="{EE518EA1-DBCA-4332-B8A8-A7AED14AC390}" type="sibTrans" cxnId="{D7A4E456-FDA8-4305-9DA8-96D5F4D64672}">
      <dgm:prSet/>
      <dgm:spPr/>
      <dgm:t>
        <a:bodyPr/>
        <a:lstStyle/>
        <a:p>
          <a:endParaRPr lang="en-GB"/>
        </a:p>
      </dgm:t>
    </dgm:pt>
    <dgm:pt modelId="{5AC797D3-ECFF-4619-A523-4C393CA3AE71}">
      <dgm:prSet phldrT="[Text]"/>
      <dgm:spPr>
        <a:solidFill>
          <a:schemeClr val="tx1"/>
        </a:solidFill>
      </dgm:spPr>
      <dgm:t>
        <a:bodyPr/>
        <a:lstStyle/>
        <a:p>
          <a:r>
            <a:rPr lang="en-GB" dirty="0" smtClean="0"/>
            <a:t>REVIEWING PERFORMANCE</a:t>
          </a:r>
        </a:p>
        <a:p>
          <a:r>
            <a:rPr lang="en-GB" dirty="0" smtClean="0"/>
            <a:t> </a:t>
          </a:r>
          <a:r>
            <a:rPr lang="en-GB" dirty="0" smtClean="0">
              <a:solidFill>
                <a:srgbClr val="FF0000"/>
              </a:solidFill>
            </a:rPr>
            <a:t>REWARD, RECOGNITION COMPENSATION</a:t>
          </a:r>
          <a:endParaRPr lang="en-GB" dirty="0">
            <a:solidFill>
              <a:srgbClr val="FF0000"/>
            </a:solidFill>
          </a:endParaRPr>
        </a:p>
      </dgm:t>
    </dgm:pt>
    <dgm:pt modelId="{E99575D4-201E-455C-8975-C0B809E690A2}" type="parTrans" cxnId="{13738F5E-83A7-42E4-B09F-C384EDAA582E}">
      <dgm:prSet/>
      <dgm:spPr/>
      <dgm:t>
        <a:bodyPr/>
        <a:lstStyle/>
        <a:p>
          <a:endParaRPr lang="en-GB"/>
        </a:p>
      </dgm:t>
    </dgm:pt>
    <dgm:pt modelId="{A95C7F11-E109-4A85-9DD3-15CA35B608C2}" type="sibTrans" cxnId="{13738F5E-83A7-42E4-B09F-C384EDAA582E}">
      <dgm:prSet/>
      <dgm:spPr/>
      <dgm:t>
        <a:bodyPr/>
        <a:lstStyle/>
        <a:p>
          <a:endParaRPr lang="en-GB"/>
        </a:p>
      </dgm:t>
    </dgm:pt>
    <dgm:pt modelId="{090D4675-7CE2-41BE-84F8-2D2229A98BE1}">
      <dgm:prSet/>
      <dgm:spPr>
        <a:solidFill>
          <a:schemeClr val="tx1"/>
        </a:solidFill>
      </dgm:spPr>
      <dgm:t>
        <a:bodyPr/>
        <a:lstStyle/>
        <a:p>
          <a:r>
            <a:rPr lang="en-GB" dirty="0" smtClean="0"/>
            <a:t>SETTING EXPECTATIONS </a:t>
          </a:r>
          <a:r>
            <a:rPr lang="en-GB" dirty="0" smtClean="0">
              <a:solidFill>
                <a:srgbClr val="FF0000"/>
              </a:solidFill>
            </a:rPr>
            <a:t>PURPOSE STATEMENTS CORE RESPONSIBILITIES, INDIVIDUAL GOALS MEASURES</a:t>
          </a:r>
          <a:endParaRPr lang="en-GB" dirty="0">
            <a:solidFill>
              <a:srgbClr val="FF0000"/>
            </a:solidFill>
          </a:endParaRPr>
        </a:p>
      </dgm:t>
    </dgm:pt>
    <dgm:pt modelId="{37E647CF-E085-401F-8A37-70120C3D3845}" type="parTrans" cxnId="{6B22663B-5B4F-48EC-9738-947CA654165A}">
      <dgm:prSet/>
      <dgm:spPr/>
      <dgm:t>
        <a:bodyPr/>
        <a:lstStyle/>
        <a:p>
          <a:endParaRPr lang="en-GB"/>
        </a:p>
      </dgm:t>
    </dgm:pt>
    <dgm:pt modelId="{72720633-86F6-44CD-89B3-B68811F0F8E2}" type="sibTrans" cxnId="{6B22663B-5B4F-48EC-9738-947CA654165A}">
      <dgm:prSet/>
      <dgm:spPr/>
      <dgm:t>
        <a:bodyPr/>
        <a:lstStyle/>
        <a:p>
          <a:endParaRPr lang="en-GB"/>
        </a:p>
      </dgm:t>
    </dgm:pt>
    <dgm:pt modelId="{A208E354-D995-448F-A036-91FE0091A192}">
      <dgm:prSet/>
      <dgm:spPr>
        <a:solidFill>
          <a:schemeClr val="tx1"/>
        </a:solidFill>
      </dgm:spPr>
      <dgm:t>
        <a:bodyPr/>
        <a:lstStyle/>
        <a:p>
          <a:r>
            <a:rPr lang="en-GB" dirty="0" smtClean="0"/>
            <a:t>SUPPORTING PERFORMANCE </a:t>
          </a:r>
          <a:r>
            <a:rPr lang="en-GB" dirty="0" smtClean="0">
              <a:solidFill>
                <a:srgbClr val="FF0000"/>
              </a:solidFill>
            </a:rPr>
            <a:t>FEEDBACK COACHING COUNCELLING</a:t>
          </a:r>
          <a:endParaRPr lang="en-GB" dirty="0">
            <a:solidFill>
              <a:srgbClr val="FF0000"/>
            </a:solidFill>
          </a:endParaRPr>
        </a:p>
      </dgm:t>
    </dgm:pt>
    <dgm:pt modelId="{5ACA624F-1C42-4D27-848F-7F1268B4B9C6}" type="parTrans" cxnId="{712B3792-3263-45A2-9C2D-3A7429104DD0}">
      <dgm:prSet/>
      <dgm:spPr/>
      <dgm:t>
        <a:bodyPr/>
        <a:lstStyle/>
        <a:p>
          <a:endParaRPr lang="en-GB"/>
        </a:p>
      </dgm:t>
    </dgm:pt>
    <dgm:pt modelId="{4139075A-B477-4034-8FBB-567820F80588}" type="sibTrans" cxnId="{712B3792-3263-45A2-9C2D-3A7429104DD0}">
      <dgm:prSet/>
      <dgm:spPr/>
      <dgm:t>
        <a:bodyPr/>
        <a:lstStyle/>
        <a:p>
          <a:endParaRPr lang="en-GB"/>
        </a:p>
      </dgm:t>
    </dgm:pt>
    <dgm:pt modelId="{4AF136F8-39CF-4230-B62D-107D3CA6F3AD}" type="pres">
      <dgm:prSet presAssocID="{7EF11199-CE13-4C8A-B94B-9817DFF69B5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9AAB7D2B-EA0A-40A5-AED7-0DD48354D628}" type="pres">
      <dgm:prSet presAssocID="{D3B34C59-860D-49C7-BDC8-F2ED39829392}" presName="node" presStyleLbl="node1" presStyleIdx="0" presStyleCnt="4" custScaleX="17140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2963414-A278-4024-816A-AEBC87429E15}" type="pres">
      <dgm:prSet presAssocID="{EE518EA1-DBCA-4332-B8A8-A7AED14AC390}" presName="sibTrans" presStyleLbl="sibTrans2D1" presStyleIdx="0" presStyleCnt="4"/>
      <dgm:spPr/>
      <dgm:t>
        <a:bodyPr/>
        <a:lstStyle/>
        <a:p>
          <a:endParaRPr lang="en-GB"/>
        </a:p>
      </dgm:t>
    </dgm:pt>
    <dgm:pt modelId="{8A178F0A-4038-440B-A719-889C2B892628}" type="pres">
      <dgm:prSet presAssocID="{EE518EA1-DBCA-4332-B8A8-A7AED14AC390}" presName="connectorText" presStyleLbl="sibTrans2D1" presStyleIdx="0" presStyleCnt="4"/>
      <dgm:spPr/>
      <dgm:t>
        <a:bodyPr/>
        <a:lstStyle/>
        <a:p>
          <a:endParaRPr lang="en-GB"/>
        </a:p>
      </dgm:t>
    </dgm:pt>
    <dgm:pt modelId="{46F239E0-4DB0-4B5E-90AA-35735997538C}" type="pres">
      <dgm:prSet presAssocID="{090D4675-7CE2-41BE-84F8-2D2229A98BE1}" presName="node" presStyleLbl="node1" presStyleIdx="1" presStyleCnt="4" custScaleX="190958" custRadScaleRad="157505" custRadScaleInc="1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4276594-C932-42CB-B970-43439F071586}" type="pres">
      <dgm:prSet presAssocID="{72720633-86F6-44CD-89B3-B68811F0F8E2}" presName="sibTrans" presStyleLbl="sibTrans2D1" presStyleIdx="1" presStyleCnt="4"/>
      <dgm:spPr/>
      <dgm:t>
        <a:bodyPr/>
        <a:lstStyle/>
        <a:p>
          <a:endParaRPr lang="en-GB"/>
        </a:p>
      </dgm:t>
    </dgm:pt>
    <dgm:pt modelId="{3079F2AD-3CC6-435F-BD27-E48557A496A5}" type="pres">
      <dgm:prSet presAssocID="{72720633-86F6-44CD-89B3-B68811F0F8E2}" presName="connectorText" presStyleLbl="sibTrans2D1" presStyleIdx="1" presStyleCnt="4"/>
      <dgm:spPr/>
      <dgm:t>
        <a:bodyPr/>
        <a:lstStyle/>
        <a:p>
          <a:endParaRPr lang="en-GB"/>
        </a:p>
      </dgm:t>
    </dgm:pt>
    <dgm:pt modelId="{3321AD3B-5D6F-4043-9B7A-B34D49AAFF4A}" type="pres">
      <dgm:prSet presAssocID="{A208E354-D995-448F-A036-91FE0091A192}" presName="node" presStyleLbl="node1" presStyleIdx="2" presStyleCnt="4" custScaleX="17449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3383BE5-207F-4F07-AF7E-FDFF0C13B0B8}" type="pres">
      <dgm:prSet presAssocID="{4139075A-B477-4034-8FBB-567820F80588}" presName="sibTrans" presStyleLbl="sibTrans2D1" presStyleIdx="2" presStyleCnt="4"/>
      <dgm:spPr/>
      <dgm:t>
        <a:bodyPr/>
        <a:lstStyle/>
        <a:p>
          <a:endParaRPr lang="en-GB"/>
        </a:p>
      </dgm:t>
    </dgm:pt>
    <dgm:pt modelId="{6F4C101F-5790-43FC-BBE7-5F77CE979E11}" type="pres">
      <dgm:prSet presAssocID="{4139075A-B477-4034-8FBB-567820F80588}" presName="connectorText" presStyleLbl="sibTrans2D1" presStyleIdx="2" presStyleCnt="4"/>
      <dgm:spPr/>
      <dgm:t>
        <a:bodyPr/>
        <a:lstStyle/>
        <a:p>
          <a:endParaRPr lang="en-GB"/>
        </a:p>
      </dgm:t>
    </dgm:pt>
    <dgm:pt modelId="{56221072-0360-471A-A721-565A5E549368}" type="pres">
      <dgm:prSet presAssocID="{5AC797D3-ECFF-4619-A523-4C393CA3AE71}" presName="node" presStyleLbl="node1" presStyleIdx="3" presStyleCnt="4" custScaleX="182797" custRadScaleRad="158693" custRadScaleInc="365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12EE21C-36AE-4A00-9523-1D4286C70B84}" type="pres">
      <dgm:prSet presAssocID="{A95C7F11-E109-4A85-9DD3-15CA35B608C2}" presName="sibTrans" presStyleLbl="sibTrans2D1" presStyleIdx="3" presStyleCnt="4" custLinFactNeighborX="8821" custLinFactNeighborY="-10422"/>
      <dgm:spPr/>
      <dgm:t>
        <a:bodyPr/>
        <a:lstStyle/>
        <a:p>
          <a:endParaRPr lang="en-GB"/>
        </a:p>
      </dgm:t>
    </dgm:pt>
    <dgm:pt modelId="{115E249D-648F-4F26-B0EC-818806EF9373}" type="pres">
      <dgm:prSet presAssocID="{A95C7F11-E109-4A85-9DD3-15CA35B608C2}" presName="connectorText" presStyleLbl="sibTrans2D1" presStyleIdx="3" presStyleCnt="4"/>
      <dgm:spPr/>
      <dgm:t>
        <a:bodyPr/>
        <a:lstStyle/>
        <a:p>
          <a:endParaRPr lang="en-GB"/>
        </a:p>
      </dgm:t>
    </dgm:pt>
  </dgm:ptLst>
  <dgm:cxnLst>
    <dgm:cxn modelId="{02152C6E-E282-4C9B-A2B9-11246896AA53}" type="presOf" srcId="{EE518EA1-DBCA-4332-B8A8-A7AED14AC390}" destId="{72963414-A278-4024-816A-AEBC87429E15}" srcOrd="0" destOrd="0" presId="urn:microsoft.com/office/officeart/2005/8/layout/cycle2"/>
    <dgm:cxn modelId="{9CB95E92-7A50-43E0-AFFF-B0A384F0CF1F}" type="presOf" srcId="{7EF11199-CE13-4C8A-B94B-9817DFF69B55}" destId="{4AF136F8-39CF-4230-B62D-107D3CA6F3AD}" srcOrd="0" destOrd="0" presId="urn:microsoft.com/office/officeart/2005/8/layout/cycle2"/>
    <dgm:cxn modelId="{EA3BC7C4-0517-4FDE-B1DF-BAE248C1C9EA}" type="presOf" srcId="{A95C7F11-E109-4A85-9DD3-15CA35B608C2}" destId="{115E249D-648F-4F26-B0EC-818806EF9373}" srcOrd="1" destOrd="0" presId="urn:microsoft.com/office/officeart/2005/8/layout/cycle2"/>
    <dgm:cxn modelId="{8A03106D-BC10-4366-AD0A-052DED5C566F}" type="presOf" srcId="{5AC797D3-ECFF-4619-A523-4C393CA3AE71}" destId="{56221072-0360-471A-A721-565A5E549368}" srcOrd="0" destOrd="0" presId="urn:microsoft.com/office/officeart/2005/8/layout/cycle2"/>
    <dgm:cxn modelId="{C2E73719-0A2E-4616-A545-54D9D55DDA38}" type="presOf" srcId="{EE518EA1-DBCA-4332-B8A8-A7AED14AC390}" destId="{8A178F0A-4038-440B-A719-889C2B892628}" srcOrd="1" destOrd="0" presId="urn:microsoft.com/office/officeart/2005/8/layout/cycle2"/>
    <dgm:cxn modelId="{2D4B4A0C-4B41-4240-9830-B0D12956C2E3}" type="presOf" srcId="{A208E354-D995-448F-A036-91FE0091A192}" destId="{3321AD3B-5D6F-4043-9B7A-B34D49AAFF4A}" srcOrd="0" destOrd="0" presId="urn:microsoft.com/office/officeart/2005/8/layout/cycle2"/>
    <dgm:cxn modelId="{28B4899C-C53A-45EC-80A9-3D37F0EFB9DA}" type="presOf" srcId="{72720633-86F6-44CD-89B3-B68811F0F8E2}" destId="{3079F2AD-3CC6-435F-BD27-E48557A496A5}" srcOrd="1" destOrd="0" presId="urn:microsoft.com/office/officeart/2005/8/layout/cycle2"/>
    <dgm:cxn modelId="{3F25F68E-8CA6-4320-A1E5-75EC3A306539}" type="presOf" srcId="{4139075A-B477-4034-8FBB-567820F80588}" destId="{6F4C101F-5790-43FC-BBE7-5F77CE979E11}" srcOrd="1" destOrd="0" presId="urn:microsoft.com/office/officeart/2005/8/layout/cycle2"/>
    <dgm:cxn modelId="{ADD11997-AD56-43BC-9F7D-2FE1F50AA10F}" type="presOf" srcId="{090D4675-7CE2-41BE-84F8-2D2229A98BE1}" destId="{46F239E0-4DB0-4B5E-90AA-35735997538C}" srcOrd="0" destOrd="0" presId="urn:microsoft.com/office/officeart/2005/8/layout/cycle2"/>
    <dgm:cxn modelId="{D7A4E456-FDA8-4305-9DA8-96D5F4D64672}" srcId="{7EF11199-CE13-4C8A-B94B-9817DFF69B55}" destId="{D3B34C59-860D-49C7-BDC8-F2ED39829392}" srcOrd="0" destOrd="0" parTransId="{28C922C1-26A4-43BE-BC63-0FBCA7B8A35B}" sibTransId="{EE518EA1-DBCA-4332-B8A8-A7AED14AC390}"/>
    <dgm:cxn modelId="{39EFECAE-123E-40FF-B694-97C2A905B085}" type="presOf" srcId="{D3B34C59-860D-49C7-BDC8-F2ED39829392}" destId="{9AAB7D2B-EA0A-40A5-AED7-0DD48354D628}" srcOrd="0" destOrd="0" presId="urn:microsoft.com/office/officeart/2005/8/layout/cycle2"/>
    <dgm:cxn modelId="{13738F5E-83A7-42E4-B09F-C384EDAA582E}" srcId="{7EF11199-CE13-4C8A-B94B-9817DFF69B55}" destId="{5AC797D3-ECFF-4619-A523-4C393CA3AE71}" srcOrd="3" destOrd="0" parTransId="{E99575D4-201E-455C-8975-C0B809E690A2}" sibTransId="{A95C7F11-E109-4A85-9DD3-15CA35B608C2}"/>
    <dgm:cxn modelId="{2BCBBE77-C392-44AA-8669-39ABD0167376}" type="presOf" srcId="{A95C7F11-E109-4A85-9DD3-15CA35B608C2}" destId="{512EE21C-36AE-4A00-9523-1D4286C70B84}" srcOrd="0" destOrd="0" presId="urn:microsoft.com/office/officeart/2005/8/layout/cycle2"/>
    <dgm:cxn modelId="{32A61B28-66C2-4733-827F-E9EC30C80903}" type="presOf" srcId="{4139075A-B477-4034-8FBB-567820F80588}" destId="{43383BE5-207F-4F07-AF7E-FDFF0C13B0B8}" srcOrd="0" destOrd="0" presId="urn:microsoft.com/office/officeart/2005/8/layout/cycle2"/>
    <dgm:cxn modelId="{712B3792-3263-45A2-9C2D-3A7429104DD0}" srcId="{7EF11199-CE13-4C8A-B94B-9817DFF69B55}" destId="{A208E354-D995-448F-A036-91FE0091A192}" srcOrd="2" destOrd="0" parTransId="{5ACA624F-1C42-4D27-848F-7F1268B4B9C6}" sibTransId="{4139075A-B477-4034-8FBB-567820F80588}"/>
    <dgm:cxn modelId="{6B22663B-5B4F-48EC-9738-947CA654165A}" srcId="{7EF11199-CE13-4C8A-B94B-9817DFF69B55}" destId="{090D4675-7CE2-41BE-84F8-2D2229A98BE1}" srcOrd="1" destOrd="0" parTransId="{37E647CF-E085-401F-8A37-70120C3D3845}" sibTransId="{72720633-86F6-44CD-89B3-B68811F0F8E2}"/>
    <dgm:cxn modelId="{B55E7107-6663-4D96-AF2E-2E9939A4CA1A}" type="presOf" srcId="{72720633-86F6-44CD-89B3-B68811F0F8E2}" destId="{34276594-C932-42CB-B970-43439F071586}" srcOrd="0" destOrd="0" presId="urn:microsoft.com/office/officeart/2005/8/layout/cycle2"/>
    <dgm:cxn modelId="{55FA0EA2-4BD5-4608-9942-24658B18AF12}" type="presParOf" srcId="{4AF136F8-39CF-4230-B62D-107D3CA6F3AD}" destId="{9AAB7D2B-EA0A-40A5-AED7-0DD48354D628}" srcOrd="0" destOrd="0" presId="urn:microsoft.com/office/officeart/2005/8/layout/cycle2"/>
    <dgm:cxn modelId="{5D177C85-F3C8-4451-9BB0-C33A88BDDC1D}" type="presParOf" srcId="{4AF136F8-39CF-4230-B62D-107D3CA6F3AD}" destId="{72963414-A278-4024-816A-AEBC87429E15}" srcOrd="1" destOrd="0" presId="urn:microsoft.com/office/officeart/2005/8/layout/cycle2"/>
    <dgm:cxn modelId="{9453A787-1353-48EE-8276-DA3A851AF877}" type="presParOf" srcId="{72963414-A278-4024-816A-AEBC87429E15}" destId="{8A178F0A-4038-440B-A719-889C2B892628}" srcOrd="0" destOrd="0" presId="urn:microsoft.com/office/officeart/2005/8/layout/cycle2"/>
    <dgm:cxn modelId="{2171B77D-A080-47BE-BAA7-4D8B2D44E848}" type="presParOf" srcId="{4AF136F8-39CF-4230-B62D-107D3CA6F3AD}" destId="{46F239E0-4DB0-4B5E-90AA-35735997538C}" srcOrd="2" destOrd="0" presId="urn:microsoft.com/office/officeart/2005/8/layout/cycle2"/>
    <dgm:cxn modelId="{D212AD3F-F3CD-472C-AC3A-6A10AD3C1FD1}" type="presParOf" srcId="{4AF136F8-39CF-4230-B62D-107D3CA6F3AD}" destId="{34276594-C932-42CB-B970-43439F071586}" srcOrd="3" destOrd="0" presId="urn:microsoft.com/office/officeart/2005/8/layout/cycle2"/>
    <dgm:cxn modelId="{307094E5-0F11-42C8-8C12-4AACFB6C321E}" type="presParOf" srcId="{34276594-C932-42CB-B970-43439F071586}" destId="{3079F2AD-3CC6-435F-BD27-E48557A496A5}" srcOrd="0" destOrd="0" presId="urn:microsoft.com/office/officeart/2005/8/layout/cycle2"/>
    <dgm:cxn modelId="{D4D25FBD-12F1-4367-A650-B8235D1103DB}" type="presParOf" srcId="{4AF136F8-39CF-4230-B62D-107D3CA6F3AD}" destId="{3321AD3B-5D6F-4043-9B7A-B34D49AAFF4A}" srcOrd="4" destOrd="0" presId="urn:microsoft.com/office/officeart/2005/8/layout/cycle2"/>
    <dgm:cxn modelId="{F55A901B-B45B-445E-9D90-3B4E4C74BD83}" type="presParOf" srcId="{4AF136F8-39CF-4230-B62D-107D3CA6F3AD}" destId="{43383BE5-207F-4F07-AF7E-FDFF0C13B0B8}" srcOrd="5" destOrd="0" presId="urn:microsoft.com/office/officeart/2005/8/layout/cycle2"/>
    <dgm:cxn modelId="{6CBC4EC3-571A-4EDC-8608-7E86E026BA96}" type="presParOf" srcId="{43383BE5-207F-4F07-AF7E-FDFF0C13B0B8}" destId="{6F4C101F-5790-43FC-BBE7-5F77CE979E11}" srcOrd="0" destOrd="0" presId="urn:microsoft.com/office/officeart/2005/8/layout/cycle2"/>
    <dgm:cxn modelId="{AD68DE47-1315-4A2A-B682-3F5050E439C2}" type="presParOf" srcId="{4AF136F8-39CF-4230-B62D-107D3CA6F3AD}" destId="{56221072-0360-471A-A721-565A5E549368}" srcOrd="6" destOrd="0" presId="urn:microsoft.com/office/officeart/2005/8/layout/cycle2"/>
    <dgm:cxn modelId="{9D17309D-F92B-46F0-AB8F-584E2F8D9819}" type="presParOf" srcId="{4AF136F8-39CF-4230-B62D-107D3CA6F3AD}" destId="{512EE21C-36AE-4A00-9523-1D4286C70B84}" srcOrd="7" destOrd="0" presId="urn:microsoft.com/office/officeart/2005/8/layout/cycle2"/>
    <dgm:cxn modelId="{977392E9-A127-4110-8589-7A10712715C8}" type="presParOf" srcId="{512EE21C-36AE-4A00-9523-1D4286C70B84}" destId="{115E249D-648F-4F26-B0EC-818806EF9373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81E60F-2D2A-4568-9265-CF696819D70D}" type="doc">
      <dgm:prSet loTypeId="urn:microsoft.com/office/officeart/2005/8/layout/radial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F52A036-73D7-4267-9B9D-6BB0146F64C1}">
      <dgm:prSet phldrT="[Text]"/>
      <dgm:spPr/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Comic Sans MS" pitchFamily="66" charset="0"/>
            </a:rPr>
            <a:t>Four distinct levels of performance appraisal are identified thus: </a:t>
          </a:r>
          <a:endParaRPr lang="en-GB" b="1" dirty="0">
            <a:solidFill>
              <a:schemeClr val="bg1"/>
            </a:solidFill>
            <a:latin typeface="Comic Sans MS" pitchFamily="66" charset="0"/>
          </a:endParaRPr>
        </a:p>
      </dgm:t>
    </dgm:pt>
    <dgm:pt modelId="{F8833B7A-5FBE-403B-A95B-5A7D08DAC527}" type="parTrans" cxnId="{32936F3E-DE5B-4BAA-89B7-474BC4084476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C9F8E2D1-5F9E-4A7C-A80A-C05E7401C26B}" type="sibTrans" cxnId="{32936F3E-DE5B-4BAA-89B7-474BC4084476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71FD9A55-68AF-4F84-BFA5-E24627CE3B4E}">
      <dgm:prSet phldrT="[Text]"/>
      <dgm:spPr/>
      <dgm:t>
        <a:bodyPr/>
        <a:lstStyle/>
        <a:p>
          <a:r>
            <a:rPr lang="en-US" b="1" dirty="0" smtClean="0">
              <a:solidFill>
                <a:srgbClr val="FF0000"/>
              </a:solidFill>
              <a:latin typeface="Comic Sans MS" pitchFamily="66" charset="0"/>
            </a:rPr>
            <a:t>Corporate </a:t>
          </a:r>
          <a:endParaRPr lang="en-GB" b="1" dirty="0">
            <a:solidFill>
              <a:srgbClr val="FF0000"/>
            </a:solidFill>
            <a:latin typeface="Comic Sans MS" pitchFamily="66" charset="0"/>
          </a:endParaRPr>
        </a:p>
      </dgm:t>
    </dgm:pt>
    <dgm:pt modelId="{8C47F999-AEDE-4D4F-BB62-0E3A6B49F245}" type="parTrans" cxnId="{DC064051-76C0-47C8-A26D-3A41238111AF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CAC1DD01-069A-4AE1-ACD5-715F09AABC22}" type="sibTrans" cxnId="{DC064051-76C0-47C8-A26D-3A41238111AF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AF5F99D5-A2D3-469E-826B-919D0C529544}">
      <dgm:prSet phldrT="[Text]"/>
      <dgm:spPr/>
      <dgm:t>
        <a:bodyPr/>
        <a:lstStyle/>
        <a:p>
          <a:r>
            <a:rPr lang="en-US" b="1" dirty="0" smtClean="0">
              <a:solidFill>
                <a:srgbClr val="FF0000"/>
              </a:solidFill>
              <a:latin typeface="Comic Sans MS" pitchFamily="66" charset="0"/>
            </a:rPr>
            <a:t>Command</a:t>
          </a:r>
          <a:endParaRPr lang="en-GB" b="1" dirty="0">
            <a:solidFill>
              <a:srgbClr val="FF0000"/>
            </a:solidFill>
            <a:latin typeface="Comic Sans MS" pitchFamily="66" charset="0"/>
          </a:endParaRPr>
        </a:p>
      </dgm:t>
    </dgm:pt>
    <dgm:pt modelId="{16B96774-06C9-4997-ACB0-1EB991A8ED4F}" type="parTrans" cxnId="{CDA37340-B001-4D33-8B7A-44140822B015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E2F76C42-F464-44FA-81DF-D6665402A834}" type="sibTrans" cxnId="{CDA37340-B001-4D33-8B7A-44140822B015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6EB98F14-7A90-4F98-8A12-21632F652E9C}">
      <dgm:prSet phldrT="[Text]"/>
      <dgm:spPr/>
      <dgm:t>
        <a:bodyPr/>
        <a:lstStyle/>
        <a:p>
          <a:r>
            <a:rPr lang="en-US" b="1" dirty="0" smtClean="0">
              <a:solidFill>
                <a:srgbClr val="FF0000"/>
              </a:solidFill>
              <a:latin typeface="Comic Sans MS" pitchFamily="66" charset="0"/>
            </a:rPr>
            <a:t>Individual</a:t>
          </a:r>
          <a:endParaRPr lang="en-GB" b="1" dirty="0">
            <a:solidFill>
              <a:srgbClr val="FF0000"/>
            </a:solidFill>
            <a:latin typeface="Comic Sans MS" pitchFamily="66" charset="0"/>
          </a:endParaRPr>
        </a:p>
      </dgm:t>
    </dgm:pt>
    <dgm:pt modelId="{65C043CC-1739-4B82-B08A-2CFBC37C96C2}" type="parTrans" cxnId="{8C25E021-61B3-40B5-AC41-76E147E4F281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82A5D038-E2DE-481A-BA1E-20E15082BD27}" type="sibTrans" cxnId="{8C25E021-61B3-40B5-AC41-76E147E4F281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63201116-1F70-42CA-89EF-B63C8E07EEA5}">
      <dgm:prSet phldrT="[Text]"/>
      <dgm:spPr/>
      <dgm:t>
        <a:bodyPr/>
        <a:lstStyle/>
        <a:p>
          <a:r>
            <a:rPr lang="en-US" b="1" dirty="0" smtClean="0">
              <a:solidFill>
                <a:srgbClr val="FF0000"/>
              </a:solidFill>
              <a:latin typeface="Comic Sans MS" pitchFamily="66" charset="0"/>
            </a:rPr>
            <a:t>Departmental/ Corps Office </a:t>
          </a:r>
          <a:endParaRPr lang="en-GB" b="1" dirty="0">
            <a:solidFill>
              <a:srgbClr val="FF0000"/>
            </a:solidFill>
            <a:latin typeface="Comic Sans MS" pitchFamily="66" charset="0"/>
          </a:endParaRPr>
        </a:p>
      </dgm:t>
    </dgm:pt>
    <dgm:pt modelId="{439F5CB1-3D76-49CD-8A6B-8BD5804B6E3F}" type="parTrans" cxnId="{74868F2B-45BF-4591-AF8B-095E743FF57C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C9C101BF-1076-4605-9C8E-75CFEEE6E0BB}" type="sibTrans" cxnId="{74868F2B-45BF-4591-AF8B-095E743FF57C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F77B2772-82BC-46BD-9D83-48F133CCE8B0}" type="pres">
      <dgm:prSet presAssocID="{4981E60F-2D2A-4568-9265-CF696819D70D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5642895-CF8D-4817-A15C-471642B9E1C3}" type="pres">
      <dgm:prSet presAssocID="{4981E60F-2D2A-4568-9265-CF696819D70D}" presName="radial" presStyleCnt="0">
        <dgm:presLayoutVars>
          <dgm:animLvl val="ctr"/>
        </dgm:presLayoutVars>
      </dgm:prSet>
      <dgm:spPr/>
    </dgm:pt>
    <dgm:pt modelId="{4D9431B6-064B-4141-B833-E1697ADBFB84}" type="pres">
      <dgm:prSet presAssocID="{CF52A036-73D7-4267-9B9D-6BB0146F64C1}" presName="centerShape" presStyleLbl="vennNode1" presStyleIdx="0" presStyleCnt="5" custScaleX="131941" custScaleY="86218"/>
      <dgm:spPr/>
      <dgm:t>
        <a:bodyPr/>
        <a:lstStyle/>
        <a:p>
          <a:endParaRPr lang="en-GB"/>
        </a:p>
      </dgm:t>
    </dgm:pt>
    <dgm:pt modelId="{77D70693-E82D-40E5-B69E-85B6726F76B4}" type="pres">
      <dgm:prSet presAssocID="{71FD9A55-68AF-4F84-BFA5-E24627CE3B4E}" presName="node" presStyleLbl="vennNode1" presStyleIdx="1" presStyleCnt="5" custScaleX="17209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0FEF644-61A9-48D9-AE01-E19706DE80F5}" type="pres">
      <dgm:prSet presAssocID="{AF5F99D5-A2D3-469E-826B-919D0C529544}" presName="node" presStyleLbl="vennNode1" presStyleIdx="2" presStyleCnt="5" custScaleX="163881" custRadScaleRad="159837" custRadScaleInc="120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CD3F520-441C-44F5-B282-858DC7404F48}" type="pres">
      <dgm:prSet presAssocID="{6EB98F14-7A90-4F98-8A12-21632F652E9C}" presName="node" presStyleLbl="vennNode1" presStyleIdx="3" presStyleCnt="5" custScaleX="20651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8AC4DD8-1525-4281-AD96-06BD97CDCC47}" type="pres">
      <dgm:prSet presAssocID="{63201116-1F70-42CA-89EF-B63C8E07EEA5}" presName="node" presStyleLbl="vennNode1" presStyleIdx="4" presStyleCnt="5" custScaleX="186828" custRadScaleRad="166144" custRadScaleInc="-115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CDA37340-B001-4D33-8B7A-44140822B015}" srcId="{CF52A036-73D7-4267-9B9D-6BB0146F64C1}" destId="{AF5F99D5-A2D3-469E-826B-919D0C529544}" srcOrd="1" destOrd="0" parTransId="{16B96774-06C9-4997-ACB0-1EB991A8ED4F}" sibTransId="{E2F76C42-F464-44FA-81DF-D6665402A834}"/>
    <dgm:cxn modelId="{4732E2B8-0FD2-49D7-8AC6-170711461428}" type="presOf" srcId="{6EB98F14-7A90-4F98-8A12-21632F652E9C}" destId="{ECD3F520-441C-44F5-B282-858DC7404F48}" srcOrd="0" destOrd="0" presId="urn:microsoft.com/office/officeart/2005/8/layout/radial3"/>
    <dgm:cxn modelId="{74868F2B-45BF-4591-AF8B-095E743FF57C}" srcId="{CF52A036-73D7-4267-9B9D-6BB0146F64C1}" destId="{63201116-1F70-42CA-89EF-B63C8E07EEA5}" srcOrd="3" destOrd="0" parTransId="{439F5CB1-3D76-49CD-8A6B-8BD5804B6E3F}" sibTransId="{C9C101BF-1076-4605-9C8E-75CFEEE6E0BB}"/>
    <dgm:cxn modelId="{E10837D7-59D7-4DA2-8CB3-763950C6A494}" type="presOf" srcId="{AF5F99D5-A2D3-469E-826B-919D0C529544}" destId="{10FEF644-61A9-48D9-AE01-E19706DE80F5}" srcOrd="0" destOrd="0" presId="urn:microsoft.com/office/officeart/2005/8/layout/radial3"/>
    <dgm:cxn modelId="{E3C31799-C9B4-491C-96AF-0891A2EEE48F}" type="presOf" srcId="{CF52A036-73D7-4267-9B9D-6BB0146F64C1}" destId="{4D9431B6-064B-4141-B833-E1697ADBFB84}" srcOrd="0" destOrd="0" presId="urn:microsoft.com/office/officeart/2005/8/layout/radial3"/>
    <dgm:cxn modelId="{DC064051-76C0-47C8-A26D-3A41238111AF}" srcId="{CF52A036-73D7-4267-9B9D-6BB0146F64C1}" destId="{71FD9A55-68AF-4F84-BFA5-E24627CE3B4E}" srcOrd="0" destOrd="0" parTransId="{8C47F999-AEDE-4D4F-BB62-0E3A6B49F245}" sibTransId="{CAC1DD01-069A-4AE1-ACD5-715F09AABC22}"/>
    <dgm:cxn modelId="{0ABAA2F4-A876-4C7F-8D37-BE553DDE14EF}" type="presOf" srcId="{71FD9A55-68AF-4F84-BFA5-E24627CE3B4E}" destId="{77D70693-E82D-40E5-B69E-85B6726F76B4}" srcOrd="0" destOrd="0" presId="urn:microsoft.com/office/officeart/2005/8/layout/radial3"/>
    <dgm:cxn modelId="{32936F3E-DE5B-4BAA-89B7-474BC4084476}" srcId="{4981E60F-2D2A-4568-9265-CF696819D70D}" destId="{CF52A036-73D7-4267-9B9D-6BB0146F64C1}" srcOrd="0" destOrd="0" parTransId="{F8833B7A-5FBE-403B-A95B-5A7D08DAC527}" sibTransId="{C9F8E2D1-5F9E-4A7C-A80A-C05E7401C26B}"/>
    <dgm:cxn modelId="{BBF0CEA0-1C41-4A8F-92BA-221BC4D6C010}" type="presOf" srcId="{63201116-1F70-42CA-89EF-B63C8E07EEA5}" destId="{88AC4DD8-1525-4281-AD96-06BD97CDCC47}" srcOrd="0" destOrd="0" presId="urn:microsoft.com/office/officeart/2005/8/layout/radial3"/>
    <dgm:cxn modelId="{8C25E021-61B3-40B5-AC41-76E147E4F281}" srcId="{CF52A036-73D7-4267-9B9D-6BB0146F64C1}" destId="{6EB98F14-7A90-4F98-8A12-21632F652E9C}" srcOrd="2" destOrd="0" parTransId="{65C043CC-1739-4B82-B08A-2CFBC37C96C2}" sibTransId="{82A5D038-E2DE-481A-BA1E-20E15082BD27}"/>
    <dgm:cxn modelId="{3B53EE5E-2B31-44E3-B118-E50F8C141779}" type="presOf" srcId="{4981E60F-2D2A-4568-9265-CF696819D70D}" destId="{F77B2772-82BC-46BD-9D83-48F133CCE8B0}" srcOrd="0" destOrd="0" presId="urn:microsoft.com/office/officeart/2005/8/layout/radial3"/>
    <dgm:cxn modelId="{7674F968-396B-4136-B118-5AC071DD44AA}" type="presParOf" srcId="{F77B2772-82BC-46BD-9D83-48F133CCE8B0}" destId="{E5642895-CF8D-4817-A15C-471642B9E1C3}" srcOrd="0" destOrd="0" presId="urn:microsoft.com/office/officeart/2005/8/layout/radial3"/>
    <dgm:cxn modelId="{5B6FB44F-230B-477C-BA2C-DADFEFE95AD4}" type="presParOf" srcId="{E5642895-CF8D-4817-A15C-471642B9E1C3}" destId="{4D9431B6-064B-4141-B833-E1697ADBFB84}" srcOrd="0" destOrd="0" presId="urn:microsoft.com/office/officeart/2005/8/layout/radial3"/>
    <dgm:cxn modelId="{428D9423-1A71-4D7F-B70D-4570C8C36C15}" type="presParOf" srcId="{E5642895-CF8D-4817-A15C-471642B9E1C3}" destId="{77D70693-E82D-40E5-B69E-85B6726F76B4}" srcOrd="1" destOrd="0" presId="urn:microsoft.com/office/officeart/2005/8/layout/radial3"/>
    <dgm:cxn modelId="{E9A2554A-ADC3-4DFD-8884-5754A24B3D42}" type="presParOf" srcId="{E5642895-CF8D-4817-A15C-471642B9E1C3}" destId="{10FEF644-61A9-48D9-AE01-E19706DE80F5}" srcOrd="2" destOrd="0" presId="urn:microsoft.com/office/officeart/2005/8/layout/radial3"/>
    <dgm:cxn modelId="{EDDA4B43-4047-465E-ABBC-ABE7C46243E6}" type="presParOf" srcId="{E5642895-CF8D-4817-A15C-471642B9E1C3}" destId="{ECD3F520-441C-44F5-B282-858DC7404F48}" srcOrd="3" destOrd="0" presId="urn:microsoft.com/office/officeart/2005/8/layout/radial3"/>
    <dgm:cxn modelId="{80CE6CCC-72FB-4242-8B92-69E2881AFCB9}" type="presParOf" srcId="{E5642895-CF8D-4817-A15C-471642B9E1C3}" destId="{88AC4DD8-1525-4281-AD96-06BD97CDCC47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F1DE51C-2FB8-43B8-BF5D-EE8E15A0921C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8F495AAE-6CF3-4939-9C7A-BFD747E02D80}">
      <dgm:prSet phldrT="[Text]"/>
      <dgm:spPr/>
      <dgm:t>
        <a:bodyPr/>
        <a:lstStyle/>
        <a:p>
          <a:r>
            <a:rPr lang="en-US" b="1" dirty="0" smtClean="0">
              <a:latin typeface="Comic Sans MS" pitchFamily="66" charset="0"/>
            </a:rPr>
            <a:t>REPORT RENDITION </a:t>
          </a:r>
          <a:r>
            <a:rPr lang="en-US" dirty="0" smtClean="0">
              <a:latin typeface="Comic Sans MS" pitchFamily="66" charset="0"/>
            </a:rPr>
            <a:t>(45): </a:t>
          </a:r>
          <a:endParaRPr lang="en-GB" dirty="0">
            <a:latin typeface="Comic Sans MS" pitchFamily="66" charset="0"/>
          </a:endParaRPr>
        </a:p>
      </dgm:t>
    </dgm:pt>
    <dgm:pt modelId="{A9125322-8013-4449-B13A-CB838E615E28}" type="parTrans" cxnId="{5633EFE9-E597-42B2-83EF-A25668073671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3E8B3A19-6C20-44D2-A123-65B655B04597}" type="sibTrans" cxnId="{5633EFE9-E597-42B2-83EF-A25668073671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E9F30C2D-BF9B-4312-8551-6803FAFE4006}">
      <dgm:prSet phldrT="[Text]"/>
      <dgm:spPr/>
      <dgm:t>
        <a:bodyPr/>
        <a:lstStyle/>
        <a:p>
          <a:r>
            <a:rPr lang="en-US" b="1" dirty="0" smtClean="0">
              <a:latin typeface="Comic Sans MS" pitchFamily="66" charset="0"/>
            </a:rPr>
            <a:t>TEAM WORK AND COLLABORATION</a:t>
          </a:r>
          <a:r>
            <a:rPr lang="en-US" dirty="0" smtClean="0">
              <a:latin typeface="Comic Sans MS" pitchFamily="66" charset="0"/>
            </a:rPr>
            <a:t> (9). </a:t>
          </a:r>
          <a:endParaRPr lang="en-GB" dirty="0">
            <a:latin typeface="Comic Sans MS" pitchFamily="66" charset="0"/>
          </a:endParaRPr>
        </a:p>
      </dgm:t>
    </dgm:pt>
    <dgm:pt modelId="{BCE1DBC1-E43B-493D-84CD-B3B73C2A7A90}" type="parTrans" cxnId="{EAEA3D46-E12A-4C90-AB91-C4623641A3DA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55375C88-AE04-4E06-ABC8-86CE9BC5AC42}" type="sibTrans" cxnId="{EAEA3D46-E12A-4C90-AB91-C4623641A3DA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71B8098D-685D-4C72-A88C-51753E0EF99F}">
      <dgm:prSet/>
      <dgm:spPr/>
      <dgm:t>
        <a:bodyPr/>
        <a:lstStyle/>
        <a:p>
          <a:r>
            <a:rPr lang="en-US" b="1" dirty="0" smtClean="0">
              <a:latin typeface="Comic Sans MS" pitchFamily="66" charset="0"/>
            </a:rPr>
            <a:t>PLANNING AND MONITORING</a:t>
          </a:r>
          <a:r>
            <a:rPr lang="en-US" dirty="0" smtClean="0">
              <a:latin typeface="Comic Sans MS" pitchFamily="66" charset="0"/>
            </a:rPr>
            <a:t> (32): </a:t>
          </a:r>
          <a:endParaRPr lang="en-GB" dirty="0">
            <a:latin typeface="Comic Sans MS" pitchFamily="66" charset="0"/>
          </a:endParaRPr>
        </a:p>
      </dgm:t>
    </dgm:pt>
    <dgm:pt modelId="{0D879DE8-94F0-4040-ABBB-050F3C611729}" type="parTrans" cxnId="{365E7128-3801-4CE4-8014-C8738879C59C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0410BAE6-B745-4FE3-8F86-C0742D283EEC}" type="sibTrans" cxnId="{365E7128-3801-4CE4-8014-C8738879C59C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28EB68F3-DF6C-4920-AA34-E960EE1910C7}">
      <dgm:prSet/>
      <dgm:spPr/>
      <dgm:t>
        <a:bodyPr/>
        <a:lstStyle/>
        <a:p>
          <a:r>
            <a:rPr lang="en-US" b="1" dirty="0" smtClean="0">
              <a:latin typeface="Comic Sans MS" pitchFamily="66" charset="0"/>
            </a:rPr>
            <a:t>TASK ACCOMPLISHMENT AND INNOVATIONS</a:t>
          </a:r>
          <a:r>
            <a:rPr lang="en-US" dirty="0" smtClean="0">
              <a:latin typeface="Comic Sans MS" pitchFamily="66" charset="0"/>
            </a:rPr>
            <a:t>(39)</a:t>
          </a:r>
          <a:endParaRPr lang="en-GB" dirty="0">
            <a:latin typeface="Comic Sans MS" pitchFamily="66" charset="0"/>
          </a:endParaRPr>
        </a:p>
      </dgm:t>
    </dgm:pt>
    <dgm:pt modelId="{62D3E3FF-A030-4ECF-9691-FE8EEB3B5DEB}" type="parTrans" cxnId="{59CAF75A-DA72-4286-A38C-124C228EAB1B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9A1D8726-8B68-4A8C-BDEB-37B62B9A91C2}" type="sibTrans" cxnId="{59CAF75A-DA72-4286-A38C-124C228EAB1B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D8007A57-F20F-4EEA-B664-82680DCE076A}">
      <dgm:prSet/>
      <dgm:spPr/>
      <dgm:t>
        <a:bodyPr/>
        <a:lstStyle/>
        <a:p>
          <a:r>
            <a:rPr lang="en-US" b="1" dirty="0" smtClean="0">
              <a:latin typeface="Comic Sans MS" pitchFamily="66" charset="0"/>
            </a:rPr>
            <a:t>ALIGNING SERVICE STANDARDS</a:t>
          </a:r>
          <a:r>
            <a:rPr lang="en-US" dirty="0" smtClean="0">
              <a:latin typeface="Comic Sans MS" pitchFamily="66" charset="0"/>
            </a:rPr>
            <a:t> (42): </a:t>
          </a:r>
          <a:endParaRPr lang="en-GB" dirty="0">
            <a:latin typeface="Comic Sans MS" pitchFamily="66" charset="0"/>
          </a:endParaRPr>
        </a:p>
      </dgm:t>
    </dgm:pt>
    <dgm:pt modelId="{02E53338-C246-44E9-80C3-F6A201F9D73C}" type="parTrans" cxnId="{66A1AEBF-EBCE-470C-BAB8-316ECFEEB90A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C193B4AA-0C1B-48C2-BDA5-3B4D3955A026}" type="sibTrans" cxnId="{66A1AEBF-EBCE-470C-BAB8-316ECFEEB90A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9E1671B7-2274-499F-9F44-BB579646A1E4}">
      <dgm:prSet/>
      <dgm:spPr/>
      <dgm:t>
        <a:bodyPr/>
        <a:lstStyle/>
        <a:p>
          <a:r>
            <a:rPr lang="en-US" b="1" dirty="0" smtClean="0">
              <a:latin typeface="Comic Sans MS" pitchFamily="66" charset="0"/>
            </a:rPr>
            <a:t>CAPACITY BUILDING</a:t>
          </a:r>
          <a:r>
            <a:rPr lang="en-US" dirty="0" smtClean="0">
              <a:latin typeface="Comic Sans MS" pitchFamily="66" charset="0"/>
            </a:rPr>
            <a:t> (24): </a:t>
          </a:r>
          <a:endParaRPr lang="en-GB" dirty="0">
            <a:latin typeface="Comic Sans MS" pitchFamily="66" charset="0"/>
          </a:endParaRPr>
        </a:p>
      </dgm:t>
    </dgm:pt>
    <dgm:pt modelId="{75246B8F-8F81-4BC5-BF5C-4AE177D53566}" type="parTrans" cxnId="{F836B728-19F1-40DE-8D8C-D6A43ECEA12B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C48BCD87-42F1-476D-91B6-284BBBD9A395}" type="sibTrans" cxnId="{F836B728-19F1-40DE-8D8C-D6A43ECEA12B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0A0197E5-586D-45F1-8409-E2A50D529674}">
      <dgm:prSet/>
      <dgm:spPr/>
      <dgm:t>
        <a:bodyPr/>
        <a:lstStyle/>
        <a:p>
          <a:r>
            <a:rPr lang="en-US" b="1" dirty="0" smtClean="0">
              <a:latin typeface="Comic Sans MS" pitchFamily="66" charset="0"/>
            </a:rPr>
            <a:t>FINANCIAL AND RESOURCE MANAGEMENT</a:t>
          </a:r>
          <a:r>
            <a:rPr lang="en-US" dirty="0" smtClean="0">
              <a:latin typeface="Comic Sans MS" pitchFamily="66" charset="0"/>
            </a:rPr>
            <a:t> (12): </a:t>
          </a:r>
          <a:endParaRPr lang="en-GB" dirty="0">
            <a:latin typeface="Comic Sans MS" pitchFamily="66" charset="0"/>
          </a:endParaRPr>
        </a:p>
      </dgm:t>
    </dgm:pt>
    <dgm:pt modelId="{13042D99-B0DB-42EB-901B-FB447BE24290}" type="parTrans" cxnId="{B8EC4B06-604D-4D81-AC0B-15346E41CBB6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7A7CD0B3-3CB0-47C1-997C-5C59E6D36032}" type="sibTrans" cxnId="{B8EC4B06-604D-4D81-AC0B-15346E41CBB6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6DD35377-CD25-47BA-8EBF-B00F38E26AF8}">
      <dgm:prSet phldrT="[Text]" phldr="1"/>
      <dgm:spPr/>
      <dgm:t>
        <a:bodyPr/>
        <a:lstStyle/>
        <a:p>
          <a:endParaRPr lang="en-GB" dirty="0">
            <a:latin typeface="Comic Sans MS" pitchFamily="66" charset="0"/>
          </a:endParaRPr>
        </a:p>
      </dgm:t>
    </dgm:pt>
    <dgm:pt modelId="{F67E49F6-C177-474A-9F5B-8B5C0847266B}" type="sibTrans" cxnId="{DC07A3D9-E0F6-495A-8C17-6A50DD78FDB5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92AE01B5-4F12-49FE-92C7-81215179464D}" type="parTrans" cxnId="{DC07A3D9-E0F6-495A-8C17-6A50DD78FDB5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2EA91C3C-7CC8-418C-863B-F705C22B0DEC}" type="pres">
      <dgm:prSet presAssocID="{FF1DE51C-2FB8-43B8-BF5D-EE8E15A0921C}" presName="compositeShape" presStyleCnt="0">
        <dgm:presLayoutVars>
          <dgm:dir/>
          <dgm:resizeHandles/>
        </dgm:presLayoutVars>
      </dgm:prSet>
      <dgm:spPr/>
    </dgm:pt>
    <dgm:pt modelId="{EA307339-5530-43B4-8A3F-F3E79722A8C3}" type="pres">
      <dgm:prSet presAssocID="{FF1DE51C-2FB8-43B8-BF5D-EE8E15A0921C}" presName="pyramid" presStyleLbl="node1" presStyleIdx="0" presStyleCnt="1" custLinFactNeighborX="-12842"/>
      <dgm:spPr/>
    </dgm:pt>
    <dgm:pt modelId="{80A499D9-6B09-45FB-BEB9-7969107389B4}" type="pres">
      <dgm:prSet presAssocID="{FF1DE51C-2FB8-43B8-BF5D-EE8E15A0921C}" presName="theList" presStyleCnt="0"/>
      <dgm:spPr/>
    </dgm:pt>
    <dgm:pt modelId="{D2EF88A7-155C-4A3E-95EA-A77464C05594}" type="pres">
      <dgm:prSet presAssocID="{8F495AAE-6CF3-4939-9C7A-BFD747E02D80}" presName="aNode" presStyleLbl="fgAcc1" presStyleIdx="0" presStyleCnt="8" custScaleX="137232" custLinFactY="-54518" custLinFactNeighborX="-8058" custLinFactNeighborY="-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A7AB089-3694-4193-A784-DEF4406C7094}" type="pres">
      <dgm:prSet presAssocID="{8F495AAE-6CF3-4939-9C7A-BFD747E02D80}" presName="aSpace" presStyleCnt="0"/>
      <dgm:spPr/>
    </dgm:pt>
    <dgm:pt modelId="{1A6F4435-8E75-4058-8A57-38CAA9FE384A}" type="pres">
      <dgm:prSet presAssocID="{E9F30C2D-BF9B-4312-8551-6803FAFE4006}" presName="aNode" presStyleLbl="fgAcc1" presStyleIdx="1" presStyleCnt="8" custScaleX="141497" custLinFactY="348326" custLinFactNeighborX="-7324" custLinFactNeighborY="4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810823D-09F1-43EF-ACCB-02C4E47E6C9B}" type="pres">
      <dgm:prSet presAssocID="{E9F30C2D-BF9B-4312-8551-6803FAFE4006}" presName="aSpace" presStyleCnt="0"/>
      <dgm:spPr/>
    </dgm:pt>
    <dgm:pt modelId="{4C78EBB8-DBBE-4B80-BF7E-795C4BB30857}" type="pres">
      <dgm:prSet presAssocID="{71B8098D-685D-4C72-A88C-51753E0EF99F}" presName="aNode" presStyleLbl="fgAcc1" presStyleIdx="2" presStyleCnt="8" custScaleX="135522" custLinFactY="-145367" custLinFactNeighborX="-9952" custLinFactNeighborY="-2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799EE83-4ABA-4C8C-9B00-44C0E880777E}" type="pres">
      <dgm:prSet presAssocID="{71B8098D-685D-4C72-A88C-51753E0EF99F}" presName="aSpace" presStyleCnt="0"/>
      <dgm:spPr/>
    </dgm:pt>
    <dgm:pt modelId="{C8E85C20-76CE-4492-9370-009D9BF24A86}" type="pres">
      <dgm:prSet presAssocID="{6DD35377-CD25-47BA-8EBF-B00F38E26AF8}" presName="aNode" presStyleLbl="fgAcc1" presStyleIdx="3" presStyleCnt="8" custLinFactY="479144" custLinFactNeighborX="1136" custLinFactNeighborY="5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5DF6E79-706E-4A1E-BC43-EF587DF929E2}" type="pres">
      <dgm:prSet presAssocID="{6DD35377-CD25-47BA-8EBF-B00F38E26AF8}" presName="aSpace" presStyleCnt="0"/>
      <dgm:spPr/>
    </dgm:pt>
    <dgm:pt modelId="{4AC6908B-9E8B-4FD9-BA41-178670C3C49E}" type="pres">
      <dgm:prSet presAssocID="{0A0197E5-586D-45F1-8409-E2A50D529674}" presName="aNode" presStyleLbl="fgAcc1" presStyleIdx="4" presStyleCnt="8" custScaleX="142578" custLinFactY="300000" custLinFactNeighborX="-6784" custLinFactNeighborY="39798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0EBEB01-D169-445E-B516-6BA39A3A782B}" type="pres">
      <dgm:prSet presAssocID="{0A0197E5-586D-45F1-8409-E2A50D529674}" presName="aSpace" presStyleCnt="0"/>
      <dgm:spPr/>
    </dgm:pt>
    <dgm:pt modelId="{EB660F5E-1B28-43B3-8BAD-41FE723BB009}" type="pres">
      <dgm:prSet presAssocID="{9E1671B7-2274-499F-9F44-BB579646A1E4}" presName="aNode" presStyleLbl="fgAcc1" presStyleIdx="5" presStyleCnt="8" custScaleX="141248" custLinFactY="87890" custLinFactNeighborX="-7692" custLinFactNeighborY="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1F932F9-1382-43B0-B30A-B900EFD44807}" type="pres">
      <dgm:prSet presAssocID="{9E1671B7-2274-499F-9F44-BB579646A1E4}" presName="aSpace" presStyleCnt="0"/>
      <dgm:spPr/>
    </dgm:pt>
    <dgm:pt modelId="{BCF96676-1566-4842-BA30-5C1B9BABC11F}" type="pres">
      <dgm:prSet presAssocID="{D8007A57-F20F-4EEA-B664-82680DCE076A}" presName="aNode" presStyleLbl="fgAcc1" presStyleIdx="6" presStyleCnt="8" custScaleX="142092" custLinFactY="-278738" custLinFactNeighborX="-6667" custLinFactNeighborY="-3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4E41444-29DB-4DBC-BBFB-E958BB9D876A}" type="pres">
      <dgm:prSet presAssocID="{D8007A57-F20F-4EEA-B664-82680DCE076A}" presName="aSpace" presStyleCnt="0"/>
      <dgm:spPr/>
    </dgm:pt>
    <dgm:pt modelId="{63D275D4-AB57-497A-BF40-D5ACD8B9BCB5}" type="pres">
      <dgm:prSet presAssocID="{28EB68F3-DF6C-4920-AA34-E960EE1910C7}" presName="aNode" presStyleLbl="fgAcc1" presStyleIdx="7" presStyleCnt="8" custScaleX="141876" custLinFactY="-521009" custLinFactNeighborX="-7815" custLinFactNeighborY="-6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A9049DC-98C2-467B-B883-398FD007AEE1}" type="pres">
      <dgm:prSet presAssocID="{28EB68F3-DF6C-4920-AA34-E960EE1910C7}" presName="aSpace" presStyleCnt="0"/>
      <dgm:spPr/>
    </dgm:pt>
  </dgm:ptLst>
  <dgm:cxnLst>
    <dgm:cxn modelId="{EAEA3D46-E12A-4C90-AB91-C4623641A3DA}" srcId="{FF1DE51C-2FB8-43B8-BF5D-EE8E15A0921C}" destId="{E9F30C2D-BF9B-4312-8551-6803FAFE4006}" srcOrd="1" destOrd="0" parTransId="{BCE1DBC1-E43B-493D-84CD-B3B73C2A7A90}" sibTransId="{55375C88-AE04-4E06-ABC8-86CE9BC5AC42}"/>
    <dgm:cxn modelId="{5633EFE9-E597-42B2-83EF-A25668073671}" srcId="{FF1DE51C-2FB8-43B8-BF5D-EE8E15A0921C}" destId="{8F495AAE-6CF3-4939-9C7A-BFD747E02D80}" srcOrd="0" destOrd="0" parTransId="{A9125322-8013-4449-B13A-CB838E615E28}" sibTransId="{3E8B3A19-6C20-44D2-A123-65B655B04597}"/>
    <dgm:cxn modelId="{314F10C6-DE8A-47FC-8AED-0DC272C2A7F5}" type="presOf" srcId="{6DD35377-CD25-47BA-8EBF-B00F38E26AF8}" destId="{C8E85C20-76CE-4492-9370-009D9BF24A86}" srcOrd="0" destOrd="0" presId="urn:microsoft.com/office/officeart/2005/8/layout/pyramid2"/>
    <dgm:cxn modelId="{DC07A3D9-E0F6-495A-8C17-6A50DD78FDB5}" srcId="{FF1DE51C-2FB8-43B8-BF5D-EE8E15A0921C}" destId="{6DD35377-CD25-47BA-8EBF-B00F38E26AF8}" srcOrd="3" destOrd="0" parTransId="{92AE01B5-4F12-49FE-92C7-81215179464D}" sibTransId="{F67E49F6-C177-474A-9F5B-8B5C0847266B}"/>
    <dgm:cxn modelId="{F1B015A0-9610-4321-9A5A-4BFE24CB3404}" type="presOf" srcId="{8F495AAE-6CF3-4939-9C7A-BFD747E02D80}" destId="{D2EF88A7-155C-4A3E-95EA-A77464C05594}" srcOrd="0" destOrd="0" presId="urn:microsoft.com/office/officeart/2005/8/layout/pyramid2"/>
    <dgm:cxn modelId="{F836B728-19F1-40DE-8D8C-D6A43ECEA12B}" srcId="{FF1DE51C-2FB8-43B8-BF5D-EE8E15A0921C}" destId="{9E1671B7-2274-499F-9F44-BB579646A1E4}" srcOrd="5" destOrd="0" parTransId="{75246B8F-8F81-4BC5-BF5C-4AE177D53566}" sibTransId="{C48BCD87-42F1-476D-91B6-284BBBD9A395}"/>
    <dgm:cxn modelId="{CC27467C-88FD-4333-9A0B-858E051E03B4}" type="presOf" srcId="{E9F30C2D-BF9B-4312-8551-6803FAFE4006}" destId="{1A6F4435-8E75-4058-8A57-38CAA9FE384A}" srcOrd="0" destOrd="0" presId="urn:microsoft.com/office/officeart/2005/8/layout/pyramid2"/>
    <dgm:cxn modelId="{1D65C3E8-F74B-4158-AEA9-5944747F2A96}" type="presOf" srcId="{D8007A57-F20F-4EEA-B664-82680DCE076A}" destId="{BCF96676-1566-4842-BA30-5C1B9BABC11F}" srcOrd="0" destOrd="0" presId="urn:microsoft.com/office/officeart/2005/8/layout/pyramid2"/>
    <dgm:cxn modelId="{66A1AEBF-EBCE-470C-BAB8-316ECFEEB90A}" srcId="{FF1DE51C-2FB8-43B8-BF5D-EE8E15A0921C}" destId="{D8007A57-F20F-4EEA-B664-82680DCE076A}" srcOrd="6" destOrd="0" parTransId="{02E53338-C246-44E9-80C3-F6A201F9D73C}" sibTransId="{C193B4AA-0C1B-48C2-BDA5-3B4D3955A026}"/>
    <dgm:cxn modelId="{365E7128-3801-4CE4-8014-C8738879C59C}" srcId="{FF1DE51C-2FB8-43B8-BF5D-EE8E15A0921C}" destId="{71B8098D-685D-4C72-A88C-51753E0EF99F}" srcOrd="2" destOrd="0" parTransId="{0D879DE8-94F0-4040-ABBB-050F3C611729}" sibTransId="{0410BAE6-B745-4FE3-8F86-C0742D283EEC}"/>
    <dgm:cxn modelId="{B8EC4B06-604D-4D81-AC0B-15346E41CBB6}" srcId="{FF1DE51C-2FB8-43B8-BF5D-EE8E15A0921C}" destId="{0A0197E5-586D-45F1-8409-E2A50D529674}" srcOrd="4" destOrd="0" parTransId="{13042D99-B0DB-42EB-901B-FB447BE24290}" sibTransId="{7A7CD0B3-3CB0-47C1-997C-5C59E6D36032}"/>
    <dgm:cxn modelId="{A10F6F06-0CC9-4A8E-93A6-DD46C397D0C1}" type="presOf" srcId="{0A0197E5-586D-45F1-8409-E2A50D529674}" destId="{4AC6908B-9E8B-4FD9-BA41-178670C3C49E}" srcOrd="0" destOrd="0" presId="urn:microsoft.com/office/officeart/2005/8/layout/pyramid2"/>
    <dgm:cxn modelId="{532DD03B-1C65-49D7-B86F-CAC730852C5F}" type="presOf" srcId="{FF1DE51C-2FB8-43B8-BF5D-EE8E15A0921C}" destId="{2EA91C3C-7CC8-418C-863B-F705C22B0DEC}" srcOrd="0" destOrd="0" presId="urn:microsoft.com/office/officeart/2005/8/layout/pyramid2"/>
    <dgm:cxn modelId="{AB9522DB-EB0E-41D0-BF75-758C937EB4CF}" type="presOf" srcId="{71B8098D-685D-4C72-A88C-51753E0EF99F}" destId="{4C78EBB8-DBBE-4B80-BF7E-795C4BB30857}" srcOrd="0" destOrd="0" presId="urn:microsoft.com/office/officeart/2005/8/layout/pyramid2"/>
    <dgm:cxn modelId="{BD27C50C-B091-4AAB-ABB2-BE32BF711663}" type="presOf" srcId="{28EB68F3-DF6C-4920-AA34-E960EE1910C7}" destId="{63D275D4-AB57-497A-BF40-D5ACD8B9BCB5}" srcOrd="0" destOrd="0" presId="urn:microsoft.com/office/officeart/2005/8/layout/pyramid2"/>
    <dgm:cxn modelId="{F87B8B80-0D1B-445B-95E1-43CFDB5E3317}" type="presOf" srcId="{9E1671B7-2274-499F-9F44-BB579646A1E4}" destId="{EB660F5E-1B28-43B3-8BAD-41FE723BB009}" srcOrd="0" destOrd="0" presId="urn:microsoft.com/office/officeart/2005/8/layout/pyramid2"/>
    <dgm:cxn modelId="{59CAF75A-DA72-4286-A38C-124C228EAB1B}" srcId="{FF1DE51C-2FB8-43B8-BF5D-EE8E15A0921C}" destId="{28EB68F3-DF6C-4920-AA34-E960EE1910C7}" srcOrd="7" destOrd="0" parTransId="{62D3E3FF-A030-4ECF-9691-FE8EEB3B5DEB}" sibTransId="{9A1D8726-8B68-4A8C-BDEB-37B62B9A91C2}"/>
    <dgm:cxn modelId="{13F6AEFA-A03A-4A98-A33D-5BC971A39774}" type="presParOf" srcId="{2EA91C3C-7CC8-418C-863B-F705C22B0DEC}" destId="{EA307339-5530-43B4-8A3F-F3E79722A8C3}" srcOrd="0" destOrd="0" presId="urn:microsoft.com/office/officeart/2005/8/layout/pyramid2"/>
    <dgm:cxn modelId="{C892E83F-1987-4E8D-A48F-F994D1CE1115}" type="presParOf" srcId="{2EA91C3C-7CC8-418C-863B-F705C22B0DEC}" destId="{80A499D9-6B09-45FB-BEB9-7969107389B4}" srcOrd="1" destOrd="0" presId="urn:microsoft.com/office/officeart/2005/8/layout/pyramid2"/>
    <dgm:cxn modelId="{FF39B880-4B81-4929-AFD8-356AC63A80D2}" type="presParOf" srcId="{80A499D9-6B09-45FB-BEB9-7969107389B4}" destId="{D2EF88A7-155C-4A3E-95EA-A77464C05594}" srcOrd="0" destOrd="0" presId="urn:microsoft.com/office/officeart/2005/8/layout/pyramid2"/>
    <dgm:cxn modelId="{D035132A-2185-4CD3-9271-419C5CC090AA}" type="presParOf" srcId="{80A499D9-6B09-45FB-BEB9-7969107389B4}" destId="{DA7AB089-3694-4193-A784-DEF4406C7094}" srcOrd="1" destOrd="0" presId="urn:microsoft.com/office/officeart/2005/8/layout/pyramid2"/>
    <dgm:cxn modelId="{A5C034A6-CBD8-4F9C-9A45-42A741AFB428}" type="presParOf" srcId="{80A499D9-6B09-45FB-BEB9-7969107389B4}" destId="{1A6F4435-8E75-4058-8A57-38CAA9FE384A}" srcOrd="2" destOrd="0" presId="urn:microsoft.com/office/officeart/2005/8/layout/pyramid2"/>
    <dgm:cxn modelId="{9C2EA279-AB5F-43BC-933A-F24260739BC1}" type="presParOf" srcId="{80A499D9-6B09-45FB-BEB9-7969107389B4}" destId="{4810823D-09F1-43EF-ACCB-02C4E47E6C9B}" srcOrd="3" destOrd="0" presId="urn:microsoft.com/office/officeart/2005/8/layout/pyramid2"/>
    <dgm:cxn modelId="{2FB80292-8AE8-437C-A2AC-F5BC3EB83BCB}" type="presParOf" srcId="{80A499D9-6B09-45FB-BEB9-7969107389B4}" destId="{4C78EBB8-DBBE-4B80-BF7E-795C4BB30857}" srcOrd="4" destOrd="0" presId="urn:microsoft.com/office/officeart/2005/8/layout/pyramid2"/>
    <dgm:cxn modelId="{149F033B-6EDF-46EC-A53D-9033FEA19A65}" type="presParOf" srcId="{80A499D9-6B09-45FB-BEB9-7969107389B4}" destId="{7799EE83-4ABA-4C8C-9B00-44C0E880777E}" srcOrd="5" destOrd="0" presId="urn:microsoft.com/office/officeart/2005/8/layout/pyramid2"/>
    <dgm:cxn modelId="{0AB076CF-FA91-4A48-87C9-8FB155045F76}" type="presParOf" srcId="{80A499D9-6B09-45FB-BEB9-7969107389B4}" destId="{C8E85C20-76CE-4492-9370-009D9BF24A86}" srcOrd="6" destOrd="0" presId="urn:microsoft.com/office/officeart/2005/8/layout/pyramid2"/>
    <dgm:cxn modelId="{85321C14-8F9D-4B12-8A39-73C5CD12FA9A}" type="presParOf" srcId="{80A499D9-6B09-45FB-BEB9-7969107389B4}" destId="{D5DF6E79-706E-4A1E-BC43-EF587DF929E2}" srcOrd="7" destOrd="0" presId="urn:microsoft.com/office/officeart/2005/8/layout/pyramid2"/>
    <dgm:cxn modelId="{F04CDF99-5DB3-4F75-93BE-1E813EC76D79}" type="presParOf" srcId="{80A499D9-6B09-45FB-BEB9-7969107389B4}" destId="{4AC6908B-9E8B-4FD9-BA41-178670C3C49E}" srcOrd="8" destOrd="0" presId="urn:microsoft.com/office/officeart/2005/8/layout/pyramid2"/>
    <dgm:cxn modelId="{0A626705-7D47-47AD-BF86-698DFEBDC275}" type="presParOf" srcId="{80A499D9-6B09-45FB-BEB9-7969107389B4}" destId="{20EBEB01-D169-445E-B516-6BA39A3A782B}" srcOrd="9" destOrd="0" presId="urn:microsoft.com/office/officeart/2005/8/layout/pyramid2"/>
    <dgm:cxn modelId="{C45188E7-F584-4F1E-9732-23793033A6F9}" type="presParOf" srcId="{80A499D9-6B09-45FB-BEB9-7969107389B4}" destId="{EB660F5E-1B28-43B3-8BAD-41FE723BB009}" srcOrd="10" destOrd="0" presId="urn:microsoft.com/office/officeart/2005/8/layout/pyramid2"/>
    <dgm:cxn modelId="{C2D15333-05E8-492B-8BDA-2F876A61050F}" type="presParOf" srcId="{80A499D9-6B09-45FB-BEB9-7969107389B4}" destId="{A1F932F9-1382-43B0-B30A-B900EFD44807}" srcOrd="11" destOrd="0" presId="urn:microsoft.com/office/officeart/2005/8/layout/pyramid2"/>
    <dgm:cxn modelId="{1CB590A8-2398-437F-AA78-311D35E0CDB2}" type="presParOf" srcId="{80A499D9-6B09-45FB-BEB9-7969107389B4}" destId="{BCF96676-1566-4842-BA30-5C1B9BABC11F}" srcOrd="12" destOrd="0" presId="urn:microsoft.com/office/officeart/2005/8/layout/pyramid2"/>
    <dgm:cxn modelId="{82CA69EC-EDAF-4AD6-8A94-B1EF2C6B3058}" type="presParOf" srcId="{80A499D9-6B09-45FB-BEB9-7969107389B4}" destId="{44E41444-29DB-4DBC-BBFB-E958BB9D876A}" srcOrd="13" destOrd="0" presId="urn:microsoft.com/office/officeart/2005/8/layout/pyramid2"/>
    <dgm:cxn modelId="{476ED5C5-B60D-4893-AA87-ECEF3D60C8E7}" type="presParOf" srcId="{80A499D9-6B09-45FB-BEB9-7969107389B4}" destId="{63D275D4-AB57-497A-BF40-D5ACD8B9BCB5}" srcOrd="14" destOrd="0" presId="urn:microsoft.com/office/officeart/2005/8/layout/pyramid2"/>
    <dgm:cxn modelId="{4B7DD59F-7181-43D1-A686-AC2EF5C8E9F4}" type="presParOf" srcId="{80A499D9-6B09-45FB-BEB9-7969107389B4}" destId="{2A9049DC-98C2-467B-B883-398FD007AEE1}" srcOrd="1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1BA5A17-FEC9-4BAB-9E66-DE07EAE867DB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435D6C03-B1C3-4C7F-9E0E-8A194A025F13}">
      <dgm:prSet phldrT="[Text]"/>
      <dgm:spPr/>
      <dgm:t>
        <a:bodyPr/>
        <a:lstStyle/>
        <a:p>
          <a:r>
            <a:rPr lang="en-US" b="1" dirty="0" smtClean="0">
              <a:latin typeface="Comic Sans MS" pitchFamily="66" charset="0"/>
            </a:rPr>
            <a:t>REPORT RENDITION </a:t>
          </a:r>
          <a:r>
            <a:rPr lang="en-US" dirty="0" smtClean="0">
              <a:latin typeface="Comic Sans MS" pitchFamily="66" charset="0"/>
            </a:rPr>
            <a:t>(45): </a:t>
          </a:r>
          <a:endParaRPr lang="en-GB" dirty="0">
            <a:latin typeface="Comic Sans MS" pitchFamily="66" charset="0"/>
          </a:endParaRPr>
        </a:p>
      </dgm:t>
    </dgm:pt>
    <dgm:pt modelId="{9257C51A-7FDD-41F6-BCD5-1DE364F80C86}" type="parTrans" cxnId="{721C5736-07CA-44C5-89BB-BDD6497B788A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7ED589A1-7995-403A-9257-73C6D159849B}" type="sibTrans" cxnId="{721C5736-07CA-44C5-89BB-BDD6497B788A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4F72E1F0-F4D9-4977-AD6C-A7FE241A693B}">
      <dgm:prSet phldrT="[Text]"/>
      <dgm:spPr/>
      <dgm:t>
        <a:bodyPr/>
        <a:lstStyle/>
        <a:p>
          <a:r>
            <a:rPr lang="en-US" b="1" dirty="0" smtClean="0">
              <a:latin typeface="Comic Sans MS" pitchFamily="66" charset="0"/>
            </a:rPr>
            <a:t>PLANNING AND MONITORING</a:t>
          </a:r>
          <a:r>
            <a:rPr lang="en-US" dirty="0" smtClean="0">
              <a:latin typeface="Comic Sans MS" pitchFamily="66" charset="0"/>
            </a:rPr>
            <a:t> (32): </a:t>
          </a:r>
          <a:endParaRPr lang="en-GB" dirty="0">
            <a:latin typeface="Comic Sans MS" pitchFamily="66" charset="0"/>
          </a:endParaRPr>
        </a:p>
      </dgm:t>
    </dgm:pt>
    <dgm:pt modelId="{39C04A35-817A-4C0B-A542-EAB86EF4C528}" type="parTrans" cxnId="{35FF69B2-80BD-440F-AB7D-1A88BA2E0AED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5936EE4A-9506-4F29-8B27-8F85BEA882D2}" type="sibTrans" cxnId="{35FF69B2-80BD-440F-AB7D-1A88BA2E0AED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1B62EBF3-9E4F-49E2-B359-2CAEA2E70F2C}">
      <dgm:prSet/>
      <dgm:spPr/>
      <dgm:t>
        <a:bodyPr/>
        <a:lstStyle/>
        <a:p>
          <a:r>
            <a:rPr lang="en-US" b="1" dirty="0" smtClean="0">
              <a:latin typeface="Comic Sans MS" pitchFamily="66" charset="0"/>
            </a:rPr>
            <a:t>TASK ACCOMPLISHMENT AND INNOVATIONS</a:t>
          </a:r>
          <a:r>
            <a:rPr lang="en-US" dirty="0" smtClean="0">
              <a:latin typeface="Comic Sans MS" pitchFamily="66" charset="0"/>
            </a:rPr>
            <a:t>(39)</a:t>
          </a:r>
          <a:endParaRPr lang="en-GB" dirty="0">
            <a:latin typeface="Comic Sans MS" pitchFamily="66" charset="0"/>
          </a:endParaRPr>
        </a:p>
      </dgm:t>
    </dgm:pt>
    <dgm:pt modelId="{450C9280-5F9B-4DEF-AC91-2F8C04C2620D}" type="parTrans" cxnId="{43470EF2-EBA2-4B52-A35A-FA0F73774588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2BD2C46B-AF08-47DC-BD27-4273A8C68577}" type="sibTrans" cxnId="{43470EF2-EBA2-4B52-A35A-FA0F73774588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01A70A29-98DD-417A-9211-72C49E1AC2E8}">
      <dgm:prSet/>
      <dgm:spPr/>
      <dgm:t>
        <a:bodyPr/>
        <a:lstStyle/>
        <a:p>
          <a:r>
            <a:rPr lang="en-US" b="1" dirty="0" smtClean="0">
              <a:latin typeface="Comic Sans MS" pitchFamily="66" charset="0"/>
            </a:rPr>
            <a:t>ALIGNING SERVICE STANDARDS</a:t>
          </a:r>
          <a:r>
            <a:rPr lang="en-US" dirty="0" smtClean="0">
              <a:latin typeface="Comic Sans MS" pitchFamily="66" charset="0"/>
            </a:rPr>
            <a:t> (42): </a:t>
          </a:r>
          <a:endParaRPr lang="en-GB" dirty="0">
            <a:latin typeface="Comic Sans MS" pitchFamily="66" charset="0"/>
          </a:endParaRPr>
        </a:p>
      </dgm:t>
    </dgm:pt>
    <dgm:pt modelId="{17AC10AB-8700-4628-B796-1030C870EC53}" type="parTrans" cxnId="{BD561439-026C-4214-9568-1B4A5E831DC2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389A04B6-98EC-4FB1-9A7C-97B7F8BA19EB}" type="sibTrans" cxnId="{BD561439-026C-4214-9568-1B4A5E831DC2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506757DF-0B62-4306-8C85-EC32E8C88781}">
      <dgm:prSet/>
      <dgm:spPr/>
      <dgm:t>
        <a:bodyPr/>
        <a:lstStyle/>
        <a:p>
          <a:r>
            <a:rPr lang="en-US" b="1" dirty="0" smtClean="0">
              <a:latin typeface="Comic Sans MS" pitchFamily="66" charset="0"/>
            </a:rPr>
            <a:t>TEAM WORK AND COLLABORATION</a:t>
          </a:r>
          <a:r>
            <a:rPr lang="en-US" dirty="0" smtClean="0">
              <a:latin typeface="Comic Sans MS" pitchFamily="66" charset="0"/>
            </a:rPr>
            <a:t> (9). </a:t>
          </a:r>
          <a:endParaRPr lang="en-GB" dirty="0">
            <a:latin typeface="Comic Sans MS" pitchFamily="66" charset="0"/>
          </a:endParaRPr>
        </a:p>
      </dgm:t>
    </dgm:pt>
    <dgm:pt modelId="{4ED83673-967B-4471-9CC1-476AA59470AA}" type="parTrans" cxnId="{609EEC1D-3235-4A16-8EAB-93B6FA43F827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B3B9BBCE-275C-4A5B-9D22-F9F77F9F5599}" type="sibTrans" cxnId="{609EEC1D-3235-4A16-8EAB-93B6FA43F827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BD13AA4F-B90F-4CCB-A9F4-A40A91BF2448}">
      <dgm:prSet/>
      <dgm:spPr/>
      <dgm:t>
        <a:bodyPr/>
        <a:lstStyle/>
        <a:p>
          <a:r>
            <a:rPr lang="en-US" b="1" dirty="0" smtClean="0">
              <a:latin typeface="Comic Sans MS" pitchFamily="66" charset="0"/>
            </a:rPr>
            <a:t>CAPACITY BUILDING</a:t>
          </a:r>
          <a:r>
            <a:rPr lang="en-US" dirty="0" smtClean="0">
              <a:latin typeface="Comic Sans MS" pitchFamily="66" charset="0"/>
            </a:rPr>
            <a:t> (24): </a:t>
          </a:r>
          <a:endParaRPr lang="en-GB" dirty="0">
            <a:latin typeface="Comic Sans MS" pitchFamily="66" charset="0"/>
          </a:endParaRPr>
        </a:p>
      </dgm:t>
    </dgm:pt>
    <dgm:pt modelId="{A1E290FF-794C-470F-A8D2-D2A739489035}" type="parTrans" cxnId="{8EC75B34-B41F-4DAB-9AA6-5CFD13B4924D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4C237C29-906E-4DBA-A764-05AAA33B68CF}" type="sibTrans" cxnId="{8EC75B34-B41F-4DAB-9AA6-5CFD13B4924D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C8B688E5-C012-4F97-8B49-B525EF18DAC3}">
      <dgm:prSet/>
      <dgm:spPr/>
      <dgm:t>
        <a:bodyPr/>
        <a:lstStyle/>
        <a:p>
          <a:r>
            <a:rPr lang="en-US" b="1" dirty="0" smtClean="0">
              <a:latin typeface="Comic Sans MS" pitchFamily="66" charset="0"/>
            </a:rPr>
            <a:t>FINANCIAL AND RESOURCE MANAGEMENT</a:t>
          </a:r>
          <a:r>
            <a:rPr lang="en-US" dirty="0" smtClean="0">
              <a:latin typeface="Comic Sans MS" pitchFamily="66" charset="0"/>
            </a:rPr>
            <a:t> (12):</a:t>
          </a:r>
          <a:endParaRPr lang="en-GB" dirty="0">
            <a:latin typeface="Comic Sans MS" pitchFamily="66" charset="0"/>
          </a:endParaRPr>
        </a:p>
      </dgm:t>
    </dgm:pt>
    <dgm:pt modelId="{0139E6E9-E00F-45BE-9BC0-934919244453}" type="parTrans" cxnId="{041F45CC-E197-4D27-A13E-9D2C16526E02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E3D12F2C-4040-4A39-9BB5-D1E4B755D5AE}" type="sibTrans" cxnId="{041F45CC-E197-4D27-A13E-9D2C16526E02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F3A8C072-4022-4B53-A971-7771FCCE7A65}" type="pres">
      <dgm:prSet presAssocID="{E1BA5A17-FEC9-4BAB-9E66-DE07EAE867DB}" presName="compositeShape" presStyleCnt="0">
        <dgm:presLayoutVars>
          <dgm:dir/>
          <dgm:resizeHandles/>
        </dgm:presLayoutVars>
      </dgm:prSet>
      <dgm:spPr/>
    </dgm:pt>
    <dgm:pt modelId="{46B740B5-6994-4478-B31C-5216C1622D5C}" type="pres">
      <dgm:prSet presAssocID="{E1BA5A17-FEC9-4BAB-9E66-DE07EAE867DB}" presName="pyramid" presStyleLbl="node1" presStyleIdx="0" presStyleCnt="1" custLinFactNeighborX="-28414" custLinFactNeighborY="-959"/>
      <dgm:spPr/>
    </dgm:pt>
    <dgm:pt modelId="{17D0B6D1-F266-4815-AB0C-82B175050E92}" type="pres">
      <dgm:prSet presAssocID="{E1BA5A17-FEC9-4BAB-9E66-DE07EAE867DB}" presName="theList" presStyleCnt="0"/>
      <dgm:spPr/>
    </dgm:pt>
    <dgm:pt modelId="{6A3E20C2-5289-4FE3-B359-EDD85A07FB33}" type="pres">
      <dgm:prSet presAssocID="{435D6C03-B1C3-4C7F-9E0E-8A194A025F13}" presName="aNode" presStyleLbl="fgAcc1" presStyleIdx="0" presStyleCnt="7" custScaleX="133720" custLinFactY="-32106" custLinFactNeighborX="-1106" custLinFactNeighborY="-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82A23F0-7C28-4D8E-B9E1-5067628A5FF0}" type="pres">
      <dgm:prSet presAssocID="{435D6C03-B1C3-4C7F-9E0E-8A194A025F13}" presName="aSpace" presStyleCnt="0"/>
      <dgm:spPr/>
    </dgm:pt>
    <dgm:pt modelId="{4F09BBEB-0B9D-4725-8541-E0CFB7075703}" type="pres">
      <dgm:prSet presAssocID="{4F72E1F0-F4D9-4977-AD6C-A7FE241A693B}" presName="aNode" presStyleLbl="fgAcc1" presStyleIdx="1" presStyleCnt="7" custScaleX="13593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C808242-BE73-4D41-A707-5D5931E33D93}" type="pres">
      <dgm:prSet presAssocID="{4F72E1F0-F4D9-4977-AD6C-A7FE241A693B}" presName="aSpace" presStyleCnt="0"/>
      <dgm:spPr/>
    </dgm:pt>
    <dgm:pt modelId="{B77C6C7B-2F84-4FF6-AE5E-CC7E06030717}" type="pres">
      <dgm:prSet presAssocID="{C8B688E5-C012-4F97-8B49-B525EF18DAC3}" presName="aNode" presStyleLbl="fgAcc1" presStyleIdx="2" presStyleCnt="7" custScaleX="142021" custLinFactY="466086" custLinFactNeighborX="4195" custLinFactNeighborY="5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41EA54D-68F1-44F8-A308-245E3E11C31D}" type="pres">
      <dgm:prSet presAssocID="{C8B688E5-C012-4F97-8B49-B525EF18DAC3}" presName="aSpace" presStyleCnt="0"/>
      <dgm:spPr/>
    </dgm:pt>
    <dgm:pt modelId="{1AFB0E24-D0C6-4894-B33C-5AF7064BFA7B}" type="pres">
      <dgm:prSet presAssocID="{BD13AA4F-B90F-4CCB-A9F4-A40A91BF2448}" presName="aNode" presStyleLbl="fgAcc1" presStyleIdx="3" presStyleCnt="7" custScaleX="137127" custLinFactY="253264" custLinFactNeighborX="1748" custLinFactNeighborY="3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95CBAD7-B050-4CE7-ABCF-720C29E9CFB1}" type="pres">
      <dgm:prSet presAssocID="{BD13AA4F-B90F-4CCB-A9F4-A40A91BF2448}" presName="aSpace" presStyleCnt="0"/>
      <dgm:spPr/>
    </dgm:pt>
    <dgm:pt modelId="{6E3931D1-BCBF-40A8-8A2C-1F8E72098AAD}" type="pres">
      <dgm:prSet presAssocID="{506757DF-0B62-4306-8C85-EC32E8C88781}" presName="aNode" presStyleLbl="fgAcc1" presStyleIdx="4" presStyleCnt="7" custScaleX="138322" custLinFactY="56108" custLinFactNeighborX="1748" custLinFactNeighborY="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151B302-0AFD-45DF-B0B5-6C9A5090881B}" type="pres">
      <dgm:prSet presAssocID="{506757DF-0B62-4306-8C85-EC32E8C88781}" presName="aSpace" presStyleCnt="0"/>
      <dgm:spPr/>
    </dgm:pt>
    <dgm:pt modelId="{67B5B4B9-CA1A-4C6F-9D1E-9C83DB432122}" type="pres">
      <dgm:prSet presAssocID="{01A70A29-98DD-417A-9211-72C49E1AC2E8}" presName="aNode" presStyleLbl="fgAcc1" presStyleIdx="5" presStyleCnt="7" custScaleX="133426" custLinFactY="-144214" custLinFactNeighborX="-700" custLinFactNeighborY="-2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673CA72-19BF-450B-B32D-9D6C5CA08ABA}" type="pres">
      <dgm:prSet presAssocID="{01A70A29-98DD-417A-9211-72C49E1AC2E8}" presName="aSpace" presStyleCnt="0"/>
      <dgm:spPr/>
    </dgm:pt>
    <dgm:pt modelId="{06306685-D816-486A-96BE-CC7FA3B4A694}" type="pres">
      <dgm:prSet presAssocID="{1B62EBF3-9E4F-49E2-B359-2CAEA2E70F2C}" presName="aNode" presStyleLbl="fgAcc1" presStyleIdx="6" presStyleCnt="7" custScaleX="133426" custLinFactY="-372701" custLinFactNeighborX="-700" custLinFactNeighborY="-4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C71E7E2-D9CC-468B-ADD9-CF58D78894CD}" type="pres">
      <dgm:prSet presAssocID="{1B62EBF3-9E4F-49E2-B359-2CAEA2E70F2C}" presName="aSpace" presStyleCnt="0"/>
      <dgm:spPr/>
    </dgm:pt>
  </dgm:ptLst>
  <dgm:cxnLst>
    <dgm:cxn modelId="{8EC75B34-B41F-4DAB-9AA6-5CFD13B4924D}" srcId="{E1BA5A17-FEC9-4BAB-9E66-DE07EAE867DB}" destId="{BD13AA4F-B90F-4CCB-A9F4-A40A91BF2448}" srcOrd="3" destOrd="0" parTransId="{A1E290FF-794C-470F-A8D2-D2A739489035}" sibTransId="{4C237C29-906E-4DBA-A764-05AAA33B68CF}"/>
    <dgm:cxn modelId="{43470EF2-EBA2-4B52-A35A-FA0F73774588}" srcId="{E1BA5A17-FEC9-4BAB-9E66-DE07EAE867DB}" destId="{1B62EBF3-9E4F-49E2-B359-2CAEA2E70F2C}" srcOrd="6" destOrd="0" parTransId="{450C9280-5F9B-4DEF-AC91-2F8C04C2620D}" sibTransId="{2BD2C46B-AF08-47DC-BD27-4273A8C68577}"/>
    <dgm:cxn modelId="{35FF69B2-80BD-440F-AB7D-1A88BA2E0AED}" srcId="{E1BA5A17-FEC9-4BAB-9E66-DE07EAE867DB}" destId="{4F72E1F0-F4D9-4977-AD6C-A7FE241A693B}" srcOrd="1" destOrd="0" parTransId="{39C04A35-817A-4C0B-A542-EAB86EF4C528}" sibTransId="{5936EE4A-9506-4F29-8B27-8F85BEA882D2}"/>
    <dgm:cxn modelId="{BD561439-026C-4214-9568-1B4A5E831DC2}" srcId="{E1BA5A17-FEC9-4BAB-9E66-DE07EAE867DB}" destId="{01A70A29-98DD-417A-9211-72C49E1AC2E8}" srcOrd="5" destOrd="0" parTransId="{17AC10AB-8700-4628-B796-1030C870EC53}" sibTransId="{389A04B6-98EC-4FB1-9A7C-97B7F8BA19EB}"/>
    <dgm:cxn modelId="{FE646D11-5784-4CD8-9034-F804DAE7EF73}" type="presOf" srcId="{506757DF-0B62-4306-8C85-EC32E8C88781}" destId="{6E3931D1-BCBF-40A8-8A2C-1F8E72098AAD}" srcOrd="0" destOrd="0" presId="urn:microsoft.com/office/officeart/2005/8/layout/pyramid2"/>
    <dgm:cxn modelId="{79BF5254-26B7-475E-8EC7-C3F1AA153B75}" type="presOf" srcId="{435D6C03-B1C3-4C7F-9E0E-8A194A025F13}" destId="{6A3E20C2-5289-4FE3-B359-EDD85A07FB33}" srcOrd="0" destOrd="0" presId="urn:microsoft.com/office/officeart/2005/8/layout/pyramid2"/>
    <dgm:cxn modelId="{2568D6CA-D21D-4242-8391-08CAA9BC4E88}" type="presOf" srcId="{4F72E1F0-F4D9-4977-AD6C-A7FE241A693B}" destId="{4F09BBEB-0B9D-4725-8541-E0CFB7075703}" srcOrd="0" destOrd="0" presId="urn:microsoft.com/office/officeart/2005/8/layout/pyramid2"/>
    <dgm:cxn modelId="{0A132107-6FAB-4777-B489-64F00098A4AC}" type="presOf" srcId="{E1BA5A17-FEC9-4BAB-9E66-DE07EAE867DB}" destId="{F3A8C072-4022-4B53-A971-7771FCCE7A65}" srcOrd="0" destOrd="0" presId="urn:microsoft.com/office/officeart/2005/8/layout/pyramid2"/>
    <dgm:cxn modelId="{609EEC1D-3235-4A16-8EAB-93B6FA43F827}" srcId="{E1BA5A17-FEC9-4BAB-9E66-DE07EAE867DB}" destId="{506757DF-0B62-4306-8C85-EC32E8C88781}" srcOrd="4" destOrd="0" parTransId="{4ED83673-967B-4471-9CC1-476AA59470AA}" sibTransId="{B3B9BBCE-275C-4A5B-9D22-F9F77F9F5599}"/>
    <dgm:cxn modelId="{721C5736-07CA-44C5-89BB-BDD6497B788A}" srcId="{E1BA5A17-FEC9-4BAB-9E66-DE07EAE867DB}" destId="{435D6C03-B1C3-4C7F-9E0E-8A194A025F13}" srcOrd="0" destOrd="0" parTransId="{9257C51A-7FDD-41F6-BCD5-1DE364F80C86}" sibTransId="{7ED589A1-7995-403A-9257-73C6D159849B}"/>
    <dgm:cxn modelId="{EC4564F8-448E-4D19-A800-6373511CD121}" type="presOf" srcId="{C8B688E5-C012-4F97-8B49-B525EF18DAC3}" destId="{B77C6C7B-2F84-4FF6-AE5E-CC7E06030717}" srcOrd="0" destOrd="0" presId="urn:microsoft.com/office/officeart/2005/8/layout/pyramid2"/>
    <dgm:cxn modelId="{1237CE3F-F485-4869-9E8C-97A790C57EBF}" type="presOf" srcId="{BD13AA4F-B90F-4CCB-A9F4-A40A91BF2448}" destId="{1AFB0E24-D0C6-4894-B33C-5AF7064BFA7B}" srcOrd="0" destOrd="0" presId="urn:microsoft.com/office/officeart/2005/8/layout/pyramid2"/>
    <dgm:cxn modelId="{041F45CC-E197-4D27-A13E-9D2C16526E02}" srcId="{E1BA5A17-FEC9-4BAB-9E66-DE07EAE867DB}" destId="{C8B688E5-C012-4F97-8B49-B525EF18DAC3}" srcOrd="2" destOrd="0" parTransId="{0139E6E9-E00F-45BE-9BC0-934919244453}" sibTransId="{E3D12F2C-4040-4A39-9BB5-D1E4B755D5AE}"/>
    <dgm:cxn modelId="{19406C92-A37C-44AD-8E4B-52564E13A222}" type="presOf" srcId="{1B62EBF3-9E4F-49E2-B359-2CAEA2E70F2C}" destId="{06306685-D816-486A-96BE-CC7FA3B4A694}" srcOrd="0" destOrd="0" presId="urn:microsoft.com/office/officeart/2005/8/layout/pyramid2"/>
    <dgm:cxn modelId="{D4264D3F-1639-4B82-ACA3-13D9493A5D70}" type="presOf" srcId="{01A70A29-98DD-417A-9211-72C49E1AC2E8}" destId="{67B5B4B9-CA1A-4C6F-9D1E-9C83DB432122}" srcOrd="0" destOrd="0" presId="urn:microsoft.com/office/officeart/2005/8/layout/pyramid2"/>
    <dgm:cxn modelId="{1B1B8284-C735-4ECF-9CD5-EC4856A9B4C9}" type="presParOf" srcId="{F3A8C072-4022-4B53-A971-7771FCCE7A65}" destId="{46B740B5-6994-4478-B31C-5216C1622D5C}" srcOrd="0" destOrd="0" presId="urn:microsoft.com/office/officeart/2005/8/layout/pyramid2"/>
    <dgm:cxn modelId="{F905BA9D-EB62-4DCB-8FD7-3A8C0DB82373}" type="presParOf" srcId="{F3A8C072-4022-4B53-A971-7771FCCE7A65}" destId="{17D0B6D1-F266-4815-AB0C-82B175050E92}" srcOrd="1" destOrd="0" presId="urn:microsoft.com/office/officeart/2005/8/layout/pyramid2"/>
    <dgm:cxn modelId="{5A6818E8-1509-4740-8ABC-7A7BBE51CC9E}" type="presParOf" srcId="{17D0B6D1-F266-4815-AB0C-82B175050E92}" destId="{6A3E20C2-5289-4FE3-B359-EDD85A07FB33}" srcOrd="0" destOrd="0" presId="urn:microsoft.com/office/officeart/2005/8/layout/pyramid2"/>
    <dgm:cxn modelId="{AAF94AC8-436D-4BE0-895F-AA04A2C04A46}" type="presParOf" srcId="{17D0B6D1-F266-4815-AB0C-82B175050E92}" destId="{682A23F0-7C28-4D8E-B9E1-5067628A5FF0}" srcOrd="1" destOrd="0" presId="urn:microsoft.com/office/officeart/2005/8/layout/pyramid2"/>
    <dgm:cxn modelId="{AF4F7D88-2669-488B-96FD-672CFCE7E17E}" type="presParOf" srcId="{17D0B6D1-F266-4815-AB0C-82B175050E92}" destId="{4F09BBEB-0B9D-4725-8541-E0CFB7075703}" srcOrd="2" destOrd="0" presId="urn:microsoft.com/office/officeart/2005/8/layout/pyramid2"/>
    <dgm:cxn modelId="{C35ADD20-55E7-4AB3-9BAE-8AC9A3405BE5}" type="presParOf" srcId="{17D0B6D1-F266-4815-AB0C-82B175050E92}" destId="{0C808242-BE73-4D41-A707-5D5931E33D93}" srcOrd="3" destOrd="0" presId="urn:microsoft.com/office/officeart/2005/8/layout/pyramid2"/>
    <dgm:cxn modelId="{7F7B3936-B119-4AFB-B3E1-CEEC4AB4B071}" type="presParOf" srcId="{17D0B6D1-F266-4815-AB0C-82B175050E92}" destId="{B77C6C7B-2F84-4FF6-AE5E-CC7E06030717}" srcOrd="4" destOrd="0" presId="urn:microsoft.com/office/officeart/2005/8/layout/pyramid2"/>
    <dgm:cxn modelId="{E95A5C68-8D58-4640-B734-26E037BDF7B5}" type="presParOf" srcId="{17D0B6D1-F266-4815-AB0C-82B175050E92}" destId="{341EA54D-68F1-44F8-A308-245E3E11C31D}" srcOrd="5" destOrd="0" presId="urn:microsoft.com/office/officeart/2005/8/layout/pyramid2"/>
    <dgm:cxn modelId="{9522E4E1-1A9B-4358-9399-0536B6B7EDB1}" type="presParOf" srcId="{17D0B6D1-F266-4815-AB0C-82B175050E92}" destId="{1AFB0E24-D0C6-4894-B33C-5AF7064BFA7B}" srcOrd="6" destOrd="0" presId="urn:microsoft.com/office/officeart/2005/8/layout/pyramid2"/>
    <dgm:cxn modelId="{F2FE0B59-9784-42D0-9D6C-56B21E9BE661}" type="presParOf" srcId="{17D0B6D1-F266-4815-AB0C-82B175050E92}" destId="{F95CBAD7-B050-4CE7-ABCF-720C29E9CFB1}" srcOrd="7" destOrd="0" presId="urn:microsoft.com/office/officeart/2005/8/layout/pyramid2"/>
    <dgm:cxn modelId="{18354A25-2502-4B12-8847-D8CDB700C18A}" type="presParOf" srcId="{17D0B6D1-F266-4815-AB0C-82B175050E92}" destId="{6E3931D1-BCBF-40A8-8A2C-1F8E72098AAD}" srcOrd="8" destOrd="0" presId="urn:microsoft.com/office/officeart/2005/8/layout/pyramid2"/>
    <dgm:cxn modelId="{D1FBBF62-6380-44F3-8CA8-E52E5F83E43B}" type="presParOf" srcId="{17D0B6D1-F266-4815-AB0C-82B175050E92}" destId="{1151B302-0AFD-45DF-B0B5-6C9A5090881B}" srcOrd="9" destOrd="0" presId="urn:microsoft.com/office/officeart/2005/8/layout/pyramid2"/>
    <dgm:cxn modelId="{BDEBECC4-4D3C-4C99-B4A1-41FD1329839F}" type="presParOf" srcId="{17D0B6D1-F266-4815-AB0C-82B175050E92}" destId="{67B5B4B9-CA1A-4C6F-9D1E-9C83DB432122}" srcOrd="10" destOrd="0" presId="urn:microsoft.com/office/officeart/2005/8/layout/pyramid2"/>
    <dgm:cxn modelId="{2133877F-3C46-4776-983C-013A9C6B3344}" type="presParOf" srcId="{17D0B6D1-F266-4815-AB0C-82B175050E92}" destId="{2673CA72-19BF-450B-B32D-9D6C5CA08ABA}" srcOrd="11" destOrd="0" presId="urn:microsoft.com/office/officeart/2005/8/layout/pyramid2"/>
    <dgm:cxn modelId="{7B8EA946-2FC8-4876-86FA-EBCC3BB49BF2}" type="presParOf" srcId="{17D0B6D1-F266-4815-AB0C-82B175050E92}" destId="{06306685-D816-486A-96BE-CC7FA3B4A694}" srcOrd="12" destOrd="0" presId="urn:microsoft.com/office/officeart/2005/8/layout/pyramid2"/>
    <dgm:cxn modelId="{93C6B62A-2642-46F2-AFC3-DAC7E42E811F}" type="presParOf" srcId="{17D0B6D1-F266-4815-AB0C-82B175050E92}" destId="{AC71E7E2-D9CC-468B-ADD9-CF58D78894CD}" srcOrd="1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E192-0981-4717-83BC-FBDB0D68B938}" type="datetimeFigureOut">
              <a:rPr lang="en-GB" smtClean="0"/>
              <a:pPr/>
              <a:t>04/02/2021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A7958-FEE7-4694-8F4D-DC72B41D6D2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E192-0981-4717-83BC-FBDB0D68B938}" type="datetimeFigureOut">
              <a:rPr lang="en-GB" smtClean="0"/>
              <a:pPr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A7958-FEE7-4694-8F4D-DC72B41D6D2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E192-0981-4717-83BC-FBDB0D68B938}" type="datetimeFigureOut">
              <a:rPr lang="en-GB" smtClean="0"/>
              <a:pPr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A7958-FEE7-4694-8F4D-DC72B41D6D2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E192-0981-4717-83BC-FBDB0D68B938}" type="datetimeFigureOut">
              <a:rPr lang="en-GB" smtClean="0"/>
              <a:pPr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A7958-FEE7-4694-8F4D-DC72B41D6D2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E192-0981-4717-83BC-FBDB0D68B938}" type="datetimeFigureOut">
              <a:rPr lang="en-GB" smtClean="0"/>
              <a:pPr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A7958-FEE7-4694-8F4D-DC72B41D6D2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E192-0981-4717-83BC-FBDB0D68B938}" type="datetimeFigureOut">
              <a:rPr lang="en-GB" smtClean="0"/>
              <a:pPr/>
              <a:t>04/02/2021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A7958-FEE7-4694-8F4D-DC72B41D6D2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E192-0981-4717-83BC-FBDB0D68B938}" type="datetimeFigureOut">
              <a:rPr lang="en-GB" smtClean="0"/>
              <a:pPr/>
              <a:t>04/02/2021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A7958-FEE7-4694-8F4D-DC72B41D6D2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E192-0981-4717-83BC-FBDB0D68B938}" type="datetimeFigureOut">
              <a:rPr lang="en-GB" smtClean="0"/>
              <a:pPr/>
              <a:t>04/02/2021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A7958-FEE7-4694-8F4D-DC72B41D6D2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E192-0981-4717-83BC-FBDB0D68B938}" type="datetimeFigureOut">
              <a:rPr lang="en-GB" smtClean="0"/>
              <a:pPr/>
              <a:t>04/02/2021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A7958-FEE7-4694-8F4D-DC72B41D6D2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E192-0981-4717-83BC-FBDB0D68B938}" type="datetimeFigureOut">
              <a:rPr lang="en-GB" smtClean="0"/>
              <a:pPr/>
              <a:t>04/02/2021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A7958-FEE7-4694-8F4D-DC72B41D6D2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E192-0981-4717-83BC-FBDB0D68B938}" type="datetimeFigureOut">
              <a:rPr lang="en-GB" smtClean="0"/>
              <a:pPr/>
              <a:t>04/02/2021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B1A7958-FEE7-4694-8F4D-DC72B41D6D2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27BE192-0981-4717-83BC-FBDB0D68B938}" type="datetimeFigureOut">
              <a:rPr lang="en-GB" smtClean="0"/>
              <a:pPr/>
              <a:t>04/02/2021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B1A7958-FEE7-4694-8F4D-DC72B41D6D26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APPRAISAL METHODOLOGY IN FRSC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2708920"/>
            <a:ext cx="7854696" cy="3672408"/>
          </a:xfrm>
        </p:spPr>
        <p:txBody>
          <a:bodyPr>
            <a:normAutofit/>
          </a:bodyPr>
          <a:lstStyle/>
          <a:p>
            <a:pPr algn="ctr"/>
            <a:endParaRPr lang="en-GB" dirty="0" smtClean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700808"/>
            <a:ext cx="1752211" cy="872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5648" y="11088"/>
            <a:ext cx="3168352" cy="432048"/>
          </a:xfrm>
        </p:spPr>
        <p:txBody>
          <a:bodyPr>
            <a:normAutofit/>
          </a:bodyPr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  <a:latin typeface="Comic Sans MS" pitchFamily="66" charset="0"/>
              </a:rPr>
              <a:t>WHAT IS APPRAISAL ? </a:t>
            </a:r>
            <a:r>
              <a:rPr lang="en-US" sz="1200" b="1" dirty="0" err="1" smtClean="0">
                <a:solidFill>
                  <a:schemeClr val="tx1"/>
                </a:solidFill>
                <a:latin typeface="Comic Sans MS" pitchFamily="66" charset="0"/>
              </a:rPr>
              <a:t>contd</a:t>
            </a:r>
            <a:r>
              <a:rPr lang="en-GB" sz="1200" dirty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GB" sz="1200" dirty="0">
                <a:solidFill>
                  <a:schemeClr val="tx1"/>
                </a:solidFill>
                <a:latin typeface="Comic Sans MS" pitchFamily="66" charset="0"/>
              </a:rPr>
            </a:br>
            <a:endParaRPr lang="en-GB" sz="1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68052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b="1" dirty="0" smtClean="0">
                <a:latin typeface="Comic Sans MS" pitchFamily="66" charset="0"/>
              </a:rPr>
              <a:t>For </a:t>
            </a:r>
            <a:r>
              <a:rPr lang="en-US" sz="2800" b="1" dirty="0">
                <a:latin typeface="Comic Sans MS" pitchFamily="66" charset="0"/>
              </a:rPr>
              <a:t>an objective appraisal to be achieved</a:t>
            </a:r>
            <a:r>
              <a:rPr lang="en-US" sz="2800" b="1" dirty="0" smtClean="0">
                <a:latin typeface="Comic Sans MS" pitchFamily="66" charset="0"/>
              </a:rPr>
              <a:t>,</a:t>
            </a:r>
          </a:p>
          <a:p>
            <a:pPr marL="0" indent="0" algn="just">
              <a:buNone/>
            </a:pPr>
            <a:endParaRPr lang="en-US" sz="2800" b="1" dirty="0"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en-US" sz="2800" b="1" dirty="0" smtClean="0">
                <a:latin typeface="Comic Sans MS" pitchFamily="66" charset="0"/>
              </a:rPr>
              <a:t>There has to be </a:t>
            </a:r>
            <a:r>
              <a:rPr lang="en-US" sz="2800" b="1" dirty="0">
                <a:solidFill>
                  <a:srgbClr val="FF0000"/>
                </a:solidFill>
                <a:latin typeface="Comic Sans MS" pitchFamily="66" charset="0"/>
              </a:rPr>
              <a:t>a precise clear job description and specification </a:t>
            </a:r>
            <a:endParaRPr lang="en-US" sz="28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marL="0" indent="0" algn="just">
              <a:buNone/>
            </a:pPr>
            <a:endParaRPr lang="en-US" sz="2800" b="1" dirty="0">
              <a:solidFill>
                <a:srgbClr val="FF0000"/>
              </a:solidFill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en-US" sz="2800" b="1" dirty="0" smtClean="0">
                <a:latin typeface="Comic Sans MS" pitchFamily="66" charset="0"/>
              </a:rPr>
              <a:t>Which is geared </a:t>
            </a:r>
            <a:r>
              <a:rPr lang="en-US" sz="2800" b="1" dirty="0">
                <a:latin typeface="Comic Sans MS" pitchFamily="66" charset="0"/>
              </a:rPr>
              <a:t>towards the overall realization of the organization’s strategic </a:t>
            </a:r>
            <a:r>
              <a:rPr lang="en-US" sz="2800" b="1" dirty="0" smtClean="0">
                <a:latin typeface="Comic Sans MS" pitchFamily="66" charset="0"/>
              </a:rPr>
              <a:t>quest</a:t>
            </a:r>
          </a:p>
          <a:p>
            <a:pPr marL="0" indent="0" algn="just">
              <a:buNone/>
            </a:pPr>
            <a:endParaRPr lang="en-US" sz="2800" b="1" dirty="0"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en-US" sz="2800" b="1" dirty="0" smtClean="0">
                <a:latin typeface="Comic Sans MS" pitchFamily="66" charset="0"/>
              </a:rPr>
              <a:t>This becomes </a:t>
            </a:r>
            <a:r>
              <a:rPr lang="en-US" sz="2800" b="1" dirty="0">
                <a:latin typeface="Comic Sans MS" pitchFamily="66" charset="0"/>
              </a:rPr>
              <a:t>imperative for each Individual, Command, Department and Corps Office</a:t>
            </a:r>
            <a:r>
              <a:rPr lang="en-US" sz="2800" b="1" dirty="0" smtClean="0">
                <a:latin typeface="Comic Sans MS" pitchFamily="66" charset="0"/>
              </a:rPr>
              <a:t>.</a:t>
            </a:r>
            <a:endParaRPr lang="en-GB" sz="2800" b="1" dirty="0">
              <a:latin typeface="Comic Sans MS" pitchFamily="66" charset="0"/>
            </a:endParaRPr>
          </a:p>
          <a:p>
            <a:pPr algn="just"/>
            <a:endParaRPr lang="en-GB" sz="2800" b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62283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576064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Comic Sans MS" pitchFamily="66" charset="0"/>
              </a:rPr>
              <a:t>OBJECTIVES OF APPRAISAL IN FRSC</a:t>
            </a:r>
            <a:r>
              <a:rPr lang="en-GB" sz="2800" b="1" dirty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en-GB" sz="2800" b="1" dirty="0">
                <a:solidFill>
                  <a:srgbClr val="C00000"/>
                </a:solidFill>
                <a:latin typeface="Comic Sans MS" pitchFamily="66" charset="0"/>
              </a:rPr>
            </a:br>
            <a:endParaRPr lang="en-GB" sz="28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5178479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800" b="1" dirty="0" smtClean="0">
                <a:latin typeface="Comic Sans MS" pitchFamily="66" charset="0"/>
              </a:rPr>
              <a:t>	Good performance is a criterion an organization uses to measure its capability to prevail. </a:t>
            </a:r>
          </a:p>
          <a:p>
            <a:pPr algn="just">
              <a:buNone/>
            </a:pPr>
            <a:endParaRPr lang="en-US" sz="2800" b="1" dirty="0">
              <a:latin typeface="Comic Sans MS" pitchFamily="66" charset="0"/>
            </a:endParaRPr>
          </a:p>
          <a:p>
            <a:pPr algn="just">
              <a:buNone/>
            </a:pPr>
            <a:r>
              <a:rPr lang="en-US" sz="2800" b="1" dirty="0" smtClean="0">
                <a:latin typeface="Comic Sans MS" pitchFamily="66" charset="0"/>
              </a:rPr>
              <a:t>  </a:t>
            </a:r>
            <a:r>
              <a:rPr lang="en-US" sz="2800" b="1" dirty="0" smtClean="0">
                <a:solidFill>
                  <a:srgbClr val="C00000"/>
                </a:solidFill>
                <a:latin typeface="Comic Sans MS" pitchFamily="66" charset="0"/>
              </a:rPr>
              <a:t>Appraisal determines the parameters under which programs, investments and acquisitions are reaching the targeted results</a:t>
            </a:r>
            <a:r>
              <a:rPr lang="en-US" sz="2800" b="1" dirty="0" smtClean="0">
                <a:latin typeface="Comic Sans MS" pitchFamily="66" charset="0"/>
              </a:rPr>
              <a:t>.  </a:t>
            </a:r>
            <a:endParaRPr lang="en-GB" sz="2800" b="1" dirty="0">
              <a:latin typeface="Comic Sans MS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7544" y="5445224"/>
            <a:ext cx="83529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4000" dirty="0" smtClean="0">
                <a:latin typeface="Comic Sans MS" pitchFamily="66" charset="0"/>
              </a:rPr>
              <a:t>. </a:t>
            </a:r>
            <a:endParaRPr lang="en-GB" sz="4000" dirty="0" smtClean="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7928" y="0"/>
            <a:ext cx="3682752" cy="576064"/>
          </a:xfrm>
        </p:spPr>
        <p:txBody>
          <a:bodyPr>
            <a:noAutofit/>
          </a:bodyPr>
          <a:lstStyle/>
          <a:p>
            <a:r>
              <a:rPr lang="en-US" sz="1200" b="1" dirty="0">
                <a:solidFill>
                  <a:schemeClr val="tx1"/>
                </a:solidFill>
                <a:latin typeface="Comic Sans MS" pitchFamily="66" charset="0"/>
              </a:rPr>
              <a:t>OBJECTIVES OF APPRAISAL IN </a:t>
            </a:r>
            <a:r>
              <a:rPr lang="en-US" sz="1200" b="1" dirty="0" smtClean="0">
                <a:solidFill>
                  <a:schemeClr val="tx1"/>
                </a:solidFill>
                <a:latin typeface="Comic Sans MS" pitchFamily="66" charset="0"/>
              </a:rPr>
              <a:t>FRSC </a:t>
            </a:r>
            <a:r>
              <a:rPr lang="en-US" sz="1200" b="1" dirty="0" err="1" smtClean="0">
                <a:solidFill>
                  <a:schemeClr val="tx1"/>
                </a:solidFill>
                <a:latin typeface="Comic Sans MS" pitchFamily="66" charset="0"/>
              </a:rPr>
              <a:t>contd</a:t>
            </a:r>
            <a:r>
              <a:rPr lang="en-GB" sz="1200" dirty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GB" sz="1200" dirty="0">
                <a:solidFill>
                  <a:schemeClr val="tx1"/>
                </a:solidFill>
                <a:latin typeface="Comic Sans MS" pitchFamily="66" charset="0"/>
              </a:rPr>
            </a:br>
            <a:endParaRPr lang="en-GB" sz="1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997" y="692696"/>
            <a:ext cx="8229600" cy="460851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 smtClean="0">
                <a:latin typeface="Comic Sans MS" pitchFamily="66" charset="0"/>
              </a:rPr>
              <a:t>	</a:t>
            </a:r>
            <a:r>
              <a:rPr lang="en-US" sz="2800" b="1" dirty="0" smtClean="0">
                <a:solidFill>
                  <a:srgbClr val="C00000"/>
                </a:solidFill>
                <a:latin typeface="Comic Sans MS" pitchFamily="66" charset="0"/>
              </a:rPr>
              <a:t>The fundamental essence of appraisal is to achieve the following:</a:t>
            </a:r>
          </a:p>
          <a:p>
            <a:pPr>
              <a:buNone/>
            </a:pPr>
            <a:r>
              <a:rPr lang="en-US" sz="2800" b="1" dirty="0" smtClean="0">
                <a:latin typeface="Comic Sans MS" pitchFamily="66" charset="0"/>
              </a:rPr>
              <a:t> </a:t>
            </a:r>
            <a:endParaRPr lang="en-GB" sz="2800" b="1" dirty="0" smtClean="0">
              <a:latin typeface="Comic Sans MS" pitchFamily="66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b="1" dirty="0" smtClean="0">
                <a:latin typeface="Comic Sans MS" pitchFamily="66" charset="0"/>
              </a:rPr>
              <a:t>Determine Productivity levels and growth rates</a:t>
            </a:r>
          </a:p>
          <a:p>
            <a:pPr marL="393192" lvl="1" indent="0">
              <a:buNone/>
            </a:pPr>
            <a:r>
              <a:rPr lang="en-US" b="1" dirty="0" smtClean="0">
                <a:latin typeface="Comic Sans MS" pitchFamily="66" charset="0"/>
              </a:rPr>
              <a:t> </a:t>
            </a:r>
            <a:endParaRPr lang="en-GB" b="1" dirty="0" smtClean="0">
              <a:latin typeface="Comic Sans MS" pitchFamily="66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b="1" dirty="0" smtClean="0">
                <a:latin typeface="Comic Sans MS" pitchFamily="66" charset="0"/>
              </a:rPr>
              <a:t>Identify the potential obstacles </a:t>
            </a:r>
          </a:p>
          <a:p>
            <a:pPr marL="393192" lvl="1" indent="0">
              <a:buNone/>
            </a:pPr>
            <a:endParaRPr lang="en-GB" b="1" dirty="0" smtClean="0">
              <a:latin typeface="Comic Sans MS" pitchFamily="66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b="1" dirty="0" smtClean="0">
                <a:latin typeface="Comic Sans MS" pitchFamily="66" charset="0"/>
              </a:rPr>
              <a:t>Set Specific, Measurable, Achievable, Realistic and Time-bound (SMART) targets</a:t>
            </a:r>
            <a:endParaRPr lang="en-US" b="1" dirty="0">
              <a:latin typeface="Comic Sans MS" pitchFamily="66" charset="0"/>
            </a:endParaRPr>
          </a:p>
          <a:p>
            <a:pPr marL="393192" lvl="1" indent="0">
              <a:buNone/>
            </a:pPr>
            <a:endParaRPr lang="en-GB" b="1" dirty="0" smtClean="0">
              <a:latin typeface="Comic Sans MS" pitchFamily="66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b="1" dirty="0" smtClean="0">
                <a:latin typeface="Comic Sans MS" pitchFamily="66" charset="0"/>
              </a:rPr>
              <a:t>Enable Productivity improvement efforts</a:t>
            </a:r>
          </a:p>
          <a:p>
            <a:pPr marL="393192" lvl="1" indent="0">
              <a:buNone/>
            </a:pPr>
            <a:endParaRPr lang="en-US" b="1" dirty="0" smtClean="0">
              <a:latin typeface="Comic Sans MS" pitchFamily="66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b="1" dirty="0" smtClean="0">
                <a:latin typeface="Comic Sans MS" pitchFamily="66" charset="0"/>
              </a:rPr>
              <a:t>Inspire and motivate staff to work.  </a:t>
            </a:r>
            <a:endParaRPr lang="en-GB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b="1" dirty="0" smtClean="0">
                <a:latin typeface="Comic Sans MS" pitchFamily="66" charset="0"/>
              </a:rPr>
              <a:t>	</a:t>
            </a:r>
            <a:endParaRPr lang="en-GB" sz="2800" b="1" dirty="0">
              <a:latin typeface="Comic Sans MS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7544" y="5445224"/>
            <a:ext cx="83529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800" dirty="0" smtClean="0">
                <a:latin typeface="Comic Sans MS" pitchFamily="66" charset="0"/>
              </a:rPr>
              <a:t>. </a:t>
            </a:r>
            <a:endParaRPr lang="en-GB" sz="2800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3512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7928" y="0"/>
            <a:ext cx="3682752" cy="576064"/>
          </a:xfrm>
        </p:spPr>
        <p:txBody>
          <a:bodyPr>
            <a:noAutofit/>
          </a:bodyPr>
          <a:lstStyle/>
          <a:p>
            <a:r>
              <a:rPr lang="en-US" sz="1200" b="1" dirty="0">
                <a:solidFill>
                  <a:schemeClr val="tx1"/>
                </a:solidFill>
                <a:latin typeface="Comic Sans MS" pitchFamily="66" charset="0"/>
              </a:rPr>
              <a:t>OBJECTIVES OF APPRAISAL IN </a:t>
            </a:r>
            <a:r>
              <a:rPr lang="en-US" sz="1200" b="1" dirty="0" smtClean="0">
                <a:solidFill>
                  <a:schemeClr val="tx1"/>
                </a:solidFill>
                <a:latin typeface="Comic Sans MS" pitchFamily="66" charset="0"/>
              </a:rPr>
              <a:t>FRSC </a:t>
            </a:r>
            <a:r>
              <a:rPr lang="en-US" sz="1200" b="1" dirty="0" err="1" smtClean="0">
                <a:solidFill>
                  <a:schemeClr val="tx1"/>
                </a:solidFill>
                <a:latin typeface="Comic Sans MS" pitchFamily="66" charset="0"/>
              </a:rPr>
              <a:t>contd</a:t>
            </a:r>
            <a:r>
              <a:rPr lang="en-GB" sz="1200" dirty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GB" sz="1200" dirty="0">
                <a:solidFill>
                  <a:schemeClr val="tx1"/>
                </a:solidFill>
                <a:latin typeface="Comic Sans MS" pitchFamily="66" charset="0"/>
              </a:rPr>
            </a:br>
            <a:endParaRPr lang="en-GB" sz="1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0405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 smtClean="0">
                <a:latin typeface="Comic Sans MS" pitchFamily="66" charset="0"/>
              </a:rPr>
              <a:t>	</a:t>
            </a:r>
            <a:r>
              <a:rPr lang="en-US" sz="2800" b="1" dirty="0" smtClean="0">
                <a:solidFill>
                  <a:srgbClr val="C00000"/>
                </a:solidFill>
                <a:latin typeface="Comic Sans MS" pitchFamily="66" charset="0"/>
              </a:rPr>
              <a:t>The concept of appraisal in FRSC is aimed at achieving the following objectives:</a:t>
            </a:r>
          </a:p>
          <a:p>
            <a:pPr>
              <a:buNone/>
            </a:pPr>
            <a:r>
              <a:rPr lang="en-US" sz="2800" b="1" dirty="0" smtClean="0">
                <a:latin typeface="Comic Sans MS" pitchFamily="66" charset="0"/>
              </a:rPr>
              <a:t> </a:t>
            </a:r>
            <a:endParaRPr lang="en-GB" sz="2800" b="1" dirty="0" smtClean="0">
              <a:latin typeface="Comic Sans MS" pitchFamily="66" charset="0"/>
            </a:endParaRPr>
          </a:p>
          <a:p>
            <a:pPr lvl="1" algn="just">
              <a:buFont typeface="Wingdings" pitchFamily="2" charset="2"/>
              <a:buChar char="v"/>
            </a:pPr>
            <a:r>
              <a:rPr lang="en-US" sz="2800" b="1" dirty="0" smtClean="0">
                <a:latin typeface="Comic Sans MS" pitchFamily="66" charset="0"/>
              </a:rPr>
              <a:t>To set clear corporate strategic goals for each year that will cascade across Departments, Corps Offices, and Commands down to individual staff</a:t>
            </a:r>
          </a:p>
          <a:p>
            <a:pPr marL="393192" lvl="1" indent="0">
              <a:buNone/>
            </a:pPr>
            <a:r>
              <a:rPr lang="en-US" sz="2800" b="1" dirty="0" smtClean="0">
                <a:latin typeface="Comic Sans MS" pitchFamily="66" charset="0"/>
              </a:rPr>
              <a:t> </a:t>
            </a:r>
            <a:endParaRPr lang="en-GB" sz="2800" b="1" dirty="0" smtClean="0">
              <a:latin typeface="Comic Sans MS" pitchFamily="66" charset="0"/>
            </a:endParaRPr>
          </a:p>
          <a:p>
            <a:pPr lvl="1" algn="just">
              <a:buFont typeface="Wingdings" pitchFamily="2" charset="2"/>
              <a:buChar char="v"/>
            </a:pPr>
            <a:r>
              <a:rPr lang="en-US" sz="2800" b="1" dirty="0" smtClean="0">
                <a:latin typeface="Comic Sans MS" pitchFamily="66" charset="0"/>
              </a:rPr>
              <a:t>To review the performance of employees over a given period of time</a:t>
            </a:r>
            <a:endParaRPr lang="en-GB" sz="2800" b="1" dirty="0">
              <a:latin typeface="Comic Sans MS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7544" y="5445224"/>
            <a:ext cx="83529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800" dirty="0" smtClean="0">
                <a:latin typeface="Comic Sans MS" pitchFamily="66" charset="0"/>
              </a:rPr>
              <a:t>. </a:t>
            </a:r>
            <a:endParaRPr lang="en-GB" sz="2800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36677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4104456"/>
          </a:xfrm>
        </p:spPr>
        <p:txBody>
          <a:bodyPr>
            <a:noAutofit/>
          </a:bodyPr>
          <a:lstStyle/>
          <a:p>
            <a:pPr marL="457200" lvl="1" indent="0" algn="just">
              <a:spcBef>
                <a:spcPts val="0"/>
              </a:spcBef>
              <a:buClrTx/>
              <a:buSzTx/>
              <a:buFont typeface="Wingdings" pitchFamily="2" charset="2"/>
              <a:buChar char="v"/>
            </a:pPr>
            <a:r>
              <a:rPr lang="en-US" sz="2800" b="1" dirty="0">
                <a:solidFill>
                  <a:prstClr val="black"/>
                </a:solidFill>
                <a:latin typeface="Comic Sans MS" pitchFamily="66" charset="0"/>
              </a:rPr>
              <a:t>To </a:t>
            </a:r>
            <a:r>
              <a:rPr lang="en-US" sz="2800" b="1" dirty="0" smtClean="0">
                <a:solidFill>
                  <a:prstClr val="black"/>
                </a:solidFill>
                <a:latin typeface="Comic Sans MS" pitchFamily="66" charset="0"/>
              </a:rPr>
              <a:t>judge and bridge </a:t>
            </a:r>
            <a:r>
              <a:rPr lang="en-US" sz="2800" b="1" dirty="0">
                <a:solidFill>
                  <a:prstClr val="black"/>
                </a:solidFill>
                <a:latin typeface="Comic Sans MS" pitchFamily="66" charset="0"/>
              </a:rPr>
              <a:t>the gap between the desired and actual performance </a:t>
            </a:r>
            <a:r>
              <a:rPr lang="en-US" sz="2800" b="1" dirty="0" smtClean="0">
                <a:solidFill>
                  <a:prstClr val="black"/>
                </a:solidFill>
                <a:latin typeface="Comic Sans MS" pitchFamily="66" charset="0"/>
              </a:rPr>
              <a:t>level</a:t>
            </a:r>
          </a:p>
          <a:p>
            <a:pPr marL="457200" lvl="1" indent="0" algn="just">
              <a:spcBef>
                <a:spcPts val="0"/>
              </a:spcBef>
              <a:buClrTx/>
              <a:buSzTx/>
              <a:buNone/>
            </a:pPr>
            <a:r>
              <a:rPr lang="en-US" sz="2800" b="1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endParaRPr lang="en-GB" sz="2800" b="1" dirty="0">
              <a:solidFill>
                <a:prstClr val="black"/>
              </a:solidFill>
              <a:latin typeface="Comic Sans MS" pitchFamily="66" charset="0"/>
            </a:endParaRPr>
          </a:p>
          <a:p>
            <a:pPr marL="457200" lvl="1" indent="0" algn="just">
              <a:spcBef>
                <a:spcPts val="0"/>
              </a:spcBef>
              <a:buClrTx/>
              <a:buSzTx/>
              <a:buFont typeface="Wingdings" pitchFamily="2" charset="2"/>
              <a:buChar char="v"/>
            </a:pPr>
            <a:r>
              <a:rPr lang="en-US" sz="2800" b="1" dirty="0">
                <a:solidFill>
                  <a:prstClr val="black"/>
                </a:solidFill>
                <a:latin typeface="Comic Sans MS" pitchFamily="66" charset="0"/>
              </a:rPr>
              <a:t>To help Management in exercising uniform organizational </a:t>
            </a:r>
            <a:r>
              <a:rPr lang="en-US" sz="2800" b="1" dirty="0" smtClean="0">
                <a:solidFill>
                  <a:prstClr val="black"/>
                </a:solidFill>
                <a:latin typeface="Comic Sans MS" pitchFamily="66" charset="0"/>
              </a:rPr>
              <a:t>control</a:t>
            </a:r>
            <a:endParaRPr lang="en-US" sz="2800" b="1" dirty="0">
              <a:solidFill>
                <a:prstClr val="black"/>
              </a:solidFill>
              <a:latin typeface="Comic Sans MS" pitchFamily="66" charset="0"/>
            </a:endParaRPr>
          </a:p>
          <a:p>
            <a:pPr marL="457200" lvl="1" indent="0" algn="just">
              <a:spcBef>
                <a:spcPts val="0"/>
              </a:spcBef>
              <a:buClrTx/>
              <a:buSzTx/>
              <a:buNone/>
            </a:pPr>
            <a:endParaRPr lang="en-GB" sz="2800" b="1" dirty="0" smtClean="0">
              <a:solidFill>
                <a:prstClr val="black"/>
              </a:solidFill>
              <a:latin typeface="Comic Sans MS" pitchFamily="66" charset="0"/>
            </a:endParaRPr>
          </a:p>
          <a:p>
            <a:pPr marL="457200" lvl="1" indent="0" algn="just">
              <a:spcBef>
                <a:spcPts val="0"/>
              </a:spcBef>
              <a:buClrTx/>
              <a:buSzTx/>
              <a:buFont typeface="Wingdings" pitchFamily="2" charset="2"/>
              <a:buChar char="v"/>
            </a:pPr>
            <a:r>
              <a:rPr lang="en-US" sz="2800" b="1" dirty="0" smtClean="0">
                <a:solidFill>
                  <a:prstClr val="black"/>
                </a:solidFill>
                <a:latin typeface="Comic Sans MS" pitchFamily="66" charset="0"/>
              </a:rPr>
              <a:t>To </a:t>
            </a:r>
            <a:r>
              <a:rPr lang="en-US" sz="2800" b="1" dirty="0">
                <a:solidFill>
                  <a:prstClr val="black"/>
                </a:solidFill>
                <a:latin typeface="Comic Sans MS" pitchFamily="66" charset="0"/>
              </a:rPr>
              <a:t>help strengthen the relationship and communication between the supervisor and </a:t>
            </a:r>
            <a:r>
              <a:rPr lang="en-US" sz="2800" b="1" dirty="0" smtClean="0">
                <a:solidFill>
                  <a:prstClr val="black"/>
                </a:solidFill>
                <a:latin typeface="Comic Sans MS" pitchFamily="66" charset="0"/>
              </a:rPr>
              <a:t>subordinate</a:t>
            </a:r>
            <a:endParaRPr lang="en-GB" sz="2800" b="1" dirty="0">
              <a:latin typeface="Comic Sans MS" pitchFamily="66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447928" y="0"/>
            <a:ext cx="3682752" cy="576064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00" b="1" smtClean="0">
                <a:solidFill>
                  <a:schemeClr val="tx1"/>
                </a:solidFill>
                <a:latin typeface="Comic Sans MS" pitchFamily="66" charset="0"/>
              </a:rPr>
              <a:t>OBJECTIVES OF APPRAISAL IN FRSC contd</a:t>
            </a:r>
            <a:r>
              <a:rPr lang="en-GB" sz="1200" smtClean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GB" sz="1200" smtClean="0">
                <a:solidFill>
                  <a:schemeClr val="tx1"/>
                </a:solidFill>
                <a:latin typeface="Comic Sans MS" pitchFamily="66" charset="0"/>
              </a:rPr>
            </a:br>
            <a:endParaRPr lang="en-GB" sz="12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2132856"/>
            <a:ext cx="8229600" cy="2880320"/>
          </a:xfrm>
        </p:spPr>
        <p:txBody>
          <a:bodyPr>
            <a:noAutofit/>
          </a:bodyPr>
          <a:lstStyle/>
          <a:p>
            <a:pPr lvl="0" algn="just">
              <a:buFont typeface="Wingdings" pitchFamily="2" charset="2"/>
              <a:buChar char="v"/>
            </a:pPr>
            <a:r>
              <a:rPr lang="en-US" sz="2400" b="1" dirty="0" smtClean="0">
                <a:latin typeface="Comic Sans MS" pitchFamily="66" charset="0"/>
              </a:rPr>
              <a:t>To judge the effectiveness of the other human resource systems and processes</a:t>
            </a:r>
          </a:p>
          <a:p>
            <a:pPr marL="0" lvl="0" indent="0" algn="just">
              <a:buNone/>
            </a:pPr>
            <a:r>
              <a:rPr lang="en-US" sz="2400" b="1" dirty="0" smtClean="0">
                <a:latin typeface="Comic Sans MS" pitchFamily="66" charset="0"/>
              </a:rPr>
              <a:t> </a:t>
            </a:r>
            <a:endParaRPr lang="en-GB" sz="2400" b="1" dirty="0" smtClean="0">
              <a:latin typeface="Comic Sans MS" pitchFamily="66" charset="0"/>
            </a:endParaRPr>
          </a:p>
          <a:p>
            <a:pPr lvl="0" algn="just">
              <a:buFont typeface="Wingdings" pitchFamily="2" charset="2"/>
              <a:buChar char="v"/>
            </a:pPr>
            <a:r>
              <a:rPr lang="en-US" sz="2400" b="1" dirty="0" smtClean="0">
                <a:latin typeface="Comic Sans MS" pitchFamily="66" charset="0"/>
              </a:rPr>
              <a:t>To ensure that the work performed by employees accomplish the deliverables expected of the Corps</a:t>
            </a:r>
          </a:p>
          <a:p>
            <a:pPr marL="0" lvl="0" indent="0" algn="just">
              <a:buNone/>
            </a:pPr>
            <a:r>
              <a:rPr lang="en-US" sz="2400" b="1" dirty="0" smtClean="0">
                <a:latin typeface="Comic Sans MS" pitchFamily="66" charset="0"/>
              </a:rPr>
              <a:t> </a:t>
            </a:r>
            <a:endParaRPr lang="en-GB" sz="2400" b="1" dirty="0" smtClean="0">
              <a:latin typeface="Comic Sans MS" pitchFamily="66" charset="0"/>
            </a:endParaRPr>
          </a:p>
          <a:p>
            <a:pPr marL="0" indent="0" algn="just">
              <a:buNone/>
            </a:pPr>
            <a:endParaRPr lang="en-GB" sz="2400" b="1" dirty="0">
              <a:latin typeface="Comic Sans MS" pitchFamily="66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447928" y="0"/>
            <a:ext cx="3682752" cy="576064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00" b="1" smtClean="0">
                <a:solidFill>
                  <a:schemeClr val="tx1"/>
                </a:solidFill>
                <a:latin typeface="Comic Sans MS" pitchFamily="66" charset="0"/>
              </a:rPr>
              <a:t>OBJECTIVES OF APPRAISAL IN FRSC contd</a:t>
            </a:r>
            <a:r>
              <a:rPr lang="en-GB" sz="1200" smtClean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GB" sz="1200" smtClean="0">
                <a:solidFill>
                  <a:schemeClr val="tx1"/>
                </a:solidFill>
                <a:latin typeface="Comic Sans MS" pitchFamily="66" charset="0"/>
              </a:rPr>
            </a:br>
            <a:endParaRPr lang="en-GB" sz="12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67028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328592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n-US" sz="2400" b="1" dirty="0" smtClean="0">
                <a:latin typeface="Comic Sans MS" pitchFamily="66" charset="0"/>
              </a:rPr>
              <a:t> </a:t>
            </a:r>
            <a:endParaRPr lang="en-GB" sz="2400" b="1" dirty="0" smtClean="0">
              <a:latin typeface="Comic Sans MS" pitchFamily="66" charset="0"/>
            </a:endParaRPr>
          </a:p>
          <a:p>
            <a:pPr lvl="0" algn="just">
              <a:buFont typeface="Wingdings" pitchFamily="2" charset="2"/>
              <a:buChar char="v"/>
            </a:pPr>
            <a:r>
              <a:rPr lang="en-US" sz="2400" b="1" dirty="0" smtClean="0">
                <a:latin typeface="Comic Sans MS" pitchFamily="66" charset="0"/>
              </a:rPr>
              <a:t>To provide a clear understanding at all levels of the nature and quality of work assigned to each individual in the organization</a:t>
            </a:r>
          </a:p>
          <a:p>
            <a:pPr marL="0" lvl="0" indent="0" algn="just">
              <a:buNone/>
            </a:pPr>
            <a:r>
              <a:rPr lang="en-US" sz="2400" b="1" dirty="0" smtClean="0">
                <a:latin typeface="Comic Sans MS" pitchFamily="66" charset="0"/>
              </a:rPr>
              <a:t> </a:t>
            </a:r>
            <a:endParaRPr lang="en-GB" sz="2400" b="1" dirty="0" smtClean="0">
              <a:latin typeface="Comic Sans MS" pitchFamily="66" charset="0"/>
            </a:endParaRPr>
          </a:p>
          <a:p>
            <a:pPr lvl="0" algn="just">
              <a:buFont typeface="Wingdings" pitchFamily="2" charset="2"/>
              <a:buChar char="v"/>
            </a:pPr>
            <a:r>
              <a:rPr lang="en-US" sz="2400" b="1" dirty="0" smtClean="0">
                <a:latin typeface="Comic Sans MS" pitchFamily="66" charset="0"/>
              </a:rPr>
              <a:t>To ensure that employers receive on-going feedback on how effective they are performing relative to clearly articulated expectations. </a:t>
            </a:r>
            <a:endParaRPr lang="en-GB" sz="2400" b="1" dirty="0" smtClean="0">
              <a:latin typeface="Comic Sans MS" pitchFamily="66" charset="0"/>
            </a:endParaRPr>
          </a:p>
          <a:p>
            <a:pPr algn="just"/>
            <a:endParaRPr lang="en-GB" sz="2400" b="1" dirty="0">
              <a:latin typeface="Comic Sans MS" pitchFamily="66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447928" y="0"/>
            <a:ext cx="3682752" cy="576064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00" b="1" smtClean="0">
                <a:solidFill>
                  <a:schemeClr val="tx1"/>
                </a:solidFill>
                <a:latin typeface="Comic Sans MS" pitchFamily="66" charset="0"/>
              </a:rPr>
              <a:t>OBJECTIVES OF APPRAISAL IN FRSC contd</a:t>
            </a:r>
            <a:r>
              <a:rPr lang="en-GB" sz="1200" smtClean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GB" sz="1200" smtClean="0">
                <a:solidFill>
                  <a:schemeClr val="tx1"/>
                </a:solidFill>
                <a:latin typeface="Comic Sans MS" pitchFamily="66" charset="0"/>
              </a:rPr>
            </a:br>
            <a:endParaRPr lang="en-GB" sz="12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53692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560840" cy="3528392"/>
          </a:xfrm>
        </p:spPr>
        <p:txBody>
          <a:bodyPr>
            <a:normAutofit/>
          </a:bodyPr>
          <a:lstStyle/>
          <a:p>
            <a:pPr lvl="0" algn="just">
              <a:buClr>
                <a:srgbClr val="0BD0D9"/>
              </a:buClr>
              <a:buFont typeface="Wingdings" pitchFamily="2" charset="2"/>
              <a:buChar char="v"/>
            </a:pPr>
            <a:r>
              <a:rPr lang="en-US" sz="2400" b="1" dirty="0">
                <a:solidFill>
                  <a:prstClr val="black"/>
                </a:solidFill>
                <a:latin typeface="Comic Sans MS" pitchFamily="66" charset="0"/>
              </a:rPr>
              <a:t>To ensure that formal appraisals are driven by clear yardsticks such that measurements are standardized, transparent and deemed to be equitable across </a:t>
            </a:r>
            <a:r>
              <a:rPr lang="en-US" sz="2400" b="1" dirty="0" smtClean="0">
                <a:solidFill>
                  <a:prstClr val="black"/>
                </a:solidFill>
                <a:latin typeface="Comic Sans MS" pitchFamily="66" charset="0"/>
              </a:rPr>
              <a:t>board</a:t>
            </a:r>
          </a:p>
          <a:p>
            <a:pPr marL="0" lvl="0" indent="0" algn="just">
              <a:buClr>
                <a:srgbClr val="0BD0D9"/>
              </a:buClr>
              <a:buNone/>
            </a:pPr>
            <a:r>
              <a:rPr lang="en-US" sz="2400" b="1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endParaRPr lang="en-GB" sz="2400" b="1" dirty="0">
              <a:solidFill>
                <a:prstClr val="black"/>
              </a:solidFill>
              <a:latin typeface="Comic Sans MS" pitchFamily="66" charset="0"/>
            </a:endParaRPr>
          </a:p>
          <a:p>
            <a:pPr lvl="0" algn="just">
              <a:buClr>
                <a:srgbClr val="0BD0D9"/>
              </a:buClr>
              <a:buFont typeface="Wingdings" pitchFamily="2" charset="2"/>
              <a:buChar char="v"/>
            </a:pPr>
            <a:r>
              <a:rPr lang="en-US" sz="2400" b="1" dirty="0">
                <a:solidFill>
                  <a:prstClr val="black"/>
                </a:solidFill>
                <a:latin typeface="Comic Sans MS" pitchFamily="66" charset="0"/>
              </a:rPr>
              <a:t>To ensure that rewards, promotion and compensations are ultimately driven by the employees’ </a:t>
            </a:r>
            <a:r>
              <a:rPr lang="en-US" sz="2400" b="1" dirty="0" smtClean="0">
                <a:solidFill>
                  <a:prstClr val="black"/>
                </a:solidFill>
                <a:latin typeface="Comic Sans MS" pitchFamily="66" charset="0"/>
              </a:rPr>
              <a:t>performance</a:t>
            </a:r>
          </a:p>
          <a:p>
            <a:pPr marL="0" lvl="0" indent="0" algn="just">
              <a:buClr>
                <a:srgbClr val="0BD0D9"/>
              </a:buClr>
              <a:buNone/>
            </a:pPr>
            <a:endParaRPr lang="en-US" sz="2400" b="1" dirty="0">
              <a:solidFill>
                <a:prstClr val="black"/>
              </a:solidFill>
              <a:latin typeface="Comic Sans MS" pitchFamily="66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447928" y="0"/>
            <a:ext cx="3682752" cy="576064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00" b="1" smtClean="0">
                <a:solidFill>
                  <a:schemeClr val="tx1"/>
                </a:solidFill>
                <a:latin typeface="Comic Sans MS" pitchFamily="66" charset="0"/>
              </a:rPr>
              <a:t>OBJECTIVES OF APPRAISAL IN FRSC contd</a:t>
            </a:r>
            <a:r>
              <a:rPr lang="en-GB" sz="1200" smtClean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GB" sz="1200" smtClean="0">
                <a:solidFill>
                  <a:schemeClr val="tx1"/>
                </a:solidFill>
                <a:latin typeface="Comic Sans MS" pitchFamily="66" charset="0"/>
              </a:rPr>
            </a:br>
            <a:endParaRPr lang="en-GB" sz="12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5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12776"/>
            <a:ext cx="7272808" cy="3744416"/>
          </a:xfrm>
        </p:spPr>
        <p:txBody>
          <a:bodyPr>
            <a:normAutofit/>
          </a:bodyPr>
          <a:lstStyle/>
          <a:p>
            <a:pPr marL="0" lvl="0" indent="0" algn="just">
              <a:buClr>
                <a:srgbClr val="0BD0D9"/>
              </a:buClr>
              <a:buNone/>
            </a:pPr>
            <a:endParaRPr lang="en-US" sz="2400" b="1" dirty="0">
              <a:solidFill>
                <a:prstClr val="black"/>
              </a:solidFill>
              <a:latin typeface="Comic Sans MS" pitchFamily="66" charset="0"/>
            </a:endParaRPr>
          </a:p>
          <a:p>
            <a:pPr lvl="0" algn="just">
              <a:buClr>
                <a:srgbClr val="0BD0D9"/>
              </a:buClr>
              <a:buFont typeface="Wingdings" pitchFamily="2" charset="2"/>
              <a:buChar char="v"/>
            </a:pPr>
            <a:r>
              <a:rPr lang="en-US" sz="2400" b="1" dirty="0">
                <a:solidFill>
                  <a:prstClr val="black"/>
                </a:solidFill>
                <a:latin typeface="Comic Sans MS" pitchFamily="66" charset="0"/>
              </a:rPr>
              <a:t>To identify capacity gaps/training and development needs for the future that need to be addressed by the organization, as they relate to either subordinates or </a:t>
            </a:r>
            <a:r>
              <a:rPr lang="en-US" sz="2400" b="1" dirty="0" smtClean="0">
                <a:solidFill>
                  <a:prstClr val="black"/>
                </a:solidFill>
                <a:latin typeface="Comic Sans MS" pitchFamily="66" charset="0"/>
              </a:rPr>
              <a:t>supervisors</a:t>
            </a:r>
          </a:p>
          <a:p>
            <a:pPr marL="0" lvl="0" indent="0" algn="just">
              <a:buClr>
                <a:srgbClr val="0BD0D9"/>
              </a:buClr>
              <a:buNone/>
            </a:pPr>
            <a:endParaRPr lang="en-US" sz="2400" b="1" dirty="0">
              <a:solidFill>
                <a:prstClr val="black"/>
              </a:solidFill>
              <a:latin typeface="Comic Sans MS" pitchFamily="66" charset="0"/>
            </a:endParaRPr>
          </a:p>
          <a:p>
            <a:pPr lvl="0" algn="just">
              <a:buClr>
                <a:srgbClr val="0BD0D9"/>
              </a:buClr>
              <a:buFont typeface="Wingdings" pitchFamily="2" charset="2"/>
              <a:buChar char="v"/>
            </a:pPr>
            <a:r>
              <a:rPr lang="en-US" sz="2400" b="1" dirty="0">
                <a:solidFill>
                  <a:prstClr val="black"/>
                </a:solidFill>
                <a:latin typeface="Comic Sans MS" pitchFamily="66" charset="0"/>
              </a:rPr>
              <a:t>To provide information to assist in other personnel decisions of the organization. </a:t>
            </a:r>
            <a:endParaRPr lang="en-GB" sz="2400" b="1" dirty="0">
              <a:solidFill>
                <a:prstClr val="black"/>
              </a:solidFill>
              <a:latin typeface="Comic Sans MS" pitchFamily="66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447928" y="0"/>
            <a:ext cx="3682752" cy="576064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00" b="1" smtClean="0">
                <a:solidFill>
                  <a:schemeClr val="tx1"/>
                </a:solidFill>
                <a:latin typeface="Comic Sans MS" pitchFamily="66" charset="0"/>
              </a:rPr>
              <a:t>OBJECTIVES OF APPRAISAL IN FRSC contd</a:t>
            </a:r>
            <a:r>
              <a:rPr lang="en-GB" sz="1200" smtClean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GB" sz="1200" smtClean="0">
                <a:solidFill>
                  <a:schemeClr val="tx1"/>
                </a:solidFill>
                <a:latin typeface="Comic Sans MS" pitchFamily="66" charset="0"/>
              </a:rPr>
            </a:br>
            <a:endParaRPr lang="en-GB" sz="12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88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2636912"/>
            <a:ext cx="6480720" cy="1872208"/>
          </a:xfrm>
        </p:spPr>
        <p:txBody>
          <a:bodyPr>
            <a:noAutofit/>
          </a:bodyPr>
          <a:lstStyle/>
          <a:p>
            <a:pPr algn="just"/>
            <a:r>
              <a:rPr lang="en-US" sz="3200" b="1" dirty="0">
                <a:solidFill>
                  <a:srgbClr val="C00000"/>
                </a:solidFill>
                <a:latin typeface="Comic Sans MS" pitchFamily="66" charset="0"/>
              </a:rPr>
              <a:t>BRIEF DESCRIPTION OF APPRAISAL SYSTEM IN FRSC PRIOR TO INTRODUCTION OF THE CURRENT PERFORMANCE APPRAISAL SYSTEM </a:t>
            </a:r>
            <a:r>
              <a:rPr lang="en-GB" sz="3200" dirty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en-GB" sz="3200" dirty="0">
                <a:solidFill>
                  <a:srgbClr val="C00000"/>
                </a:solidFill>
                <a:latin typeface="Comic Sans MS" pitchFamily="66" charset="0"/>
              </a:rPr>
            </a:br>
            <a:endParaRPr lang="en-GB" sz="3200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229600" cy="1224136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itchFamily="66" charset="0"/>
              </a:rPr>
              <a:t>INTRODUCTION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GB" dirty="0">
                <a:solidFill>
                  <a:schemeClr val="tx1"/>
                </a:solidFill>
                <a:latin typeface="Comic Sans MS" pitchFamily="66" charset="0"/>
              </a:rPr>
            </a:br>
            <a:endParaRPr lang="en-GB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1" y="1772816"/>
            <a:ext cx="6022157" cy="2592288"/>
          </a:xfrm>
        </p:spPr>
        <p:txBody>
          <a:bodyPr>
            <a:normAutofit lnSpcReduction="10000"/>
          </a:bodyPr>
          <a:lstStyle/>
          <a:p>
            <a:pPr marL="0" lvl="0" indent="0" algn="just">
              <a:buNone/>
            </a:pPr>
            <a:r>
              <a:rPr lang="en-US" sz="2800" dirty="0" smtClean="0">
                <a:latin typeface="Comic Sans MS" pitchFamily="66" charset="0"/>
              </a:rPr>
              <a:t>Departmental </a:t>
            </a:r>
            <a:r>
              <a:rPr lang="en-US" sz="2800" dirty="0">
                <a:latin typeface="Comic Sans MS" pitchFamily="66" charset="0"/>
              </a:rPr>
              <a:t>plans largely revolved around routine </a:t>
            </a:r>
            <a:r>
              <a:rPr lang="en-US" sz="2800" dirty="0" smtClean="0">
                <a:latin typeface="Comic Sans MS" pitchFamily="66" charset="0"/>
              </a:rPr>
              <a:t>programs and </a:t>
            </a:r>
            <a:r>
              <a:rPr lang="en-US" sz="2800" dirty="0">
                <a:latin typeface="Comic Sans MS" pitchFamily="66" charset="0"/>
              </a:rPr>
              <a:t>tactical objectives </a:t>
            </a:r>
            <a:endParaRPr lang="en-US" sz="2800" dirty="0" smtClean="0">
              <a:latin typeface="Comic Sans MS" pitchFamily="66" charset="0"/>
            </a:endParaRPr>
          </a:p>
          <a:p>
            <a:pPr marL="0" lvl="0" indent="0" algn="just">
              <a:buNone/>
            </a:pPr>
            <a:endParaRPr lang="en-US" sz="2800" dirty="0">
              <a:latin typeface="Comic Sans MS" pitchFamily="66" charset="0"/>
            </a:endParaRPr>
          </a:p>
          <a:p>
            <a:pPr marL="0" lvl="0" indent="0" algn="just">
              <a:buNone/>
            </a:pPr>
            <a:r>
              <a:rPr lang="en-US" sz="2800" dirty="0" smtClean="0">
                <a:latin typeface="Comic Sans MS" pitchFamily="66" charset="0"/>
              </a:rPr>
              <a:t>while </a:t>
            </a:r>
            <a:r>
              <a:rPr lang="en-US" sz="2800" dirty="0">
                <a:latin typeface="Comic Sans MS" pitchFamily="66" charset="0"/>
              </a:rPr>
              <a:t>budgets were often not related to plans. </a:t>
            </a:r>
            <a:endParaRPr lang="en-GB" sz="2800" dirty="0">
              <a:latin typeface="Comic Sans MS" pitchFamily="66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463271" y="476672"/>
            <a:ext cx="3682752" cy="576064"/>
          </a:xfrm>
        </p:spPr>
        <p:txBody>
          <a:bodyPr>
            <a:noAutofit/>
          </a:bodyPr>
          <a:lstStyle/>
          <a:p>
            <a:r>
              <a:rPr lang="en-US" sz="1200" b="1" dirty="0">
                <a:solidFill>
                  <a:schemeClr val="tx1"/>
                </a:solidFill>
                <a:latin typeface="Comic Sans MS" pitchFamily="66" charset="0"/>
              </a:rPr>
              <a:t>BRIEF DESCRIPTION OF APPRAISAL SYSTEM IN FRSC PRIOR TO INTRODUCTION OF THE CURRENT PERFORMANCE APPRAISAL SYSTEM </a:t>
            </a:r>
            <a:r>
              <a:rPr lang="en-US" sz="1200" b="1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  <a:latin typeface="Comic Sans MS" pitchFamily="66" charset="0"/>
              </a:rPr>
              <a:t>contd</a:t>
            </a:r>
            <a:r>
              <a:rPr lang="en-GB" sz="1200" dirty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GB" sz="1200" dirty="0">
                <a:solidFill>
                  <a:schemeClr val="tx1"/>
                </a:solidFill>
                <a:latin typeface="Comic Sans MS" pitchFamily="66" charset="0"/>
              </a:rPr>
            </a:br>
            <a:endParaRPr lang="en-GB" sz="12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7703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7992888" cy="4824536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2800" dirty="0" smtClean="0">
                <a:latin typeface="Comic Sans MS" pitchFamily="66" charset="0"/>
              </a:rPr>
              <a:t>Performance </a:t>
            </a:r>
            <a:r>
              <a:rPr lang="en-US" sz="2800" dirty="0">
                <a:latin typeface="Comic Sans MS" pitchFamily="66" charset="0"/>
              </a:rPr>
              <a:t>targets were not set at the onset of any given period against which appraisal could eventually be benchmarked</a:t>
            </a:r>
            <a:r>
              <a:rPr lang="en-US" sz="2800" dirty="0" smtClean="0">
                <a:latin typeface="Comic Sans MS" pitchFamily="66" charset="0"/>
              </a:rPr>
              <a:t>,</a:t>
            </a:r>
          </a:p>
          <a:p>
            <a:pPr marL="0" lvl="0" indent="0" algn="just">
              <a:buNone/>
            </a:pPr>
            <a:endParaRPr lang="en-US" sz="2800" dirty="0">
              <a:latin typeface="Comic Sans MS" pitchFamily="66" charset="0"/>
            </a:endParaRPr>
          </a:p>
          <a:p>
            <a:pPr marL="0" lvl="0" indent="0" algn="just">
              <a:buNone/>
            </a:pP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>
                <a:latin typeface="Comic Sans MS" pitchFamily="66" charset="0"/>
              </a:rPr>
              <a:t>thereby creating room for apathy and general laissez-faire attitude to work amongst </a:t>
            </a:r>
            <a:r>
              <a:rPr lang="en-US" sz="2800" dirty="0" smtClean="0">
                <a:latin typeface="Comic Sans MS" pitchFamily="66" charset="0"/>
              </a:rPr>
              <a:t>staff</a:t>
            </a:r>
            <a:endParaRPr lang="en-GB" sz="2800" dirty="0">
              <a:latin typeface="Comic Sans MS" pitchFamily="66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463271" y="476672"/>
            <a:ext cx="3682752" cy="576064"/>
          </a:xfrm>
        </p:spPr>
        <p:txBody>
          <a:bodyPr>
            <a:noAutofit/>
          </a:bodyPr>
          <a:lstStyle/>
          <a:p>
            <a:r>
              <a:rPr lang="en-US" sz="1200" b="1" dirty="0">
                <a:solidFill>
                  <a:schemeClr val="tx1"/>
                </a:solidFill>
                <a:latin typeface="Comic Sans MS" pitchFamily="66" charset="0"/>
              </a:rPr>
              <a:t>BRIEF DESCRIPTION OF APPRAISAL SYSTEM IN FRSC PRIOR TO INTRODUCTION OF THE CURRENT PERFORMANCE APPRAISAL SYSTEM </a:t>
            </a:r>
            <a:r>
              <a:rPr lang="en-US" sz="1200" b="1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  <a:latin typeface="Comic Sans MS" pitchFamily="66" charset="0"/>
              </a:rPr>
              <a:t>contd</a:t>
            </a:r>
            <a:r>
              <a:rPr lang="en-GB" sz="1200" dirty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GB" sz="1200" dirty="0">
                <a:solidFill>
                  <a:schemeClr val="tx1"/>
                </a:solidFill>
                <a:latin typeface="Comic Sans MS" pitchFamily="66" charset="0"/>
              </a:rPr>
            </a:br>
            <a:endParaRPr lang="en-GB" sz="12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90130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340768"/>
            <a:ext cx="7128792" cy="4536504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2800" b="1" dirty="0" smtClean="0">
                <a:latin typeface="Comic Sans MS" pitchFamily="66" charset="0"/>
              </a:rPr>
              <a:t>The </a:t>
            </a:r>
            <a:r>
              <a:rPr lang="en-US" sz="2800" b="1" dirty="0">
                <a:latin typeface="Comic Sans MS" pitchFamily="66" charset="0"/>
              </a:rPr>
              <a:t>Annual Performance Evaluation Report (APER) </a:t>
            </a:r>
            <a:r>
              <a:rPr lang="en-US" sz="2800" b="1" dirty="0" smtClean="0">
                <a:latin typeface="Comic Sans MS" pitchFamily="66" charset="0"/>
              </a:rPr>
              <a:t>forms were poorly filled even though </a:t>
            </a:r>
            <a:r>
              <a:rPr lang="en-US" sz="2800" b="1" dirty="0">
                <a:latin typeface="Comic Sans MS" pitchFamily="66" charset="0"/>
              </a:rPr>
              <a:t>religiously utilized</a:t>
            </a:r>
            <a:r>
              <a:rPr lang="en-US" sz="2800" b="1" dirty="0" smtClean="0">
                <a:latin typeface="Comic Sans MS" pitchFamily="66" charset="0"/>
              </a:rPr>
              <a:t>,</a:t>
            </a:r>
          </a:p>
          <a:p>
            <a:pPr marL="0" lvl="0" indent="0" algn="just">
              <a:buNone/>
            </a:pPr>
            <a:endParaRPr lang="en-US" sz="2800" b="1" dirty="0">
              <a:latin typeface="Comic Sans MS" pitchFamily="66" charset="0"/>
            </a:endParaRPr>
          </a:p>
          <a:p>
            <a:pPr marL="0" lvl="0" indent="0" algn="just">
              <a:buNone/>
            </a:pPr>
            <a:r>
              <a:rPr lang="en-US" sz="2800" b="1" dirty="0" smtClean="0">
                <a:latin typeface="Comic Sans MS" pitchFamily="66" charset="0"/>
              </a:rPr>
              <a:t>Formal </a:t>
            </a:r>
            <a:r>
              <a:rPr lang="en-US" sz="2800" b="1" dirty="0">
                <a:latin typeface="Comic Sans MS" pitchFamily="66" charset="0"/>
              </a:rPr>
              <a:t>appraisals were therefore </a:t>
            </a:r>
            <a:r>
              <a:rPr lang="en-US" sz="2800" b="1" dirty="0" smtClean="0">
                <a:latin typeface="Comic Sans MS" pitchFamily="66" charset="0"/>
              </a:rPr>
              <a:t> inconsistent</a:t>
            </a:r>
            <a:endParaRPr lang="en-GB" sz="2800" b="1" dirty="0">
              <a:latin typeface="Comic Sans MS" pitchFamily="66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463271" y="476672"/>
            <a:ext cx="3682752" cy="576064"/>
          </a:xfrm>
        </p:spPr>
        <p:txBody>
          <a:bodyPr>
            <a:noAutofit/>
          </a:bodyPr>
          <a:lstStyle/>
          <a:p>
            <a:r>
              <a:rPr lang="en-US" sz="1200" b="1" dirty="0">
                <a:solidFill>
                  <a:schemeClr val="tx1"/>
                </a:solidFill>
                <a:latin typeface="Comic Sans MS" pitchFamily="66" charset="0"/>
              </a:rPr>
              <a:t>BRIEF DESCRIPTION OF APPRAISAL SYSTEM IN FRSC PRIOR TO INTRODUCTION OF THE CURRENT PERFORMANCE APPRAISAL SYSTEM </a:t>
            </a:r>
            <a:r>
              <a:rPr lang="en-US" sz="1200" b="1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  <a:latin typeface="Comic Sans MS" pitchFamily="66" charset="0"/>
              </a:rPr>
              <a:t>contd</a:t>
            </a:r>
            <a:r>
              <a:rPr lang="en-GB" sz="1200" dirty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GB" sz="1200" dirty="0">
                <a:solidFill>
                  <a:schemeClr val="tx1"/>
                </a:solidFill>
                <a:latin typeface="Comic Sans MS" pitchFamily="66" charset="0"/>
              </a:rPr>
            </a:br>
            <a:endParaRPr lang="en-GB" sz="12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36378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3816424"/>
          </a:xfrm>
        </p:spPr>
        <p:txBody>
          <a:bodyPr>
            <a:noAutofit/>
          </a:bodyPr>
          <a:lstStyle/>
          <a:p>
            <a:pPr lvl="0" algn="just">
              <a:buClr>
                <a:srgbClr val="0BD0D9"/>
              </a:buClr>
              <a:buNone/>
            </a:pPr>
            <a:r>
              <a:rPr lang="en-US" sz="2800" dirty="0" smtClean="0">
                <a:solidFill>
                  <a:prstClr val="black"/>
                </a:solidFill>
                <a:latin typeface="Comic Sans MS" pitchFamily="66" charset="0"/>
              </a:rPr>
              <a:t>  Management </a:t>
            </a:r>
            <a:r>
              <a:rPr lang="en-US" sz="2800" dirty="0">
                <a:solidFill>
                  <a:prstClr val="black"/>
                </a:solidFill>
                <a:latin typeface="Comic Sans MS" pitchFamily="66" charset="0"/>
              </a:rPr>
              <a:t>of the FRSC in </a:t>
            </a:r>
            <a:r>
              <a:rPr lang="en-US" sz="2800" dirty="0">
                <a:solidFill>
                  <a:srgbClr val="C00000"/>
                </a:solidFill>
                <a:latin typeface="Comic Sans MS" pitchFamily="66" charset="0"/>
              </a:rPr>
              <a:t>2010</a:t>
            </a:r>
            <a:r>
              <a:rPr lang="en-US" sz="2800" dirty="0">
                <a:solidFill>
                  <a:prstClr val="black"/>
                </a:solidFill>
                <a:latin typeface="Comic Sans MS" pitchFamily="66" charset="0"/>
              </a:rPr>
              <a:t> began </a:t>
            </a:r>
            <a:r>
              <a:rPr lang="en-US" sz="2800" dirty="0" smtClean="0">
                <a:solidFill>
                  <a:prstClr val="black"/>
                </a:solidFill>
                <a:latin typeface="Comic Sans MS" pitchFamily="66" charset="0"/>
              </a:rPr>
              <a:t>the process </a:t>
            </a:r>
            <a:r>
              <a:rPr lang="en-US" sz="2800" dirty="0">
                <a:solidFill>
                  <a:prstClr val="black"/>
                </a:solidFill>
                <a:latin typeface="Comic Sans MS" pitchFamily="66" charset="0"/>
              </a:rPr>
              <a:t>of repositioning the Corps for improved and efficient service delivery by conducting an </a:t>
            </a:r>
            <a:r>
              <a:rPr lang="en-US" sz="2800" dirty="0" smtClean="0">
                <a:solidFill>
                  <a:srgbClr val="C00000"/>
                </a:solidFill>
                <a:latin typeface="Comic Sans MS" pitchFamily="66" charset="0"/>
              </a:rPr>
              <a:t>internal </a:t>
            </a:r>
          </a:p>
          <a:p>
            <a:pPr lvl="0" algn="just">
              <a:buClr>
                <a:srgbClr val="0BD0D9"/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C00000"/>
                </a:solidFill>
                <a:latin typeface="Comic Sans MS" pitchFamily="66" charset="0"/>
              </a:rPr>
              <a:t>Strength</a:t>
            </a:r>
          </a:p>
          <a:p>
            <a:pPr lvl="0" algn="just">
              <a:buClr>
                <a:srgbClr val="0BD0D9"/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C00000"/>
                </a:solidFill>
                <a:latin typeface="Comic Sans MS" pitchFamily="66" charset="0"/>
              </a:rPr>
              <a:t>Weakness</a:t>
            </a:r>
          </a:p>
          <a:p>
            <a:pPr lvl="0" algn="just">
              <a:buClr>
                <a:srgbClr val="0BD0D9"/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C00000"/>
                </a:solidFill>
                <a:latin typeface="Comic Sans MS" pitchFamily="66" charset="0"/>
              </a:rPr>
              <a:t>Opportunity </a:t>
            </a:r>
            <a:r>
              <a:rPr lang="en-US" sz="2800" dirty="0">
                <a:solidFill>
                  <a:srgbClr val="C00000"/>
                </a:solidFill>
                <a:latin typeface="Comic Sans MS" pitchFamily="66" charset="0"/>
              </a:rPr>
              <a:t>and </a:t>
            </a:r>
            <a:endParaRPr lang="en-US" sz="2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lvl="0" algn="just">
              <a:buClr>
                <a:srgbClr val="0BD0D9"/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C00000"/>
                </a:solidFill>
                <a:latin typeface="Comic Sans MS" pitchFamily="66" charset="0"/>
              </a:rPr>
              <a:t>Threat </a:t>
            </a:r>
          </a:p>
          <a:p>
            <a:pPr lvl="0" algn="just">
              <a:buClr>
                <a:srgbClr val="0BD0D9"/>
              </a:buClr>
              <a:buNone/>
            </a:pPr>
            <a:r>
              <a:rPr lang="en-US" sz="2800" dirty="0" smtClean="0">
                <a:solidFill>
                  <a:srgbClr val="C00000"/>
                </a:solidFill>
                <a:latin typeface="Comic Sans MS" pitchFamily="66" charset="0"/>
              </a:rPr>
              <a:t>(</a:t>
            </a:r>
            <a:r>
              <a:rPr lang="en-US" sz="2800" dirty="0">
                <a:solidFill>
                  <a:srgbClr val="C00000"/>
                </a:solidFill>
                <a:latin typeface="Comic Sans MS" pitchFamily="66" charset="0"/>
              </a:rPr>
              <a:t>SWOT) analysis </a:t>
            </a:r>
            <a:r>
              <a:rPr lang="en-US" sz="2800" dirty="0">
                <a:solidFill>
                  <a:prstClr val="black"/>
                </a:solidFill>
                <a:latin typeface="Comic Sans MS" pitchFamily="66" charset="0"/>
              </a:rPr>
              <a:t>on the various operational activities of the Corps and consequently designed its present appraisal system- </a:t>
            </a:r>
            <a:r>
              <a:rPr lang="en-US" sz="2800" dirty="0">
                <a:solidFill>
                  <a:srgbClr val="C00000"/>
                </a:solidFill>
                <a:latin typeface="Comic Sans MS" pitchFamily="66" charset="0"/>
              </a:rPr>
              <a:t>The </a:t>
            </a:r>
            <a:r>
              <a:rPr lang="en-US" sz="2800" dirty="0" smtClean="0">
                <a:solidFill>
                  <a:srgbClr val="C00000"/>
                </a:solidFill>
                <a:latin typeface="Comic Sans MS" pitchFamily="66" charset="0"/>
              </a:rPr>
              <a:t>PMS</a:t>
            </a:r>
            <a:endParaRPr lang="en-US" sz="2800" dirty="0">
              <a:latin typeface="Comic Sans MS" pitchFamily="66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463271" y="476672"/>
            <a:ext cx="3682752" cy="576064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00" b="1" smtClean="0">
                <a:solidFill>
                  <a:schemeClr val="tx1"/>
                </a:solidFill>
                <a:latin typeface="Comic Sans MS" pitchFamily="66" charset="0"/>
              </a:rPr>
              <a:t>BRIEF DESCRIPTION OF APPRAISAL SYSTEM IN FRSC PRIOR TO INTRODUCTION OF THE CURRENT PERFORMANCE APPRAISAL SYSTEM  contd</a:t>
            </a:r>
            <a:r>
              <a:rPr lang="en-GB" sz="1200" smtClean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GB" sz="1200" smtClean="0">
                <a:solidFill>
                  <a:schemeClr val="tx1"/>
                </a:solidFill>
                <a:latin typeface="Comic Sans MS" pitchFamily="66" charset="0"/>
              </a:rPr>
            </a:br>
            <a:endParaRPr lang="en-GB" sz="12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28962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  <a:latin typeface="Comic Sans MS" pitchFamily="66" charset="0"/>
              </a:rPr>
              <a:t>PERFORMANCE MANAGEMENT SYSTEM (PMS)</a:t>
            </a:r>
            <a:endParaRPr lang="en-GB" dirty="0">
              <a:solidFill>
                <a:srgbClr val="C00000"/>
              </a:solidFill>
              <a:latin typeface="Comic Sans MS" pitchFamily="66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4449785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628800"/>
            <a:ext cx="8229600" cy="924712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Comic Sans MS" pitchFamily="66" charset="0"/>
              </a:rPr>
              <a:t>ESSENTIAL ELEMENTS OF THE CURRENT APPRAISAL SYSTEM IN FRSC </a:t>
            </a:r>
            <a:r>
              <a:rPr lang="en-GB" sz="2800" dirty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en-GB" sz="2800" dirty="0">
                <a:solidFill>
                  <a:srgbClr val="C00000"/>
                </a:solidFill>
                <a:latin typeface="Comic Sans MS" pitchFamily="66" charset="0"/>
              </a:rPr>
            </a:br>
            <a:endParaRPr lang="en-GB" sz="28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780928"/>
            <a:ext cx="7416824" cy="302433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800" dirty="0">
                <a:latin typeface="Comic Sans MS" pitchFamily="66" charset="0"/>
              </a:rPr>
              <a:t>The new appraisal system aims to tie the day to day activities and targets of an individual staff with the corporate objectives of the </a:t>
            </a:r>
            <a:r>
              <a:rPr lang="en-US" sz="2800" dirty="0" smtClean="0">
                <a:latin typeface="Comic Sans MS" pitchFamily="66" charset="0"/>
              </a:rPr>
              <a:t> Corp. It </a:t>
            </a:r>
            <a:r>
              <a:rPr lang="en-US" sz="2800" dirty="0">
                <a:latin typeface="Comic Sans MS" pitchFamily="66" charset="0"/>
              </a:rPr>
              <a:t>is characterized by the following</a:t>
            </a:r>
            <a:r>
              <a:rPr lang="en-US" sz="2800" dirty="0" smtClean="0">
                <a:latin typeface="Comic Sans MS" pitchFamily="66" charset="0"/>
              </a:rPr>
              <a:t>:</a:t>
            </a:r>
            <a:r>
              <a:rPr lang="en-US" sz="2800" dirty="0">
                <a:latin typeface="Comic Sans MS" pitchFamily="66" charset="0"/>
              </a:rPr>
              <a:t> </a:t>
            </a:r>
            <a:endParaRPr lang="en-GB" sz="2800" dirty="0">
              <a:latin typeface="Comic Sans MS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620688"/>
            <a:ext cx="8640960" cy="2520280"/>
          </a:xfrm>
        </p:spPr>
        <p:txBody>
          <a:bodyPr>
            <a:noAutofit/>
          </a:bodyPr>
          <a:lstStyle/>
          <a:p>
            <a:pPr lvl="0"/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Distinct </a:t>
            </a:r>
            <a:r>
              <a:rPr lang="en-US" dirty="0">
                <a:solidFill>
                  <a:srgbClr val="C00000"/>
                </a:solidFill>
                <a:latin typeface="Comic Sans MS" pitchFamily="66" charset="0"/>
              </a:rPr>
              <a:t>levels of performance appraisal; </a:t>
            </a:r>
            <a:endParaRPr lang="en-GB" dirty="0">
              <a:solidFill>
                <a:srgbClr val="C00000"/>
              </a:solidFill>
              <a:latin typeface="Comic Sans MS" pitchFamily="66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sz="2600" dirty="0">
                <a:latin typeface="Comic Sans MS" pitchFamily="66" charset="0"/>
              </a:rPr>
              <a:t>Corporate </a:t>
            </a:r>
            <a:endParaRPr lang="en-GB" sz="26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sz="2600" dirty="0">
                <a:latin typeface="Comic Sans MS" pitchFamily="66" charset="0"/>
              </a:rPr>
              <a:t>Departmental </a:t>
            </a:r>
            <a:endParaRPr lang="en-GB" sz="26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sz="2600" dirty="0">
                <a:latin typeface="Comic Sans MS" pitchFamily="66" charset="0"/>
              </a:rPr>
              <a:t>Command</a:t>
            </a:r>
            <a:endParaRPr lang="en-GB" sz="26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sz="2600" dirty="0" smtClean="0">
                <a:latin typeface="Comic Sans MS" pitchFamily="66" charset="0"/>
              </a:rPr>
              <a:t>Individual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96" y="3718800"/>
            <a:ext cx="4644516" cy="2733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ct val="20000"/>
              </a:spcBef>
              <a:buClr>
                <a:srgbClr val="0BD0D9"/>
              </a:buClr>
              <a:buSzPct val="95000"/>
              <a:buFont typeface="Wingdings 2"/>
              <a:buChar char=""/>
            </a:pPr>
            <a:r>
              <a:rPr lang="en-US" sz="2600" dirty="0">
                <a:solidFill>
                  <a:srgbClr val="C00000"/>
                </a:solidFill>
                <a:latin typeface="Comic Sans MS" pitchFamily="66" charset="0"/>
              </a:rPr>
              <a:t>Staff annual job binder </a:t>
            </a:r>
            <a:endParaRPr lang="en-GB" sz="2600" dirty="0">
              <a:solidFill>
                <a:srgbClr val="C00000"/>
              </a:solidFill>
              <a:latin typeface="Comic Sans MS" pitchFamily="66" charset="0"/>
            </a:endParaRPr>
          </a:p>
          <a:p>
            <a:pPr marL="640080" lvl="1" indent="-246888">
              <a:spcBef>
                <a:spcPct val="20000"/>
              </a:spcBef>
              <a:buClr>
                <a:srgbClr val="0F6FC6"/>
              </a:buClr>
              <a:buSzPct val="85000"/>
              <a:buFont typeface="Wingdings" pitchFamily="2" charset="2"/>
              <a:buChar char="q"/>
            </a:pPr>
            <a:r>
              <a:rPr lang="en-US" sz="2600" dirty="0">
                <a:solidFill>
                  <a:prstClr val="black"/>
                </a:solidFill>
                <a:latin typeface="Comic Sans MS" pitchFamily="66" charset="0"/>
              </a:rPr>
              <a:t>Staff bio-data </a:t>
            </a:r>
            <a:endParaRPr lang="en-GB" sz="2600" dirty="0">
              <a:solidFill>
                <a:prstClr val="black"/>
              </a:solidFill>
              <a:latin typeface="Comic Sans MS" pitchFamily="66" charset="0"/>
            </a:endParaRPr>
          </a:p>
          <a:p>
            <a:pPr marL="640080" lvl="1" indent="-246888">
              <a:spcBef>
                <a:spcPct val="20000"/>
              </a:spcBef>
              <a:buClr>
                <a:srgbClr val="0F6FC6"/>
              </a:buClr>
              <a:buSzPct val="85000"/>
              <a:buFont typeface="Wingdings" pitchFamily="2" charset="2"/>
              <a:buChar char="q"/>
            </a:pPr>
            <a:r>
              <a:rPr lang="en-US" sz="2600" dirty="0">
                <a:solidFill>
                  <a:prstClr val="black"/>
                </a:solidFill>
                <a:latin typeface="Comic Sans MS" pitchFamily="66" charset="0"/>
              </a:rPr>
              <a:t>Brief description of job function </a:t>
            </a:r>
            <a:endParaRPr lang="en-GB" sz="2600" dirty="0">
              <a:solidFill>
                <a:prstClr val="black"/>
              </a:solidFill>
              <a:latin typeface="Comic Sans MS" pitchFamily="66" charset="0"/>
            </a:endParaRPr>
          </a:p>
          <a:p>
            <a:pPr marL="640080" lvl="1" indent="-246888">
              <a:spcBef>
                <a:spcPct val="20000"/>
              </a:spcBef>
              <a:buClr>
                <a:srgbClr val="0F6FC6"/>
              </a:buClr>
              <a:buSzPct val="85000"/>
              <a:buFont typeface="Wingdings" pitchFamily="2" charset="2"/>
              <a:buChar char="q"/>
            </a:pPr>
            <a:r>
              <a:rPr lang="en-US" sz="2600" dirty="0">
                <a:solidFill>
                  <a:prstClr val="black"/>
                </a:solidFill>
                <a:latin typeface="Comic Sans MS" pitchFamily="66" charset="0"/>
              </a:rPr>
              <a:t>Key Performance Indicators</a:t>
            </a:r>
            <a:endParaRPr lang="en-GB" sz="2600" dirty="0">
              <a:solidFill>
                <a:prstClr val="black"/>
              </a:solidFill>
              <a:latin typeface="Comic Sans MS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11960" y="2455370"/>
            <a:ext cx="4752528" cy="23329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ct val="20000"/>
              </a:spcBef>
              <a:buClr>
                <a:srgbClr val="0BD0D9"/>
              </a:buClr>
              <a:buSzPct val="95000"/>
              <a:buFont typeface="Wingdings 2"/>
              <a:buChar char=""/>
            </a:pPr>
            <a:r>
              <a:rPr lang="en-US" sz="2600" dirty="0">
                <a:solidFill>
                  <a:srgbClr val="C00000"/>
                </a:solidFill>
                <a:latin typeface="Comic Sans MS" pitchFamily="66" charset="0"/>
              </a:rPr>
              <a:t>Annual Performance Evaluation Report (APER) ;</a:t>
            </a:r>
            <a:endParaRPr lang="en-GB" sz="2600" dirty="0">
              <a:solidFill>
                <a:srgbClr val="C00000"/>
              </a:solidFill>
              <a:latin typeface="Comic Sans MS" pitchFamily="66" charset="0"/>
            </a:endParaRPr>
          </a:p>
          <a:p>
            <a:pPr marL="640080" lvl="1" indent="-246888">
              <a:spcBef>
                <a:spcPct val="20000"/>
              </a:spcBef>
              <a:buClr>
                <a:srgbClr val="0F6FC6"/>
              </a:buClr>
              <a:buSzPct val="85000"/>
              <a:buFont typeface="Wingdings" pitchFamily="2" charset="2"/>
              <a:buChar char="q"/>
            </a:pPr>
            <a:r>
              <a:rPr lang="en-US" sz="2600" dirty="0">
                <a:solidFill>
                  <a:prstClr val="black"/>
                </a:solidFill>
                <a:latin typeface="Comic Sans MS" pitchFamily="66" charset="0"/>
              </a:rPr>
              <a:t>Officers </a:t>
            </a:r>
            <a:endParaRPr lang="en-GB" sz="2600" dirty="0">
              <a:solidFill>
                <a:prstClr val="black"/>
              </a:solidFill>
              <a:latin typeface="Comic Sans MS" pitchFamily="66" charset="0"/>
            </a:endParaRPr>
          </a:p>
          <a:p>
            <a:pPr marL="640080" lvl="1" indent="-246888">
              <a:spcBef>
                <a:spcPct val="20000"/>
              </a:spcBef>
              <a:buClr>
                <a:srgbClr val="0F6FC6"/>
              </a:buClr>
              <a:buSzPct val="85000"/>
              <a:buFont typeface="Wingdings" pitchFamily="2" charset="2"/>
              <a:buChar char="q"/>
            </a:pPr>
            <a:r>
              <a:rPr lang="en-US" sz="2600" dirty="0">
                <a:solidFill>
                  <a:prstClr val="black"/>
                </a:solidFill>
                <a:latin typeface="Comic Sans MS" pitchFamily="66" charset="0"/>
              </a:rPr>
              <a:t>Marshal Inspectors </a:t>
            </a:r>
            <a:endParaRPr lang="en-GB" sz="2600" dirty="0">
              <a:solidFill>
                <a:prstClr val="black"/>
              </a:solidFill>
              <a:latin typeface="Comic Sans MS" pitchFamily="66" charset="0"/>
            </a:endParaRPr>
          </a:p>
          <a:p>
            <a:pPr marL="640080" lvl="1" indent="-246888">
              <a:spcBef>
                <a:spcPct val="20000"/>
              </a:spcBef>
              <a:buClr>
                <a:srgbClr val="0F6FC6"/>
              </a:buClr>
              <a:buSzPct val="85000"/>
              <a:buFont typeface="Wingdings" pitchFamily="2" charset="2"/>
              <a:buChar char="q"/>
            </a:pPr>
            <a:r>
              <a:rPr lang="en-US" sz="2600" dirty="0">
                <a:solidFill>
                  <a:prstClr val="black"/>
                </a:solidFill>
                <a:latin typeface="Comic Sans MS" pitchFamily="66" charset="0"/>
              </a:rPr>
              <a:t>Road Marshal Assistants</a:t>
            </a:r>
            <a:endParaRPr lang="en-GB" sz="2600" dirty="0">
              <a:solidFill>
                <a:prstClr val="black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732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121" y="1196752"/>
            <a:ext cx="8640960" cy="5832648"/>
          </a:xfrm>
        </p:spPr>
        <p:txBody>
          <a:bodyPr>
            <a:normAutofit/>
          </a:bodyPr>
          <a:lstStyle/>
          <a:p>
            <a:pPr lvl="0"/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Quarterly </a:t>
            </a:r>
            <a:r>
              <a:rPr lang="en-US" sz="2400" dirty="0">
                <a:solidFill>
                  <a:srgbClr val="C00000"/>
                </a:solidFill>
                <a:latin typeface="Comic Sans MS" pitchFamily="66" charset="0"/>
              </a:rPr>
              <a:t>Assessment of Departments/Corps Offices </a:t>
            </a:r>
            <a:endParaRPr lang="en-GB" sz="2400" dirty="0">
              <a:solidFill>
                <a:srgbClr val="C00000"/>
              </a:solidFill>
              <a:latin typeface="Comic Sans MS" pitchFamily="66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dirty="0">
                <a:latin typeface="Comic Sans MS" pitchFamily="66" charset="0"/>
              </a:rPr>
              <a:t>Reporting rendition (45%) </a:t>
            </a:r>
            <a:endParaRPr lang="en-GB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dirty="0">
                <a:latin typeface="Comic Sans MS" pitchFamily="66" charset="0"/>
              </a:rPr>
              <a:t>Task accomplishment and innovations (39%)</a:t>
            </a:r>
            <a:endParaRPr lang="en-GB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dirty="0">
                <a:latin typeface="Comic Sans MS" pitchFamily="66" charset="0"/>
              </a:rPr>
              <a:t>Aligning Service Standards (42%) </a:t>
            </a:r>
            <a:endParaRPr lang="en-GB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dirty="0">
                <a:latin typeface="Comic Sans MS" pitchFamily="66" charset="0"/>
              </a:rPr>
              <a:t>Teamwork and Collaboration (9%) </a:t>
            </a:r>
            <a:endParaRPr lang="en-GB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dirty="0">
                <a:latin typeface="Comic Sans MS" pitchFamily="66" charset="0"/>
              </a:rPr>
              <a:t>Capacity Building (24%) </a:t>
            </a:r>
            <a:endParaRPr lang="en-GB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dirty="0">
                <a:latin typeface="Comic Sans MS" pitchFamily="66" charset="0"/>
              </a:rPr>
              <a:t>Financial and Resource Management (12</a:t>
            </a:r>
            <a:r>
              <a:rPr lang="en-US" dirty="0" smtClean="0">
                <a:latin typeface="Comic Sans MS" pitchFamily="66" charset="0"/>
              </a:rPr>
              <a:t>%)</a:t>
            </a:r>
            <a:r>
              <a:rPr lang="en-US" dirty="0">
                <a:latin typeface="Comic Sans MS" pitchFamily="66" charset="0"/>
              </a:rPr>
              <a:t> </a:t>
            </a:r>
            <a:endParaRPr lang="en-GB" dirty="0">
              <a:latin typeface="Comic Sans MS" pitchFamily="66" charset="0"/>
            </a:endParaRPr>
          </a:p>
          <a:p>
            <a:r>
              <a:rPr lang="en-US" sz="2400" dirty="0">
                <a:solidFill>
                  <a:srgbClr val="C00000"/>
                </a:solidFill>
                <a:latin typeface="Comic Sans MS" pitchFamily="66" charset="0"/>
              </a:rPr>
              <a:t>Management Retreat/ Strategy Session: </a:t>
            </a:r>
            <a:endParaRPr lang="en-US" sz="24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Comic Sans MS" pitchFamily="66" charset="0"/>
              </a:rPr>
              <a:t>This </a:t>
            </a:r>
            <a:r>
              <a:rPr lang="en-US" sz="2400" dirty="0">
                <a:latin typeface="Comic Sans MS" pitchFamily="66" charset="0"/>
              </a:rPr>
              <a:t>is held </a:t>
            </a:r>
            <a:r>
              <a:rPr lang="en-US" sz="2400" dirty="0" smtClean="0">
                <a:latin typeface="Comic Sans MS" pitchFamily="66" charset="0"/>
              </a:rPr>
              <a:t> quarterly </a:t>
            </a:r>
            <a:r>
              <a:rPr lang="en-US" sz="2400" dirty="0">
                <a:latin typeface="Comic Sans MS" pitchFamily="66" charset="0"/>
              </a:rPr>
              <a:t>to review the 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>
                <a:latin typeface="Comic Sans MS" pitchFamily="66" charset="0"/>
              </a:rPr>
              <a:t>performance of the Corps for </a:t>
            </a:r>
            <a:r>
              <a:rPr lang="en-US" sz="2400" dirty="0" smtClean="0">
                <a:latin typeface="Comic Sans MS" pitchFamily="66" charset="0"/>
              </a:rPr>
              <a:t>a </a:t>
            </a:r>
            <a:r>
              <a:rPr lang="en-US" sz="2400" dirty="0">
                <a:latin typeface="Comic Sans MS" pitchFamily="66" charset="0"/>
              </a:rPr>
              <a:t>given period in order to </a:t>
            </a:r>
            <a:r>
              <a:rPr lang="en-US" sz="2400" dirty="0" smtClean="0">
                <a:latin typeface="Comic Sans MS" pitchFamily="66" charset="0"/>
              </a:rPr>
              <a:t>ensure realization of </a:t>
            </a:r>
            <a:r>
              <a:rPr lang="en-US" sz="2400" dirty="0">
                <a:latin typeface="Comic Sans MS" pitchFamily="66" charset="0"/>
              </a:rPr>
              <a:t>the goals/objectives </a:t>
            </a:r>
            <a:r>
              <a:rPr lang="en-US" sz="2400" dirty="0" smtClean="0">
                <a:latin typeface="Comic Sans MS" pitchFamily="66" charset="0"/>
              </a:rPr>
              <a:t>set for that </a:t>
            </a:r>
            <a:r>
              <a:rPr lang="en-US" sz="2400" dirty="0">
                <a:latin typeface="Comic Sans MS" pitchFamily="66" charset="0"/>
              </a:rPr>
              <a:t>year. </a:t>
            </a:r>
            <a:endParaRPr lang="en-GB" sz="2400" dirty="0">
              <a:latin typeface="Comic Sans MS" pitchFamily="66" charset="0"/>
            </a:endParaRPr>
          </a:p>
          <a:p>
            <a:endParaRPr lang="en-GB" sz="2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141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12968" cy="1143000"/>
          </a:xfrm>
        </p:spPr>
        <p:txBody>
          <a:bodyPr>
            <a:noAutofit/>
          </a:bodyPr>
          <a:lstStyle/>
          <a:p>
            <a:pPr algn="just"/>
            <a:r>
              <a:rPr lang="en-US" sz="2000" b="1" dirty="0" smtClean="0">
                <a:latin typeface="Comic Sans MS" pitchFamily="66" charset="0"/>
              </a:rPr>
              <a:t>LEVELS OF PERFORMANCE APPRAISAL/APPRAISAL METHODOLOGY IN FRSC</a:t>
            </a:r>
            <a:endParaRPr lang="en-GB" sz="2000" dirty="0">
              <a:latin typeface="Comic Sans MS" pitchFamily="66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7863502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solidFill>
                  <a:srgbClr val="C00000"/>
                </a:solidFill>
                <a:latin typeface="Comic Sans MS" pitchFamily="66" charset="0"/>
              </a:rPr>
              <a:t>CORPORATE</a:t>
            </a:r>
            <a:r>
              <a:rPr lang="en-US" b="1" dirty="0">
                <a:latin typeface="Comic Sans MS" pitchFamily="66" charset="0"/>
              </a:rPr>
              <a:t> </a:t>
            </a:r>
            <a:r>
              <a:rPr lang="en-GB" dirty="0">
                <a:latin typeface="Comic Sans MS" pitchFamily="66" charset="0"/>
              </a:rPr>
              <a:t/>
            </a:r>
            <a:br>
              <a:rPr lang="en-GB" dirty="0">
                <a:latin typeface="Comic Sans MS" pitchFamily="66" charset="0"/>
              </a:rPr>
            </a:b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	This </a:t>
            </a:r>
            <a:r>
              <a:rPr lang="en-US" dirty="0">
                <a:latin typeface="Comic Sans MS" pitchFamily="66" charset="0"/>
              </a:rPr>
              <a:t>is the first level of assessment which deals with conceptualization of the corporate strategic objectives / goals for the year. This is usually done by the Corps Marshal’s Office at the beginning of each year, to drive the Corps in a specified direction in line with the vision, mission and core values of FRSC</a:t>
            </a:r>
            <a:r>
              <a:rPr lang="en-US" dirty="0" smtClean="0">
                <a:latin typeface="Comic Sans MS" pitchFamily="66" charset="0"/>
              </a:rPr>
              <a:t>.</a:t>
            </a:r>
          </a:p>
          <a:p>
            <a:pPr>
              <a:buNone/>
            </a:pPr>
            <a:endParaRPr lang="en-US" dirty="0">
              <a:latin typeface="Comic Sans MS" pitchFamily="66" charset="0"/>
            </a:endParaRPr>
          </a:p>
          <a:p>
            <a:pPr>
              <a:buNone/>
            </a:pPr>
            <a:r>
              <a:rPr lang="en-US" dirty="0">
                <a:latin typeface="Comic Sans MS" pitchFamily="66" charset="0"/>
              </a:rPr>
              <a:t> </a:t>
            </a:r>
            <a:endParaRPr lang="en-GB" dirty="0">
              <a:latin typeface="Comic Sans MS" pitchFamily="66" charset="0"/>
            </a:endParaRPr>
          </a:p>
          <a:p>
            <a:pPr>
              <a:buNone/>
            </a:pPr>
            <a:r>
              <a:rPr lang="en-US" b="1" dirty="0" smtClean="0">
                <a:latin typeface="Comic Sans MS" pitchFamily="66" charset="0"/>
              </a:rPr>
              <a:t>	FRSC </a:t>
            </a:r>
            <a:r>
              <a:rPr lang="en-US" b="1" dirty="0">
                <a:latin typeface="Comic Sans MS" pitchFamily="66" charset="0"/>
              </a:rPr>
              <a:t>CORPORATE STRATEGIC GOALS </a:t>
            </a:r>
            <a:r>
              <a:rPr lang="en-US" b="1" dirty="0" smtClean="0">
                <a:latin typeface="Comic Sans MS" pitchFamily="66" charset="0"/>
              </a:rPr>
              <a:t>2019, are formed during this process</a:t>
            </a:r>
            <a:endParaRPr lang="en-GB" dirty="0">
              <a:latin typeface="Comic Sans MS" pitchFamily="66" charset="0"/>
            </a:endParaRPr>
          </a:p>
          <a:p>
            <a:pPr>
              <a:buNone/>
            </a:pPr>
            <a:r>
              <a:rPr lang="en-US" dirty="0">
                <a:latin typeface="Comic Sans MS" pitchFamily="66" charset="0"/>
              </a:rPr>
              <a:t> </a:t>
            </a:r>
            <a:endParaRPr lang="en-GB" dirty="0">
              <a:latin typeface="Comic Sans MS" pitchFamily="66" charset="0"/>
            </a:endParaRPr>
          </a:p>
          <a:p>
            <a:endParaRPr lang="en-GB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9524" y="188640"/>
            <a:ext cx="4341168" cy="720080"/>
          </a:xfrm>
        </p:spPr>
        <p:txBody>
          <a:bodyPr>
            <a:normAutofit/>
          </a:bodyPr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mic Sans MS" pitchFamily="66" charset="0"/>
              </a:rPr>
              <a:t>INTRODUCTION contd.</a:t>
            </a:r>
            <a:r>
              <a:rPr lang="en-GB" sz="1400" dirty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GB" sz="1400" dirty="0">
                <a:solidFill>
                  <a:schemeClr val="tx1"/>
                </a:solidFill>
                <a:latin typeface="Comic Sans MS" pitchFamily="66" charset="0"/>
              </a:rPr>
            </a:br>
            <a:endParaRPr lang="en-GB" sz="1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916832"/>
            <a:ext cx="7920880" cy="280831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b="1" dirty="0">
                <a:latin typeface="Comic Sans MS" pitchFamily="66" charset="0"/>
              </a:rPr>
              <a:t>Appraisal is a means of evaluating the performance of students in schools, the school itself, Government </a:t>
            </a:r>
            <a:r>
              <a:rPr lang="en-US" sz="2800" b="1" dirty="0" err="1" smtClean="0">
                <a:latin typeface="Comic Sans MS" pitchFamily="66" charset="0"/>
              </a:rPr>
              <a:t>Parastatal</a:t>
            </a:r>
            <a:r>
              <a:rPr lang="en-US" sz="2800" b="1" dirty="0" smtClean="0">
                <a:latin typeface="Comic Sans MS" pitchFamily="66" charset="0"/>
              </a:rPr>
              <a:t>, </a:t>
            </a:r>
            <a:r>
              <a:rPr lang="en-US" sz="2800" b="1" dirty="0">
                <a:latin typeface="Comic Sans MS" pitchFamily="66" charset="0"/>
              </a:rPr>
              <a:t>organizations and their staff. </a:t>
            </a:r>
            <a:endParaRPr lang="en-GB" sz="2800" b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8567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Comic Sans MS" pitchFamily="66" charset="0"/>
              </a:rPr>
              <a:t>DEPARTMENT/ CORPS OFFICE</a:t>
            </a:r>
            <a:r>
              <a:rPr lang="en-GB" sz="3600" dirty="0">
                <a:latin typeface="Comic Sans MS" pitchFamily="66" charset="0"/>
              </a:rPr>
              <a:t/>
            </a:r>
            <a:br>
              <a:rPr lang="en-GB" sz="3600" dirty="0">
                <a:latin typeface="Comic Sans MS" pitchFamily="66" charset="0"/>
              </a:rPr>
            </a:br>
            <a:endParaRPr lang="en-GB" sz="3600" dirty="0">
              <a:latin typeface="Comic Sans MS" pitchFamily="66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5379023"/>
              </p:ext>
            </p:extLst>
          </p:nvPr>
        </p:nvGraphicFramePr>
        <p:xfrm>
          <a:off x="457200" y="836712"/>
          <a:ext cx="8229600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/>
          <a:lstStyle/>
          <a:p>
            <a:r>
              <a:rPr lang="en-US" b="1" dirty="0" smtClean="0">
                <a:latin typeface="Comic Sans MS" pitchFamily="66" charset="0"/>
              </a:rPr>
              <a:t>COMMANDS</a:t>
            </a:r>
            <a:endParaRPr lang="en-GB" dirty="0">
              <a:latin typeface="Comic Sans MS" pitchFamily="66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4619128"/>
              </p:ext>
            </p:extLst>
          </p:nvPr>
        </p:nvGraphicFramePr>
        <p:xfrm>
          <a:off x="457200" y="980728"/>
          <a:ext cx="822960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7740"/>
            <a:ext cx="8229600" cy="828972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Comic Sans MS" pitchFamily="66" charset="0"/>
              </a:rPr>
              <a:t>INDIVIDUAL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GB" sz="2800" dirty="0">
                <a:latin typeface="Comic Sans MS" pitchFamily="66" charset="0"/>
              </a:rPr>
              <a:t/>
            </a:r>
            <a:br>
              <a:rPr lang="en-GB" sz="2800" dirty="0">
                <a:latin typeface="Comic Sans MS" pitchFamily="66" charset="0"/>
              </a:rPr>
            </a:br>
            <a:endParaRPr lang="en-GB" sz="28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620688"/>
            <a:ext cx="8435280" cy="5976664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GB" sz="6400" dirty="0" smtClean="0">
                <a:latin typeface="Comic Sans MS" pitchFamily="66" charset="0"/>
              </a:rPr>
              <a:t>	</a:t>
            </a:r>
            <a:r>
              <a:rPr lang="en-US" sz="7200" b="1" dirty="0" smtClean="0">
                <a:latin typeface="Comic Sans MS" pitchFamily="66" charset="0"/>
              </a:rPr>
              <a:t>THE </a:t>
            </a:r>
            <a:r>
              <a:rPr lang="en-US" sz="7200" b="1" dirty="0">
                <a:latin typeface="Comic Sans MS" pitchFamily="66" charset="0"/>
              </a:rPr>
              <a:t>STAFF ANNUAL JOB BINDER </a:t>
            </a:r>
            <a:r>
              <a:rPr lang="en-GB" sz="7200" dirty="0" smtClean="0">
                <a:latin typeface="Comic Sans MS" pitchFamily="66" charset="0"/>
              </a:rPr>
              <a:t>:</a:t>
            </a:r>
            <a:r>
              <a:rPr lang="en-US" sz="7200" dirty="0" smtClean="0">
                <a:latin typeface="Comic Sans MS" pitchFamily="66" charset="0"/>
              </a:rPr>
              <a:t>This </a:t>
            </a:r>
            <a:r>
              <a:rPr lang="en-US" sz="7200" dirty="0">
                <a:latin typeface="Comic Sans MS" pitchFamily="66" charset="0"/>
              </a:rPr>
              <a:t>document contains the Job functions/specifications of each staff with the key performance Indicators (KPIs) i.e. expected deliverables. </a:t>
            </a:r>
            <a:r>
              <a:rPr lang="en-US" sz="7200" dirty="0" smtClean="0">
                <a:latin typeface="Comic Sans MS" pitchFamily="66" charset="0"/>
              </a:rPr>
              <a:t>The </a:t>
            </a:r>
            <a:r>
              <a:rPr lang="en-US" sz="7200" dirty="0">
                <a:latin typeface="Comic Sans MS" pitchFamily="66" charset="0"/>
              </a:rPr>
              <a:t>KPIs must conform to the SMART acronym i.e. the KPI must be: </a:t>
            </a:r>
            <a:endParaRPr lang="en-GB" sz="72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7200" dirty="0">
                <a:latin typeface="Comic Sans MS" pitchFamily="66" charset="0"/>
              </a:rPr>
              <a:t>Specific		</a:t>
            </a:r>
            <a:r>
              <a:rPr lang="en-US" sz="7200" dirty="0" smtClean="0">
                <a:latin typeface="Comic Sans MS" pitchFamily="66" charset="0"/>
              </a:rPr>
              <a:t>(</a:t>
            </a:r>
            <a:r>
              <a:rPr lang="en-US" sz="7200" dirty="0">
                <a:latin typeface="Comic Sans MS" pitchFamily="66" charset="0"/>
              </a:rPr>
              <a:t>S) </a:t>
            </a:r>
            <a:endParaRPr lang="en-GB" sz="72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7200" dirty="0" smtClean="0">
                <a:latin typeface="Comic Sans MS" pitchFamily="66" charset="0"/>
              </a:rPr>
              <a:t>Measurable	(</a:t>
            </a:r>
            <a:r>
              <a:rPr lang="en-US" sz="7200" dirty="0">
                <a:latin typeface="Comic Sans MS" pitchFamily="66" charset="0"/>
              </a:rPr>
              <a:t>M) </a:t>
            </a:r>
            <a:endParaRPr lang="en-GB" sz="72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7200" dirty="0">
                <a:latin typeface="Comic Sans MS" pitchFamily="66" charset="0"/>
              </a:rPr>
              <a:t>Achievable		(A) </a:t>
            </a:r>
            <a:endParaRPr lang="en-GB" sz="72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7200" dirty="0">
                <a:latin typeface="Comic Sans MS" pitchFamily="66" charset="0"/>
              </a:rPr>
              <a:t>Realistic		(R) </a:t>
            </a:r>
            <a:endParaRPr lang="en-GB" sz="72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7200" dirty="0">
                <a:latin typeface="Comic Sans MS" pitchFamily="66" charset="0"/>
              </a:rPr>
              <a:t>Time-bound	</a:t>
            </a:r>
            <a:r>
              <a:rPr lang="en-US" sz="7200" dirty="0" smtClean="0">
                <a:latin typeface="Comic Sans MS" pitchFamily="66" charset="0"/>
              </a:rPr>
              <a:t>(</a:t>
            </a:r>
            <a:r>
              <a:rPr lang="en-US" sz="7200" dirty="0">
                <a:latin typeface="Comic Sans MS" pitchFamily="66" charset="0"/>
              </a:rPr>
              <a:t>T) </a:t>
            </a:r>
            <a:endParaRPr lang="en-GB" sz="7200" dirty="0">
              <a:latin typeface="Comic Sans MS" pitchFamily="66" charset="0"/>
            </a:endParaRPr>
          </a:p>
          <a:p>
            <a:pPr>
              <a:buNone/>
            </a:pPr>
            <a:r>
              <a:rPr lang="en-GB" sz="7200" dirty="0" smtClean="0">
                <a:latin typeface="Comic Sans MS" pitchFamily="66" charset="0"/>
              </a:rPr>
              <a:t>	</a:t>
            </a:r>
            <a:r>
              <a:rPr lang="en-US" sz="7200" dirty="0" smtClean="0">
                <a:latin typeface="Comic Sans MS" pitchFamily="66" charset="0"/>
              </a:rPr>
              <a:t> </a:t>
            </a:r>
            <a:r>
              <a:rPr lang="en-US" sz="7200" dirty="0">
                <a:latin typeface="Comic Sans MS" pitchFamily="66" charset="0"/>
              </a:rPr>
              <a:t>The staff annual job binder shows the following features: </a:t>
            </a:r>
            <a:endParaRPr lang="en-GB" sz="72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7200" dirty="0">
                <a:latin typeface="Comic Sans MS" pitchFamily="66" charset="0"/>
              </a:rPr>
              <a:t>Name of staff </a:t>
            </a:r>
            <a:endParaRPr lang="en-GB" sz="72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7200" dirty="0">
                <a:latin typeface="Comic Sans MS" pitchFamily="66" charset="0"/>
              </a:rPr>
              <a:t>Rank </a:t>
            </a:r>
            <a:endParaRPr lang="en-GB" sz="72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7200" dirty="0">
                <a:latin typeface="Comic Sans MS" pitchFamily="66" charset="0"/>
              </a:rPr>
              <a:t>PIN </a:t>
            </a:r>
            <a:endParaRPr lang="en-GB" sz="72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7200" dirty="0">
                <a:latin typeface="Comic Sans MS" pitchFamily="66" charset="0"/>
              </a:rPr>
              <a:t>Command </a:t>
            </a:r>
            <a:endParaRPr lang="en-GB" sz="72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7200" dirty="0">
                <a:latin typeface="Comic Sans MS" pitchFamily="66" charset="0"/>
              </a:rPr>
              <a:t>Designation </a:t>
            </a:r>
            <a:endParaRPr lang="en-GB" sz="72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7200" dirty="0">
                <a:latin typeface="Comic Sans MS" pitchFamily="66" charset="0"/>
              </a:rPr>
              <a:t>Department/ Corps Office </a:t>
            </a:r>
            <a:endParaRPr lang="en-GB" sz="72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7200" dirty="0">
                <a:latin typeface="Comic Sans MS" pitchFamily="66" charset="0"/>
              </a:rPr>
              <a:t>Date of Assumption of duty with FRSC</a:t>
            </a:r>
            <a:endParaRPr lang="en-GB" sz="72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7200" dirty="0">
                <a:latin typeface="Comic Sans MS" pitchFamily="66" charset="0"/>
              </a:rPr>
              <a:t>Date of Assumption of Duty in present Command</a:t>
            </a:r>
            <a:endParaRPr lang="en-GB" sz="72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7200" dirty="0">
                <a:latin typeface="Comic Sans MS" pitchFamily="66" charset="0"/>
              </a:rPr>
              <a:t>Date Assigned to present  Job Function </a:t>
            </a:r>
            <a:endParaRPr lang="en-GB" sz="72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7200" dirty="0">
                <a:latin typeface="Comic Sans MS" pitchFamily="66" charset="0"/>
              </a:rPr>
              <a:t>Brief Summary and detail of Job functions </a:t>
            </a:r>
            <a:endParaRPr lang="en-GB" sz="72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7200" dirty="0">
                <a:latin typeface="Comic Sans MS" pitchFamily="66" charset="0"/>
              </a:rPr>
              <a:t>Reporting Officer’s comment and finally signatories of appraisee staff/Reporting officer. </a:t>
            </a:r>
            <a:endParaRPr lang="en-GB" sz="7200" dirty="0">
              <a:latin typeface="Comic Sans MS" pitchFamily="66" charset="0"/>
            </a:endParaRPr>
          </a:p>
          <a:p>
            <a:r>
              <a:rPr lang="en-US" sz="7200" dirty="0">
                <a:latin typeface="Comic Sans MS" pitchFamily="66" charset="0"/>
              </a:rPr>
              <a:t> </a:t>
            </a:r>
            <a:endParaRPr lang="en-GB" sz="7200" dirty="0">
              <a:latin typeface="Comic Sans MS" pitchFamily="66" charset="0"/>
            </a:endParaRPr>
          </a:p>
          <a:p>
            <a:endParaRPr lang="en-GB" sz="7200" dirty="0">
              <a:latin typeface="Comic Sans MS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45" y="200032"/>
            <a:ext cx="8686800" cy="564672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Comic Sans MS" pitchFamily="66" charset="0"/>
              </a:rPr>
              <a:t>ANNUAL PERFORMANCE EVALUATION REPORT (APER)</a:t>
            </a:r>
            <a:r>
              <a:rPr lang="en-GB" sz="2400" dirty="0">
                <a:latin typeface="Comic Sans MS" pitchFamily="66" charset="0"/>
              </a:rPr>
              <a:t/>
            </a:r>
            <a:br>
              <a:rPr lang="en-GB" sz="2400" dirty="0">
                <a:latin typeface="Comic Sans MS" pitchFamily="66" charset="0"/>
              </a:rPr>
            </a:br>
            <a:endParaRPr lang="en-GB" sz="24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3600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 smtClean="0">
                <a:latin typeface="Comic Sans MS" pitchFamily="66" charset="0"/>
              </a:rPr>
              <a:t>APER</a:t>
            </a:r>
            <a:r>
              <a:rPr lang="en-GB" sz="2800" dirty="0" smtClean="0">
                <a:latin typeface="Comic Sans MS" pitchFamily="66" charset="0"/>
              </a:rPr>
              <a:t>:</a:t>
            </a:r>
          </a:p>
          <a:p>
            <a:pPr>
              <a:buNone/>
            </a:pPr>
            <a:endParaRPr lang="en-GB" sz="2800" dirty="0">
              <a:latin typeface="Comic Sans MS" pitchFamily="66" charset="0"/>
            </a:endParaRP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   Confidential </a:t>
            </a:r>
            <a:r>
              <a:rPr lang="en-US" sz="2800" dirty="0">
                <a:latin typeface="Comic Sans MS" pitchFamily="66" charset="0"/>
              </a:rPr>
              <a:t>reports are written on Officers </a:t>
            </a:r>
            <a:r>
              <a:rPr lang="en-US" sz="2800" dirty="0" smtClean="0">
                <a:latin typeface="Comic Sans MS" pitchFamily="66" charset="0"/>
              </a:rPr>
              <a:t>and Marshals </a:t>
            </a:r>
          </a:p>
          <a:p>
            <a:pPr>
              <a:buNone/>
            </a:pPr>
            <a:r>
              <a:rPr lang="en-US" sz="28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               to </a:t>
            </a:r>
            <a:r>
              <a:rPr lang="en-US" sz="2800" dirty="0">
                <a:solidFill>
                  <a:srgbClr val="FF0000"/>
                </a:solidFill>
                <a:latin typeface="Comic Sans MS" pitchFamily="66" charset="0"/>
              </a:rPr>
              <a:t>provide information necessary to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    </a:t>
            </a:r>
          </a:p>
          <a:p>
            <a:pPr>
              <a:buNone/>
            </a:pPr>
            <a:r>
              <a:rPr lang="en-US" sz="28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               ensure </a:t>
            </a:r>
            <a:r>
              <a:rPr lang="en-US" sz="2800" dirty="0">
                <a:solidFill>
                  <a:srgbClr val="FF0000"/>
                </a:solidFill>
                <a:latin typeface="Comic Sans MS" pitchFamily="66" charset="0"/>
              </a:rPr>
              <a:t>that each Officer or Marshal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</a:p>
          <a:p>
            <a:pPr>
              <a:buNone/>
            </a:pPr>
            <a:r>
              <a:rPr lang="en-US" sz="28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               can </a:t>
            </a:r>
            <a:r>
              <a:rPr lang="en-US" sz="2800" dirty="0">
                <a:solidFill>
                  <a:srgbClr val="FF0000"/>
                </a:solidFill>
                <a:latin typeface="Comic Sans MS" pitchFamily="66" charset="0"/>
              </a:rPr>
              <a:t>have a full and useful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career</a:t>
            </a:r>
          </a:p>
          <a:p>
            <a:pPr>
              <a:buNone/>
            </a:pPr>
            <a:endParaRPr lang="en-US" sz="2800" dirty="0">
              <a:latin typeface="Comic Sans MS" pitchFamily="66" charset="0"/>
            </a:endParaRP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  And to reach </a:t>
            </a:r>
            <a:r>
              <a:rPr lang="en-US" sz="2800" dirty="0">
                <a:latin typeface="Comic Sans MS" pitchFamily="66" charset="0"/>
              </a:rPr>
              <a:t>the highest rank comparable with his qualities and experience. </a:t>
            </a:r>
            <a:endParaRPr lang="en-GB" sz="28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1293" y="20689"/>
            <a:ext cx="6001815" cy="564672"/>
          </a:xfrm>
        </p:spPr>
        <p:txBody>
          <a:bodyPr>
            <a:noAutofit/>
          </a:bodyPr>
          <a:lstStyle/>
          <a:p>
            <a:r>
              <a:rPr lang="en-US" sz="1400" b="1" dirty="0">
                <a:latin typeface="Comic Sans MS" pitchFamily="66" charset="0"/>
              </a:rPr>
              <a:t>ANNUAL PERFORMANCE EVALUATION REPORT (APER</a:t>
            </a:r>
            <a:r>
              <a:rPr lang="en-US" sz="1400" b="1" dirty="0" smtClean="0">
                <a:latin typeface="Comic Sans MS" pitchFamily="66" charset="0"/>
              </a:rPr>
              <a:t>) contd.</a:t>
            </a:r>
            <a:r>
              <a:rPr lang="en-GB" sz="1400" dirty="0">
                <a:latin typeface="Comic Sans MS" pitchFamily="66" charset="0"/>
              </a:rPr>
              <a:t/>
            </a:r>
            <a:br>
              <a:rPr lang="en-GB" sz="1400" dirty="0">
                <a:latin typeface="Comic Sans MS" pitchFamily="66" charset="0"/>
              </a:rPr>
            </a:br>
            <a:endParaRPr lang="en-GB" sz="14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3729" y="1844824"/>
            <a:ext cx="7936703" cy="36004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800" dirty="0" smtClean="0">
                <a:latin typeface="Comic Sans MS" pitchFamily="66" charset="0"/>
              </a:rPr>
              <a:t>The </a:t>
            </a:r>
            <a:r>
              <a:rPr lang="en-US" sz="2800" dirty="0">
                <a:latin typeface="Comic Sans MS" pitchFamily="66" charset="0"/>
              </a:rPr>
              <a:t>APER is designed specifically for the three Cadres of staff in the </a:t>
            </a:r>
            <a:r>
              <a:rPr lang="en-US" sz="2800" dirty="0" smtClean="0">
                <a:latin typeface="Comic Sans MS" pitchFamily="66" charset="0"/>
              </a:rPr>
              <a:t>Corps as follows: </a:t>
            </a:r>
          </a:p>
          <a:p>
            <a:pPr algn="just">
              <a:buNone/>
            </a:pPr>
            <a:endParaRPr lang="en-GB" sz="2800" dirty="0">
              <a:latin typeface="Comic Sans MS" pitchFamily="66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n-US" sz="2800" dirty="0">
                <a:latin typeface="Comic Sans MS" pitchFamily="66" charset="0"/>
              </a:rPr>
              <a:t>Officer </a:t>
            </a:r>
            <a:endParaRPr lang="en-GB" sz="2800" dirty="0">
              <a:latin typeface="Comic Sans MS" pitchFamily="66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n-US" sz="2800" dirty="0">
                <a:latin typeface="Comic Sans MS" pitchFamily="66" charset="0"/>
              </a:rPr>
              <a:t>Marshal Inspector and </a:t>
            </a:r>
            <a:endParaRPr lang="en-GB" sz="2800" dirty="0">
              <a:latin typeface="Comic Sans MS" pitchFamily="66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n-US" sz="2800" dirty="0">
                <a:latin typeface="Comic Sans MS" pitchFamily="66" charset="0"/>
              </a:rPr>
              <a:t>Road Marshal </a:t>
            </a:r>
            <a:r>
              <a:rPr lang="en-US" sz="2800" dirty="0" smtClean="0">
                <a:latin typeface="Comic Sans MS" pitchFamily="66" charset="0"/>
              </a:rPr>
              <a:t>Assistant</a:t>
            </a:r>
            <a:r>
              <a:rPr lang="en-US" sz="2800" dirty="0">
                <a:latin typeface="Comic Sans MS" pitchFamily="66" charset="0"/>
              </a:rPr>
              <a:t> </a:t>
            </a:r>
            <a:endParaRPr lang="en-GB" sz="2800" dirty="0">
              <a:latin typeface="Comic Sans MS" pitchFamily="66" charset="0"/>
            </a:endParaRPr>
          </a:p>
          <a:p>
            <a:pPr algn="just">
              <a:buNone/>
            </a:pPr>
            <a:r>
              <a:rPr lang="en-US" sz="2800" dirty="0" smtClean="0">
                <a:latin typeface="Comic Sans MS" pitchFamily="66" charset="0"/>
              </a:rPr>
              <a:t>	</a:t>
            </a:r>
            <a:r>
              <a:rPr lang="en-US" sz="2800" dirty="0">
                <a:latin typeface="Comic Sans MS" pitchFamily="66" charset="0"/>
              </a:rPr>
              <a:t> </a:t>
            </a:r>
            <a:endParaRPr lang="en-GB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87568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1293" y="20689"/>
            <a:ext cx="6001815" cy="564672"/>
          </a:xfrm>
        </p:spPr>
        <p:txBody>
          <a:bodyPr>
            <a:noAutofit/>
          </a:bodyPr>
          <a:lstStyle/>
          <a:p>
            <a:r>
              <a:rPr lang="en-US" sz="1400" b="1" dirty="0">
                <a:latin typeface="Comic Sans MS" pitchFamily="66" charset="0"/>
              </a:rPr>
              <a:t>ANNUAL PERFORMANCE EVALUATION REPORT (APER</a:t>
            </a:r>
            <a:r>
              <a:rPr lang="en-US" sz="1400" b="1" dirty="0" smtClean="0">
                <a:latin typeface="Comic Sans MS" pitchFamily="66" charset="0"/>
              </a:rPr>
              <a:t>) contd.</a:t>
            </a:r>
            <a:r>
              <a:rPr lang="en-GB" sz="1400" dirty="0">
                <a:latin typeface="Comic Sans MS" pitchFamily="66" charset="0"/>
              </a:rPr>
              <a:t/>
            </a:r>
            <a:br>
              <a:rPr lang="en-GB" sz="1400" dirty="0">
                <a:latin typeface="Comic Sans MS" pitchFamily="66" charset="0"/>
              </a:rPr>
            </a:br>
            <a:endParaRPr lang="en-GB" sz="14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18457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The </a:t>
            </a:r>
            <a:r>
              <a:rPr lang="en-US" sz="2800" dirty="0">
                <a:latin typeface="Comic Sans MS" pitchFamily="66" charset="0"/>
              </a:rPr>
              <a:t>APER is designed to capture such fundamental features as</a:t>
            </a:r>
            <a:r>
              <a:rPr lang="en-US" sz="2800" dirty="0" smtClean="0">
                <a:latin typeface="Comic Sans MS" pitchFamily="66" charset="0"/>
              </a:rPr>
              <a:t>: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 </a:t>
            </a:r>
            <a:endParaRPr lang="en-GB" sz="28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800" dirty="0">
                <a:solidFill>
                  <a:srgbClr val="FF0000"/>
                </a:solidFill>
                <a:latin typeface="Comic Sans MS" pitchFamily="66" charset="0"/>
              </a:rPr>
              <a:t>An Introduction/ Instruction for completion </a:t>
            </a:r>
            <a:endParaRPr lang="en-GB" sz="2800" dirty="0">
              <a:solidFill>
                <a:srgbClr val="FF0000"/>
              </a:solidFill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800" dirty="0">
                <a:solidFill>
                  <a:srgbClr val="FF0000"/>
                </a:solidFill>
                <a:latin typeface="Comic Sans MS" pitchFamily="66" charset="0"/>
              </a:rPr>
              <a:t>The report rendering process </a:t>
            </a:r>
            <a:endParaRPr lang="en-GB" sz="2800" dirty="0">
              <a:solidFill>
                <a:srgbClr val="FF0000"/>
              </a:solidFill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800" dirty="0">
                <a:solidFill>
                  <a:srgbClr val="FF0000"/>
                </a:solidFill>
                <a:latin typeface="Comic Sans MS" pitchFamily="66" charset="0"/>
              </a:rPr>
              <a:t>Report reviewing authorities </a:t>
            </a:r>
            <a:endParaRPr lang="en-GB" sz="2800" dirty="0">
              <a:solidFill>
                <a:srgbClr val="FF0000"/>
              </a:solidFill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800" dirty="0">
                <a:solidFill>
                  <a:srgbClr val="FF0000"/>
                </a:solidFill>
                <a:latin typeface="Comic Sans MS" pitchFamily="66" charset="0"/>
              </a:rPr>
              <a:t>Report appeal process </a:t>
            </a:r>
            <a:endParaRPr lang="en-GB" sz="2800" dirty="0">
              <a:solidFill>
                <a:srgbClr val="FF0000"/>
              </a:solidFill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800" dirty="0">
                <a:solidFill>
                  <a:srgbClr val="FF0000"/>
                </a:solidFill>
                <a:latin typeface="Comic Sans MS" pitchFamily="66" charset="0"/>
              </a:rPr>
              <a:t>Procedure for report rendition </a:t>
            </a:r>
            <a:endParaRPr lang="en-GB" sz="2800" dirty="0">
              <a:solidFill>
                <a:srgbClr val="FF0000"/>
              </a:solidFill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800" dirty="0">
                <a:solidFill>
                  <a:srgbClr val="FF0000"/>
                </a:solidFill>
                <a:latin typeface="Comic Sans MS" pitchFamily="66" charset="0"/>
              </a:rPr>
              <a:t>Completion of the Report </a:t>
            </a:r>
            <a:endParaRPr lang="en-GB" sz="2800" dirty="0">
              <a:solidFill>
                <a:srgbClr val="FF0000"/>
              </a:solidFill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800" dirty="0">
                <a:solidFill>
                  <a:srgbClr val="FF0000"/>
                </a:solidFill>
                <a:latin typeface="Comic Sans MS" pitchFamily="66" charset="0"/>
              </a:rPr>
              <a:t>Calculation, Recommendation and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Conclusion</a:t>
            </a:r>
            <a:endParaRPr lang="en-GB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00119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1293" y="20689"/>
            <a:ext cx="6001815" cy="564672"/>
          </a:xfrm>
        </p:spPr>
        <p:txBody>
          <a:bodyPr>
            <a:noAutofit/>
          </a:bodyPr>
          <a:lstStyle/>
          <a:p>
            <a:r>
              <a:rPr lang="en-US" sz="1400" b="1" dirty="0">
                <a:latin typeface="Comic Sans MS" pitchFamily="66" charset="0"/>
              </a:rPr>
              <a:t>ANNUAL PERFORMANCE EVALUATION REPORT (APER</a:t>
            </a:r>
            <a:r>
              <a:rPr lang="en-US" sz="1400" b="1" dirty="0" smtClean="0">
                <a:latin typeface="Comic Sans MS" pitchFamily="66" charset="0"/>
              </a:rPr>
              <a:t>) contd.</a:t>
            </a:r>
            <a:r>
              <a:rPr lang="en-GB" sz="1400" dirty="0">
                <a:latin typeface="Comic Sans MS" pitchFamily="66" charset="0"/>
              </a:rPr>
              <a:t/>
            </a:r>
            <a:br>
              <a:rPr lang="en-GB" sz="1400" dirty="0">
                <a:latin typeface="Comic Sans MS" pitchFamily="66" charset="0"/>
              </a:rPr>
            </a:br>
            <a:endParaRPr lang="en-GB" sz="14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052736"/>
            <a:ext cx="8352928" cy="475252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</a:t>
            </a:r>
            <a:endParaRPr lang="en-GB" sz="2800" dirty="0" smtClean="0">
              <a:latin typeface="Comic Sans MS" pitchFamily="66" charset="0"/>
            </a:endParaRPr>
          </a:p>
          <a:p>
            <a:r>
              <a:rPr lang="en-US" sz="2800" b="1" dirty="0" smtClean="0">
                <a:latin typeface="Comic Sans MS" pitchFamily="66" charset="0"/>
              </a:rPr>
              <a:t>The APER report is divided into 3 broad parts as follows: </a:t>
            </a:r>
          </a:p>
          <a:p>
            <a:pPr marL="0" indent="0">
              <a:buNone/>
            </a:pPr>
            <a:endParaRPr lang="en-GB" sz="2800" dirty="0" smtClean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>
                <a:latin typeface="Comic Sans MS" pitchFamily="66" charset="0"/>
              </a:rPr>
              <a:t>Report </a:t>
            </a:r>
            <a:r>
              <a:rPr lang="en-US" sz="2800" dirty="0">
                <a:latin typeface="Comic Sans MS" pitchFamily="66" charset="0"/>
              </a:rPr>
              <a:t>particulars </a:t>
            </a:r>
            <a:endParaRPr lang="en-GB" sz="28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800" dirty="0">
                <a:latin typeface="Comic Sans MS" pitchFamily="66" charset="0"/>
              </a:rPr>
              <a:t>Performance module (20%) </a:t>
            </a:r>
            <a:endParaRPr lang="en-GB" sz="28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800" dirty="0">
                <a:latin typeface="Comic Sans MS" pitchFamily="66" charset="0"/>
              </a:rPr>
              <a:t>Competency module (80</a:t>
            </a:r>
            <a:r>
              <a:rPr lang="en-US" sz="2800" dirty="0" smtClean="0">
                <a:latin typeface="Comic Sans MS" pitchFamily="66" charset="0"/>
              </a:rPr>
              <a:t>%)</a:t>
            </a:r>
            <a:endParaRPr lang="en-GB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47046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7053" y="0"/>
            <a:ext cx="5976664" cy="332656"/>
          </a:xfrm>
        </p:spPr>
        <p:txBody>
          <a:bodyPr>
            <a:normAutofit/>
          </a:bodyPr>
          <a:lstStyle/>
          <a:p>
            <a:r>
              <a:rPr lang="en-US" sz="1400" b="1" dirty="0" smtClean="0">
                <a:latin typeface="Comic Sans MS" pitchFamily="66" charset="0"/>
              </a:rPr>
              <a:t>ANNUAL PERFORMANCE EVALUATION REPORT (APER) CONTD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55976" y="1628800"/>
            <a:ext cx="4542656" cy="4870141"/>
          </a:xfrm>
        </p:spPr>
        <p:txBody>
          <a:bodyPr>
            <a:normAutofit lnSpcReduction="10000"/>
          </a:bodyPr>
          <a:lstStyle/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Interpersonal skills </a:t>
            </a:r>
            <a:endParaRPr lang="en-GB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Verbal and written communication skills </a:t>
            </a:r>
            <a:endParaRPr lang="en-GB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Personal organization skills </a:t>
            </a:r>
            <a:endParaRPr lang="en-GB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ICT skills </a:t>
            </a:r>
            <a:endParaRPr lang="en-GB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Customer service skills </a:t>
            </a:r>
            <a:endParaRPr lang="en-GB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Time management skills </a:t>
            </a:r>
            <a:endParaRPr lang="en-GB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Teamwork </a:t>
            </a:r>
            <a:endParaRPr lang="en-GB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Personal leadership skills and </a:t>
            </a:r>
            <a:endParaRPr lang="en-GB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Grooming</a:t>
            </a:r>
            <a:endParaRPr lang="en-GB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endParaRPr lang="en-GB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8032" y="908720"/>
            <a:ext cx="88204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2800" b="1" dirty="0">
                <a:solidFill>
                  <a:srgbClr val="FF0000"/>
                </a:solidFill>
                <a:latin typeface="Comic Sans MS" pitchFamily="66" charset="0"/>
                <a:ea typeface="+mj-ea"/>
                <a:cs typeface="+mj-cs"/>
              </a:rPr>
              <a:t>The competency module is further divided 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  <a:ea typeface="+mj-ea"/>
                <a:cs typeface="+mj-cs"/>
              </a:rPr>
              <a:t>into:</a:t>
            </a:r>
            <a:endParaRPr lang="en-GB" sz="2800" dirty="0">
              <a:solidFill>
                <a:srgbClr val="FF0000"/>
              </a:solidFill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8032" y="2636912"/>
            <a:ext cx="4067944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3192" lvl="1">
              <a:spcBef>
                <a:spcPct val="20000"/>
              </a:spcBef>
              <a:buClr>
                <a:srgbClr val="0F6FC6"/>
              </a:buClr>
              <a:buSzPct val="85000"/>
            </a:pPr>
            <a:r>
              <a:rPr lang="en-US" sz="2600" dirty="0" smtClean="0">
                <a:solidFill>
                  <a:prstClr val="black"/>
                </a:solidFill>
                <a:latin typeface="Comic Sans MS" pitchFamily="66" charset="0"/>
              </a:rPr>
              <a:t>A. Generic </a:t>
            </a:r>
            <a:r>
              <a:rPr lang="en-US" sz="2600" dirty="0">
                <a:solidFill>
                  <a:prstClr val="black"/>
                </a:solidFill>
                <a:latin typeface="Comic Sans MS" pitchFamily="66" charset="0"/>
              </a:rPr>
              <a:t>organizational competencies (60% for ARC-CRC and 40% for ACC-Above) which judges:</a:t>
            </a:r>
            <a:endParaRPr lang="en-GB" sz="2600" dirty="0">
              <a:solidFill>
                <a:prstClr val="black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7053" y="0"/>
            <a:ext cx="5976664" cy="332656"/>
          </a:xfrm>
        </p:spPr>
        <p:txBody>
          <a:bodyPr>
            <a:normAutofit/>
          </a:bodyPr>
          <a:lstStyle/>
          <a:p>
            <a:r>
              <a:rPr lang="en-US" sz="1400" b="1" dirty="0" smtClean="0">
                <a:latin typeface="Comic Sans MS" pitchFamily="66" charset="0"/>
              </a:rPr>
              <a:t>ANNUAL PERFORMANCE EVALUATION REPORT (APER) CONTD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0" y="1636389"/>
            <a:ext cx="4392488" cy="349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0080" lvl="1" indent="-246888">
              <a:spcBef>
                <a:spcPct val="20000"/>
              </a:spcBef>
              <a:buClr>
                <a:srgbClr val="0F6FC6"/>
              </a:buClr>
              <a:buSzPct val="85000"/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C00000"/>
                </a:solidFill>
                <a:latin typeface="Comic Sans MS" pitchFamily="66" charset="0"/>
              </a:rPr>
              <a:t>Technical writing </a:t>
            </a:r>
            <a:endParaRPr lang="en-GB" sz="2400" dirty="0">
              <a:solidFill>
                <a:srgbClr val="C00000"/>
              </a:solidFill>
              <a:latin typeface="Comic Sans MS" pitchFamily="66" charset="0"/>
            </a:endParaRPr>
          </a:p>
          <a:p>
            <a:pPr marL="640080" lvl="1" indent="-246888">
              <a:spcBef>
                <a:spcPct val="20000"/>
              </a:spcBef>
              <a:buClr>
                <a:srgbClr val="0F6FC6"/>
              </a:buClr>
              <a:buSzPct val="85000"/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C00000"/>
                </a:solidFill>
                <a:latin typeface="Comic Sans MS" pitchFamily="66" charset="0"/>
              </a:rPr>
              <a:t>Supervisory skills </a:t>
            </a:r>
          </a:p>
          <a:p>
            <a:pPr marL="640080" lvl="1" indent="-246888">
              <a:spcBef>
                <a:spcPct val="20000"/>
              </a:spcBef>
              <a:buClr>
                <a:srgbClr val="0F6FC6"/>
              </a:buClr>
              <a:buSzPct val="85000"/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C00000"/>
                </a:solidFill>
                <a:latin typeface="Comic Sans MS" pitchFamily="66" charset="0"/>
              </a:rPr>
              <a:t>Creativity and innovation </a:t>
            </a:r>
            <a:endParaRPr lang="en-GB" sz="2400" dirty="0">
              <a:solidFill>
                <a:srgbClr val="C00000"/>
              </a:solidFill>
              <a:latin typeface="Comic Sans MS" pitchFamily="66" charset="0"/>
            </a:endParaRPr>
          </a:p>
          <a:p>
            <a:pPr marL="640080" lvl="1" indent="-246888">
              <a:spcBef>
                <a:spcPct val="20000"/>
              </a:spcBef>
              <a:buClr>
                <a:srgbClr val="0F6FC6"/>
              </a:buClr>
              <a:buSzPct val="85000"/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C00000"/>
                </a:solidFill>
                <a:latin typeface="Comic Sans MS" pitchFamily="66" charset="0"/>
              </a:rPr>
              <a:t>Intelligence gathering </a:t>
            </a:r>
            <a:endParaRPr lang="en-GB" sz="2400" dirty="0">
              <a:solidFill>
                <a:srgbClr val="C00000"/>
              </a:solidFill>
              <a:latin typeface="Comic Sans MS" pitchFamily="66" charset="0"/>
            </a:endParaRPr>
          </a:p>
          <a:p>
            <a:pPr marL="640080" lvl="1" indent="-246888">
              <a:spcBef>
                <a:spcPct val="20000"/>
              </a:spcBef>
              <a:buClr>
                <a:srgbClr val="0F6FC6"/>
              </a:buClr>
              <a:buSzPct val="85000"/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C00000"/>
                </a:solidFill>
                <a:latin typeface="Comic Sans MS" pitchFamily="66" charset="0"/>
              </a:rPr>
              <a:t>Technology competencies </a:t>
            </a:r>
            <a:endParaRPr lang="en-GB" sz="2400" dirty="0">
              <a:solidFill>
                <a:srgbClr val="C00000"/>
              </a:solidFill>
              <a:latin typeface="Comic Sans MS" pitchFamily="66" charset="0"/>
            </a:endParaRPr>
          </a:p>
          <a:p>
            <a:pPr marL="640080" lvl="1" indent="-246888">
              <a:spcBef>
                <a:spcPct val="20000"/>
              </a:spcBef>
              <a:buClr>
                <a:srgbClr val="0F6FC6"/>
              </a:buClr>
              <a:buSzPct val="85000"/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C00000"/>
                </a:solidFill>
                <a:latin typeface="Comic Sans MS" pitchFamily="66" charset="0"/>
              </a:rPr>
              <a:t>Accounting skills </a:t>
            </a:r>
            <a:endParaRPr lang="en-GB" sz="2400" dirty="0">
              <a:solidFill>
                <a:srgbClr val="C00000"/>
              </a:solidFill>
              <a:latin typeface="Comic Sans MS" pitchFamily="66" charset="0"/>
            </a:endParaRPr>
          </a:p>
          <a:p>
            <a:pPr marL="640080" lvl="1" indent="-246888">
              <a:spcBef>
                <a:spcPct val="20000"/>
              </a:spcBef>
              <a:buClr>
                <a:srgbClr val="0F6FC6"/>
              </a:buClr>
              <a:buSzPct val="85000"/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C00000"/>
                </a:solidFill>
                <a:latin typeface="Comic Sans MS" pitchFamily="66" charset="0"/>
              </a:rPr>
              <a:t>Arbitration </a:t>
            </a:r>
            <a:endParaRPr lang="en-GB" sz="24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55576" y="3068016"/>
            <a:ext cx="33843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3192" lvl="1">
              <a:spcBef>
                <a:spcPct val="20000"/>
              </a:spcBef>
              <a:buClr>
                <a:srgbClr val="0F6FC6"/>
              </a:buClr>
              <a:buSzPct val="85000"/>
            </a:pPr>
            <a:r>
              <a:rPr lang="en-US" sz="2400" dirty="0" smtClean="0">
                <a:solidFill>
                  <a:prstClr val="black"/>
                </a:solidFill>
                <a:latin typeface="Comic Sans MS" pitchFamily="66" charset="0"/>
              </a:rPr>
              <a:t>B. Job </a:t>
            </a:r>
            <a:r>
              <a:rPr lang="en-US" sz="2400" dirty="0">
                <a:solidFill>
                  <a:prstClr val="black"/>
                </a:solidFill>
                <a:latin typeface="Comic Sans MS" pitchFamily="66" charset="0"/>
              </a:rPr>
              <a:t>Specific Competencies (20%) </a:t>
            </a:r>
          </a:p>
        </p:txBody>
      </p:sp>
    </p:spTree>
    <p:extLst>
      <p:ext uri="{BB962C8B-B14F-4D97-AF65-F5344CB8AC3E}">
        <p14:creationId xmlns:p14="http://schemas.microsoft.com/office/powerpoint/2010/main" val="1753947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7053" y="0"/>
            <a:ext cx="5976664" cy="332656"/>
          </a:xfrm>
        </p:spPr>
        <p:txBody>
          <a:bodyPr>
            <a:normAutofit/>
          </a:bodyPr>
          <a:lstStyle/>
          <a:p>
            <a:r>
              <a:rPr lang="en-US" sz="1400" b="1" dirty="0" smtClean="0">
                <a:latin typeface="Comic Sans MS" pitchFamily="66" charset="0"/>
              </a:rPr>
              <a:t>ANNUAL PERFORMANCE EVALUATION REPORT (APER) CONTD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2776"/>
            <a:ext cx="4038600" cy="3744416"/>
          </a:xfrm>
        </p:spPr>
        <p:txBody>
          <a:bodyPr>
            <a:normAutofit/>
          </a:bodyPr>
          <a:lstStyle/>
          <a:p>
            <a:pPr marL="393192" lvl="1" indent="0">
              <a:buNone/>
            </a:pPr>
            <a:endParaRPr lang="en-US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Management and team-building skills </a:t>
            </a:r>
            <a:endParaRPr lang="en-GB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Leadership skills </a:t>
            </a:r>
            <a:endParaRPr lang="en-GB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Strategic thinking skills </a:t>
            </a:r>
            <a:endParaRPr lang="en-GB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Networking skills </a:t>
            </a:r>
            <a:endParaRPr lang="en-GB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endParaRPr lang="en-GB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11560" y="2172812"/>
            <a:ext cx="333496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3192" lvl="1">
              <a:spcBef>
                <a:spcPct val="20000"/>
              </a:spcBef>
              <a:buClr>
                <a:srgbClr val="0F6FC6"/>
              </a:buClr>
              <a:buSzPct val="85000"/>
            </a:pPr>
            <a:r>
              <a:rPr lang="en-US" sz="2400" dirty="0" smtClean="0">
                <a:solidFill>
                  <a:prstClr val="black"/>
                </a:solidFill>
                <a:latin typeface="Comic Sans MS" pitchFamily="66" charset="0"/>
              </a:rPr>
              <a:t>C. Leadership </a:t>
            </a:r>
            <a:r>
              <a:rPr lang="en-US" sz="2400" dirty="0">
                <a:solidFill>
                  <a:prstClr val="black"/>
                </a:solidFill>
                <a:latin typeface="Comic Sans MS" pitchFamily="66" charset="0"/>
              </a:rPr>
              <a:t>and Management Competencies (20%) Strictly for ACC and above:</a:t>
            </a:r>
            <a:endParaRPr lang="en-GB" sz="2400" dirty="0">
              <a:solidFill>
                <a:prstClr val="black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053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07193" y="-27740"/>
            <a:ext cx="2962672" cy="636680"/>
          </a:xfrm>
        </p:spPr>
        <p:txBody>
          <a:bodyPr>
            <a:normAutofit/>
          </a:bodyPr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  <a:latin typeface="Comic Sans MS" pitchFamily="66" charset="0"/>
              </a:rPr>
              <a:t>INTRODUCTION contd.</a:t>
            </a:r>
            <a:r>
              <a:rPr lang="en-GB" sz="1200" dirty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GB" sz="1200" dirty="0">
                <a:solidFill>
                  <a:schemeClr val="tx1"/>
                </a:solidFill>
                <a:latin typeface="Comic Sans MS" pitchFamily="66" charset="0"/>
              </a:rPr>
            </a:br>
            <a:endParaRPr lang="en-GB" sz="1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844824"/>
            <a:ext cx="7427168" cy="235761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dirty="0" smtClean="0">
                <a:latin typeface="Comic Sans MS" pitchFamily="66" charset="0"/>
              </a:rPr>
              <a:t>In FRSC,</a:t>
            </a:r>
          </a:p>
          <a:p>
            <a:pPr marL="0" indent="0" algn="just">
              <a:buNone/>
            </a:pPr>
            <a:r>
              <a:rPr lang="en-US" sz="2800" dirty="0" smtClean="0">
                <a:latin typeface="Comic Sans MS" pitchFamily="66" charset="0"/>
              </a:rPr>
              <a:t>Appraisal </a:t>
            </a:r>
            <a:r>
              <a:rPr lang="en-US" sz="2800" dirty="0">
                <a:latin typeface="Comic Sans MS" pitchFamily="66" charset="0"/>
              </a:rPr>
              <a:t>is used </a:t>
            </a:r>
            <a:r>
              <a:rPr lang="en-US" sz="2800" dirty="0" smtClean="0">
                <a:latin typeface="Comic Sans MS" pitchFamily="66" charset="0"/>
              </a:rPr>
              <a:t>for</a:t>
            </a:r>
          </a:p>
          <a:p>
            <a:pPr marL="0" indent="0" algn="just">
              <a:buNone/>
            </a:pPr>
            <a:r>
              <a:rPr lang="en-US" sz="2800" dirty="0" smtClean="0">
                <a:latin typeface="Comic Sans MS" pitchFamily="66" charset="0"/>
              </a:rPr>
              <a:t>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staff optimization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Promotion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Posting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appointment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800" dirty="0" smtClean="0">
                <a:latin typeface="Comic Sans MS" pitchFamily="66" charset="0"/>
              </a:rPr>
              <a:t>etc</a:t>
            </a:r>
            <a:r>
              <a:rPr lang="en-US" sz="2800" dirty="0">
                <a:latin typeface="Comic Sans MS" pitchFamily="66" charset="0"/>
              </a:rPr>
              <a:t>. </a:t>
            </a:r>
            <a:endParaRPr lang="en-GB" sz="2800" dirty="0">
              <a:latin typeface="Comic Sans MS" pitchFamily="66" charset="0"/>
            </a:endParaRPr>
          </a:p>
          <a:p>
            <a:pPr marL="0" indent="0" algn="just">
              <a:buNone/>
            </a:pPr>
            <a:endParaRPr lang="en-GB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484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5" name="Rectangle 19"/>
          <p:cNvSpPr>
            <a:spLocks noChangeArrowheads="1"/>
          </p:cNvSpPr>
          <p:nvPr/>
        </p:nvSpPr>
        <p:spPr bwMode="auto">
          <a:xfrm>
            <a:off x="323528" y="70991"/>
            <a:ext cx="8424936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Examples of previous assessments of Departments and Corps offices 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097" name="Group 60493"/>
          <p:cNvGrpSpPr>
            <a:grpSpLocks/>
          </p:cNvGrpSpPr>
          <p:nvPr/>
        </p:nvGrpSpPr>
        <p:grpSpPr bwMode="auto">
          <a:xfrm>
            <a:off x="0" y="686544"/>
            <a:ext cx="9144000" cy="6012578"/>
            <a:chOff x="0" y="0"/>
            <a:chExt cx="91440" cy="68611"/>
          </a:xfrm>
        </p:grpSpPr>
        <p:grpSp>
          <p:nvGrpSpPr>
            <p:cNvPr id="351" name="Group 351"/>
            <p:cNvGrpSpPr>
              <a:grpSpLocks/>
            </p:cNvGrpSpPr>
            <p:nvPr/>
          </p:nvGrpSpPr>
          <p:grpSpPr bwMode="auto">
            <a:xfrm>
              <a:off x="0" y="0"/>
              <a:ext cx="3790" cy="68611"/>
              <a:chOff x="0" y="0"/>
              <a:chExt cx="6858" cy="68606"/>
            </a:xfrm>
          </p:grpSpPr>
          <p:sp>
            <p:nvSpPr>
              <p:cNvPr id="357" name="Freeform 357"/>
              <p:cNvSpPr>
                <a:spLocks/>
              </p:cNvSpPr>
              <p:nvPr/>
            </p:nvSpPr>
            <p:spPr bwMode="auto">
              <a:xfrm>
                <a:off x="2286" y="0"/>
                <a:ext cx="1524" cy="68580"/>
              </a:xfrm>
              <a:custGeom>
                <a:avLst/>
                <a:gdLst>
                  <a:gd name="T0" fmla="*/ 0 w 152400"/>
                  <a:gd name="T1" fmla="*/ 25401 h 6858000"/>
                  <a:gd name="T2" fmla="*/ 7440 w 152400"/>
                  <a:gd name="T3" fmla="*/ 7440 h 6858000"/>
                  <a:gd name="T4" fmla="*/ 25401 w 152400"/>
                  <a:gd name="T5" fmla="*/ 0 h 6858000"/>
                  <a:gd name="T6" fmla="*/ 126999 w 152400"/>
                  <a:gd name="T7" fmla="*/ 0 h 6858000"/>
                  <a:gd name="T8" fmla="*/ 144960 w 152400"/>
                  <a:gd name="T9" fmla="*/ 7440 h 6858000"/>
                  <a:gd name="T10" fmla="*/ 152400 w 152400"/>
                  <a:gd name="T11" fmla="*/ 25401 h 6858000"/>
                  <a:gd name="T12" fmla="*/ 152400 w 152400"/>
                  <a:gd name="T13" fmla="*/ 6832599 h 6858000"/>
                  <a:gd name="T14" fmla="*/ 144960 w 152400"/>
                  <a:gd name="T15" fmla="*/ 6850560 h 6858000"/>
                  <a:gd name="T16" fmla="*/ 126999 w 152400"/>
                  <a:gd name="T17" fmla="*/ 6858000 h 6858000"/>
                  <a:gd name="T18" fmla="*/ 25401 w 152400"/>
                  <a:gd name="T19" fmla="*/ 6858000 h 6858000"/>
                  <a:gd name="T20" fmla="*/ 7440 w 152400"/>
                  <a:gd name="T21" fmla="*/ 6850560 h 6858000"/>
                  <a:gd name="T22" fmla="*/ 0 w 152400"/>
                  <a:gd name="T23" fmla="*/ 6832599 h 6858000"/>
                  <a:gd name="T24" fmla="*/ 0 w 152400"/>
                  <a:gd name="T25" fmla="*/ 25401 h 685800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2400" h="6858000">
                    <a:moveTo>
                      <a:pt x="0" y="25401"/>
                    </a:moveTo>
                    <a:cubicBezTo>
                      <a:pt x="0" y="18664"/>
                      <a:pt x="2676" y="12203"/>
                      <a:pt x="7440" y="7440"/>
                    </a:cubicBezTo>
                    <a:cubicBezTo>
                      <a:pt x="12204" y="2676"/>
                      <a:pt x="18664" y="0"/>
                      <a:pt x="25401" y="0"/>
                    </a:cubicBezTo>
                    <a:lnTo>
                      <a:pt x="126999" y="0"/>
                    </a:lnTo>
                    <a:cubicBezTo>
                      <a:pt x="133736" y="0"/>
                      <a:pt x="140197" y="2676"/>
                      <a:pt x="144960" y="7440"/>
                    </a:cubicBezTo>
                    <a:cubicBezTo>
                      <a:pt x="149724" y="12204"/>
                      <a:pt x="152400" y="18664"/>
                      <a:pt x="152400" y="25401"/>
                    </a:cubicBezTo>
                    <a:lnTo>
                      <a:pt x="152400" y="6832599"/>
                    </a:lnTo>
                    <a:cubicBezTo>
                      <a:pt x="152400" y="6839336"/>
                      <a:pt x="149724" y="6845797"/>
                      <a:pt x="144960" y="6850560"/>
                    </a:cubicBezTo>
                    <a:cubicBezTo>
                      <a:pt x="140196" y="6855324"/>
                      <a:pt x="133736" y="6858000"/>
                      <a:pt x="126999" y="6858000"/>
                    </a:cubicBezTo>
                    <a:lnTo>
                      <a:pt x="25401" y="6858000"/>
                    </a:lnTo>
                    <a:cubicBezTo>
                      <a:pt x="18664" y="6858000"/>
                      <a:pt x="12203" y="6855324"/>
                      <a:pt x="7440" y="6850560"/>
                    </a:cubicBezTo>
                    <a:cubicBezTo>
                      <a:pt x="2676" y="6845796"/>
                      <a:pt x="0" y="6839336"/>
                      <a:pt x="0" y="6832599"/>
                    </a:cubicBezTo>
                    <a:lnTo>
                      <a:pt x="0" y="25401"/>
                    </a:lnTo>
                    <a:close/>
                  </a:path>
                </a:pathLst>
              </a:custGeom>
              <a:solidFill>
                <a:srgbClr val="00B0F0"/>
              </a:solidFill>
              <a:ln w="9525">
                <a:noFill/>
                <a:round/>
                <a:headEnd/>
                <a:tailEnd/>
              </a:ln>
              <a:effectLst>
                <a:outerShdw dist="19050" dir="5400000" algn="ctr" rotWithShape="0">
                  <a:srgbClr val="000000">
                    <a:alpha val="62999"/>
                  </a:srgbClr>
                </a:outerShdw>
              </a:effec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pic>
            <p:nvPicPr>
              <p:cNvPr id="358" name="Object 27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r="7921" b="7359"/>
              <a:stretch>
                <a:fillRect/>
              </a:stretch>
            </p:blipFill>
            <p:spPr bwMode="auto">
              <a:xfrm>
                <a:off x="0" y="8382"/>
                <a:ext cx="4572" cy="6873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FFFF">
                      <a:alpha val="0"/>
                    </a:srgbClr>
                  </a:gs>
                </a:gsLst>
                <a:lin ang="5400000" scaled="1"/>
              </a:gradFill>
              <a:ln w="3175">
                <a:solidFill>
                  <a:srgbClr val="FFFFFF"/>
                </a:solidFill>
                <a:miter lim="800000"/>
                <a:headEnd/>
                <a:tailEnd/>
              </a:ln>
            </p:spPr>
          </p:pic>
          <p:sp>
            <p:nvSpPr>
              <p:cNvPr id="359" name="AutoShape 17"/>
              <p:cNvSpPr>
                <a:spLocks noChangeArrowheads="1"/>
              </p:cNvSpPr>
              <p:nvPr/>
            </p:nvSpPr>
            <p:spPr bwMode="auto">
              <a:xfrm rot="5400000">
                <a:off x="1561" y="3848"/>
                <a:ext cx="9069" cy="1524"/>
              </a:xfrm>
              <a:custGeom>
                <a:avLst/>
                <a:gdLst>
                  <a:gd name="T0" fmla="*/ 42869 w 1083093"/>
                  <a:gd name="T1" fmla="*/ 147735 h 154388"/>
                  <a:gd name="T2" fmla="*/ 0 w 1083093"/>
                  <a:gd name="T3" fmla="*/ 0 h 154388"/>
                  <a:gd name="T4" fmla="*/ 759302 w 1083093"/>
                  <a:gd name="T5" fmla="*/ 9671 h 154388"/>
                  <a:gd name="T6" fmla="*/ 595147 w 1083093"/>
                  <a:gd name="T7" fmla="*/ 150438 h 154388"/>
                  <a:gd name="T8" fmla="*/ 42869 w 1083093"/>
                  <a:gd name="T9" fmla="*/ 147735 h 1543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83093" h="154388">
                    <a:moveTo>
                      <a:pt x="61150" y="151614"/>
                    </a:moveTo>
                    <a:cubicBezTo>
                      <a:pt x="12327" y="100151"/>
                      <a:pt x="187373" y="34401"/>
                      <a:pt x="0" y="0"/>
                    </a:cubicBezTo>
                    <a:lnTo>
                      <a:pt x="1083093" y="9925"/>
                    </a:lnTo>
                    <a:lnTo>
                      <a:pt x="848937" y="154388"/>
                    </a:lnTo>
                    <a:lnTo>
                      <a:pt x="61150" y="151614"/>
                    </a:lnTo>
                    <a:close/>
                  </a:path>
                </a:pathLst>
              </a:custGeom>
              <a:solidFill>
                <a:srgbClr val="33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grpSp>
            <p:nvGrpSpPr>
              <p:cNvPr id="360" name="Group 360"/>
              <p:cNvGrpSpPr>
                <a:grpSpLocks/>
              </p:cNvGrpSpPr>
              <p:nvPr/>
            </p:nvGrpSpPr>
            <p:grpSpPr bwMode="auto">
              <a:xfrm>
                <a:off x="5334" y="15213"/>
                <a:ext cx="1524" cy="53393"/>
                <a:chOff x="5334" y="15213"/>
                <a:chExt cx="1524" cy="53393"/>
              </a:xfrm>
            </p:grpSpPr>
            <p:sp>
              <p:nvSpPr>
                <p:cNvPr id="361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1372" y="23551"/>
                  <a:ext cx="9367" cy="1444"/>
                </a:xfrm>
                <a:prstGeom prst="parallelogram">
                  <a:avLst>
                    <a:gd name="adj" fmla="val 162171"/>
                  </a:avLst>
                </a:pr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62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1372" y="40315"/>
                  <a:ext cx="9367" cy="1444"/>
                </a:xfrm>
                <a:prstGeom prst="parallelogram">
                  <a:avLst>
                    <a:gd name="adj" fmla="val 162171"/>
                  </a:avLst>
                </a:pr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63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1372" y="48697"/>
                  <a:ext cx="9367" cy="1444"/>
                </a:xfrm>
                <a:prstGeom prst="parallelogram">
                  <a:avLst>
                    <a:gd name="adj" fmla="val 162171"/>
                  </a:avLst>
                </a:pr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64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1372" y="57841"/>
                  <a:ext cx="9367" cy="1444"/>
                </a:xfrm>
                <a:prstGeom prst="parallelogram">
                  <a:avLst>
                    <a:gd name="adj" fmla="val 162171"/>
                  </a:avLst>
                </a:pr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65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1452" y="31932"/>
                  <a:ext cx="9367" cy="1445"/>
                </a:xfrm>
                <a:prstGeom prst="parallelogram">
                  <a:avLst>
                    <a:gd name="adj" fmla="val 162059"/>
                  </a:avLst>
                </a:pr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66" name="AutoShape 17"/>
                <p:cNvSpPr>
                  <a:spLocks noChangeArrowheads="1"/>
                </p:cNvSpPr>
                <p:nvPr/>
              </p:nvSpPr>
              <p:spPr bwMode="auto">
                <a:xfrm rot="5400000">
                  <a:off x="3034" y="17513"/>
                  <a:ext cx="6123" cy="1524"/>
                </a:xfrm>
                <a:custGeom>
                  <a:avLst/>
                  <a:gdLst>
                    <a:gd name="T0" fmla="*/ 10540 w 1474727"/>
                    <a:gd name="T1" fmla="*/ 147735 h 154388"/>
                    <a:gd name="T2" fmla="*/ 0 w 1474727"/>
                    <a:gd name="T3" fmla="*/ 0 h 154388"/>
                    <a:gd name="T4" fmla="*/ 186682 w 1474727"/>
                    <a:gd name="T5" fmla="*/ 9671 h 154388"/>
                    <a:gd name="T6" fmla="*/ 216401 w 1474727"/>
                    <a:gd name="T7" fmla="*/ 26592 h 154388"/>
                    <a:gd name="T8" fmla="*/ 146323 w 1474727"/>
                    <a:gd name="T9" fmla="*/ 150438 h 154388"/>
                    <a:gd name="T10" fmla="*/ 10540 w 1474727"/>
                    <a:gd name="T11" fmla="*/ 147735 h 15438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1474727" h="154388">
                      <a:moveTo>
                        <a:pt x="61150" y="151614"/>
                      </a:moveTo>
                      <a:cubicBezTo>
                        <a:pt x="12327" y="100151"/>
                        <a:pt x="187373" y="34401"/>
                        <a:pt x="0" y="0"/>
                      </a:cubicBezTo>
                      <a:lnTo>
                        <a:pt x="1083093" y="9925"/>
                      </a:lnTo>
                      <a:cubicBezTo>
                        <a:pt x="1140568" y="15713"/>
                        <a:pt x="1474727" y="11132"/>
                        <a:pt x="1255517" y="27290"/>
                      </a:cubicBezTo>
                      <a:lnTo>
                        <a:pt x="848937" y="154388"/>
                      </a:lnTo>
                      <a:lnTo>
                        <a:pt x="61150" y="151614"/>
                      </a:lnTo>
                      <a:close/>
                    </a:path>
                  </a:pathLst>
                </a:cu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67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3035" y="64783"/>
                  <a:ext cx="6122" cy="1524"/>
                </a:xfrm>
                <a:custGeom>
                  <a:avLst/>
                  <a:gdLst>
                    <a:gd name="T0" fmla="*/ 10540 w 1474727"/>
                    <a:gd name="T1" fmla="*/ 147735 h 154388"/>
                    <a:gd name="T2" fmla="*/ 0 w 1474727"/>
                    <a:gd name="T3" fmla="*/ 0 h 154388"/>
                    <a:gd name="T4" fmla="*/ 186682 w 1474727"/>
                    <a:gd name="T5" fmla="*/ 9671 h 154388"/>
                    <a:gd name="T6" fmla="*/ 216401 w 1474727"/>
                    <a:gd name="T7" fmla="*/ 26592 h 154388"/>
                    <a:gd name="T8" fmla="*/ 146323 w 1474727"/>
                    <a:gd name="T9" fmla="*/ 150438 h 154388"/>
                    <a:gd name="T10" fmla="*/ 10540 w 1474727"/>
                    <a:gd name="T11" fmla="*/ 147735 h 15438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1474727" h="154388">
                      <a:moveTo>
                        <a:pt x="61150" y="151614"/>
                      </a:moveTo>
                      <a:cubicBezTo>
                        <a:pt x="12327" y="100151"/>
                        <a:pt x="187373" y="34401"/>
                        <a:pt x="0" y="0"/>
                      </a:cubicBezTo>
                      <a:lnTo>
                        <a:pt x="1083093" y="9925"/>
                      </a:lnTo>
                      <a:cubicBezTo>
                        <a:pt x="1140568" y="15713"/>
                        <a:pt x="1474727" y="11132"/>
                        <a:pt x="1255517" y="27290"/>
                      </a:cubicBezTo>
                      <a:lnTo>
                        <a:pt x="848937" y="154388"/>
                      </a:lnTo>
                      <a:lnTo>
                        <a:pt x="61150" y="151614"/>
                      </a:lnTo>
                      <a:close/>
                    </a:path>
                  </a:pathLst>
                </a:cu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</p:grpSp>
        </p:grpSp>
        <p:sp>
          <p:nvSpPr>
            <p:cNvPr id="353" name="Rectangle 353"/>
            <p:cNvSpPr>
              <a:spLocks noChangeArrowheads="1"/>
            </p:cNvSpPr>
            <p:nvPr/>
          </p:nvSpPr>
          <p:spPr bwMode="auto">
            <a:xfrm>
              <a:off x="37338" y="0"/>
              <a:ext cx="14216" cy="3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865438" algn="ctr"/>
                  <a:tab pos="5730875" algn="r"/>
                </a:tabLst>
              </a:pPr>
              <a:r>
                <a:rPr kumimoji="0" lang="en-GB" sz="800" b="0" i="0" u="none" strike="noStrike" cap="none" normalizeH="0" baseline="0" smtClean="0">
                  <a:ln>
                    <a:noFill/>
                  </a:ln>
                  <a:solidFill>
                    <a:srgbClr val="808080"/>
                  </a:solidFill>
                  <a:effectLst/>
                  <a:latin typeface="Comic Sans MS" pitchFamily="66" charset="0"/>
                  <a:ea typeface="Calibri" pitchFamily="34" charset="0"/>
                  <a:cs typeface="Arial" pitchFamily="34" charset="0"/>
                </a:rPr>
                <a:t>RESTRICTED</a:t>
              </a:r>
              <a:endParaRPr kumimoji="0" lang="en-GB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354" name="Object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572" y="4572"/>
              <a:ext cx="82296" cy="61722"/>
            </a:xfrm>
            <a:prstGeom prst="rect">
              <a:avLst/>
            </a:prstGeom>
            <a:noFill/>
          </p:spPr>
        </p:pic>
        <p:sp>
          <p:nvSpPr>
            <p:cNvPr id="355" name="Rectangle 355"/>
            <p:cNvSpPr>
              <a:spLocks noChangeArrowheads="1"/>
            </p:cNvSpPr>
            <p:nvPr/>
          </p:nvSpPr>
          <p:spPr bwMode="auto">
            <a:xfrm>
              <a:off x="0" y="0"/>
              <a:ext cx="91440" cy="4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en-GB"/>
            </a:p>
          </p:txBody>
        </p:sp>
        <p:sp>
          <p:nvSpPr>
            <p:cNvPr id="356" name="Rectangle 356"/>
            <p:cNvSpPr>
              <a:spLocks noChangeArrowheads="1"/>
            </p:cNvSpPr>
            <p:nvPr/>
          </p:nvSpPr>
          <p:spPr bwMode="auto">
            <a:xfrm>
              <a:off x="0" y="45053"/>
              <a:ext cx="91440" cy="4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en-GB"/>
            </a:p>
          </p:txBody>
        </p:sp>
      </p:grpSp>
      <p:sp>
        <p:nvSpPr>
          <p:cNvPr id="4118" name="Rectangle 22"/>
          <p:cNvSpPr>
            <a:spLocks noChangeArrowheads="1"/>
          </p:cNvSpPr>
          <p:nvPr/>
        </p:nvSpPr>
        <p:spPr bwMode="auto">
          <a:xfrm>
            <a:off x="0" y="50307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pSp>
        <p:nvGrpSpPr>
          <p:cNvPr id="30721" name="Group 60494"/>
          <p:cNvGrpSpPr>
            <a:grpSpLocks/>
          </p:cNvGrpSpPr>
          <p:nvPr/>
        </p:nvGrpSpPr>
        <p:grpSpPr bwMode="auto">
          <a:xfrm>
            <a:off x="0" y="0"/>
            <a:ext cx="9144000" cy="6681447"/>
            <a:chOff x="0" y="0"/>
            <a:chExt cx="91396" cy="68611"/>
          </a:xfrm>
        </p:grpSpPr>
        <p:grpSp>
          <p:nvGrpSpPr>
            <p:cNvPr id="369" name="Group 369"/>
            <p:cNvGrpSpPr>
              <a:grpSpLocks/>
            </p:cNvGrpSpPr>
            <p:nvPr/>
          </p:nvGrpSpPr>
          <p:grpSpPr bwMode="auto">
            <a:xfrm>
              <a:off x="0" y="0"/>
              <a:ext cx="3790" cy="68611"/>
              <a:chOff x="0" y="0"/>
              <a:chExt cx="6858" cy="68606"/>
            </a:xfrm>
          </p:grpSpPr>
          <p:sp>
            <p:nvSpPr>
              <p:cNvPr id="373" name="Freeform 373"/>
              <p:cNvSpPr>
                <a:spLocks/>
              </p:cNvSpPr>
              <p:nvPr/>
            </p:nvSpPr>
            <p:spPr bwMode="auto">
              <a:xfrm>
                <a:off x="2286" y="0"/>
                <a:ext cx="1524" cy="68580"/>
              </a:xfrm>
              <a:custGeom>
                <a:avLst/>
                <a:gdLst>
                  <a:gd name="T0" fmla="*/ 0 w 152400"/>
                  <a:gd name="T1" fmla="*/ 25401 h 6858000"/>
                  <a:gd name="T2" fmla="*/ 7440 w 152400"/>
                  <a:gd name="T3" fmla="*/ 7440 h 6858000"/>
                  <a:gd name="T4" fmla="*/ 25401 w 152400"/>
                  <a:gd name="T5" fmla="*/ 0 h 6858000"/>
                  <a:gd name="T6" fmla="*/ 126999 w 152400"/>
                  <a:gd name="T7" fmla="*/ 0 h 6858000"/>
                  <a:gd name="T8" fmla="*/ 144960 w 152400"/>
                  <a:gd name="T9" fmla="*/ 7440 h 6858000"/>
                  <a:gd name="T10" fmla="*/ 152400 w 152400"/>
                  <a:gd name="T11" fmla="*/ 25401 h 6858000"/>
                  <a:gd name="T12" fmla="*/ 152400 w 152400"/>
                  <a:gd name="T13" fmla="*/ 6832599 h 6858000"/>
                  <a:gd name="T14" fmla="*/ 144960 w 152400"/>
                  <a:gd name="T15" fmla="*/ 6850560 h 6858000"/>
                  <a:gd name="T16" fmla="*/ 126999 w 152400"/>
                  <a:gd name="T17" fmla="*/ 6858000 h 6858000"/>
                  <a:gd name="T18" fmla="*/ 25401 w 152400"/>
                  <a:gd name="T19" fmla="*/ 6858000 h 6858000"/>
                  <a:gd name="T20" fmla="*/ 7440 w 152400"/>
                  <a:gd name="T21" fmla="*/ 6850560 h 6858000"/>
                  <a:gd name="T22" fmla="*/ 0 w 152400"/>
                  <a:gd name="T23" fmla="*/ 6832599 h 6858000"/>
                  <a:gd name="T24" fmla="*/ 0 w 152400"/>
                  <a:gd name="T25" fmla="*/ 25401 h 685800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2400" h="6858000">
                    <a:moveTo>
                      <a:pt x="0" y="25401"/>
                    </a:moveTo>
                    <a:cubicBezTo>
                      <a:pt x="0" y="18664"/>
                      <a:pt x="2676" y="12203"/>
                      <a:pt x="7440" y="7440"/>
                    </a:cubicBezTo>
                    <a:cubicBezTo>
                      <a:pt x="12204" y="2676"/>
                      <a:pt x="18664" y="0"/>
                      <a:pt x="25401" y="0"/>
                    </a:cubicBezTo>
                    <a:lnTo>
                      <a:pt x="126999" y="0"/>
                    </a:lnTo>
                    <a:cubicBezTo>
                      <a:pt x="133736" y="0"/>
                      <a:pt x="140197" y="2676"/>
                      <a:pt x="144960" y="7440"/>
                    </a:cubicBezTo>
                    <a:cubicBezTo>
                      <a:pt x="149724" y="12204"/>
                      <a:pt x="152400" y="18664"/>
                      <a:pt x="152400" y="25401"/>
                    </a:cubicBezTo>
                    <a:lnTo>
                      <a:pt x="152400" y="6832599"/>
                    </a:lnTo>
                    <a:cubicBezTo>
                      <a:pt x="152400" y="6839336"/>
                      <a:pt x="149724" y="6845797"/>
                      <a:pt x="144960" y="6850560"/>
                    </a:cubicBezTo>
                    <a:cubicBezTo>
                      <a:pt x="140196" y="6855324"/>
                      <a:pt x="133736" y="6858000"/>
                      <a:pt x="126999" y="6858000"/>
                    </a:cubicBezTo>
                    <a:lnTo>
                      <a:pt x="25401" y="6858000"/>
                    </a:lnTo>
                    <a:cubicBezTo>
                      <a:pt x="18664" y="6858000"/>
                      <a:pt x="12203" y="6855324"/>
                      <a:pt x="7440" y="6850560"/>
                    </a:cubicBezTo>
                    <a:cubicBezTo>
                      <a:pt x="2676" y="6845796"/>
                      <a:pt x="0" y="6839336"/>
                      <a:pt x="0" y="6832599"/>
                    </a:cubicBezTo>
                    <a:lnTo>
                      <a:pt x="0" y="25401"/>
                    </a:lnTo>
                    <a:close/>
                  </a:path>
                </a:pathLst>
              </a:custGeom>
              <a:solidFill>
                <a:srgbClr val="00B0F0"/>
              </a:solidFill>
              <a:ln w="9525">
                <a:noFill/>
                <a:round/>
                <a:headEnd/>
                <a:tailEnd/>
              </a:ln>
              <a:effectLst>
                <a:outerShdw dist="19050" dir="5400000" algn="ctr" rotWithShape="0">
                  <a:srgbClr val="000000">
                    <a:alpha val="62999"/>
                  </a:srgbClr>
                </a:outerShdw>
              </a:effec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pic>
            <p:nvPicPr>
              <p:cNvPr id="374" name="Object 27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r="7921" b="7359"/>
              <a:stretch>
                <a:fillRect/>
              </a:stretch>
            </p:blipFill>
            <p:spPr bwMode="auto">
              <a:xfrm>
                <a:off x="0" y="8382"/>
                <a:ext cx="4572" cy="6873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FFFF">
                      <a:alpha val="0"/>
                    </a:srgbClr>
                  </a:gs>
                </a:gsLst>
                <a:lin ang="5400000" scaled="1"/>
              </a:gradFill>
              <a:ln w="3175">
                <a:solidFill>
                  <a:srgbClr val="FFFFFF"/>
                </a:solidFill>
                <a:miter lim="800000"/>
                <a:headEnd/>
                <a:tailEnd/>
              </a:ln>
            </p:spPr>
          </p:pic>
          <p:sp>
            <p:nvSpPr>
              <p:cNvPr id="375" name="AutoShape 17"/>
              <p:cNvSpPr>
                <a:spLocks noChangeArrowheads="1"/>
              </p:cNvSpPr>
              <p:nvPr/>
            </p:nvSpPr>
            <p:spPr bwMode="auto">
              <a:xfrm rot="5400000">
                <a:off x="1561" y="3848"/>
                <a:ext cx="9069" cy="1524"/>
              </a:xfrm>
              <a:custGeom>
                <a:avLst/>
                <a:gdLst>
                  <a:gd name="T0" fmla="*/ 42869 w 1083093"/>
                  <a:gd name="T1" fmla="*/ 147735 h 154388"/>
                  <a:gd name="T2" fmla="*/ 0 w 1083093"/>
                  <a:gd name="T3" fmla="*/ 0 h 154388"/>
                  <a:gd name="T4" fmla="*/ 759302 w 1083093"/>
                  <a:gd name="T5" fmla="*/ 9671 h 154388"/>
                  <a:gd name="T6" fmla="*/ 595147 w 1083093"/>
                  <a:gd name="T7" fmla="*/ 150438 h 154388"/>
                  <a:gd name="T8" fmla="*/ 42869 w 1083093"/>
                  <a:gd name="T9" fmla="*/ 147735 h 1543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83093" h="154388">
                    <a:moveTo>
                      <a:pt x="61150" y="151614"/>
                    </a:moveTo>
                    <a:cubicBezTo>
                      <a:pt x="12327" y="100151"/>
                      <a:pt x="187373" y="34401"/>
                      <a:pt x="0" y="0"/>
                    </a:cubicBezTo>
                    <a:lnTo>
                      <a:pt x="1083093" y="9925"/>
                    </a:lnTo>
                    <a:lnTo>
                      <a:pt x="848937" y="154388"/>
                    </a:lnTo>
                    <a:lnTo>
                      <a:pt x="61150" y="151614"/>
                    </a:lnTo>
                    <a:close/>
                  </a:path>
                </a:pathLst>
              </a:custGeom>
              <a:solidFill>
                <a:srgbClr val="33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grpSp>
            <p:nvGrpSpPr>
              <p:cNvPr id="376" name="Group 376"/>
              <p:cNvGrpSpPr>
                <a:grpSpLocks/>
              </p:cNvGrpSpPr>
              <p:nvPr/>
            </p:nvGrpSpPr>
            <p:grpSpPr bwMode="auto">
              <a:xfrm>
                <a:off x="5334" y="15213"/>
                <a:ext cx="1524" cy="53393"/>
                <a:chOff x="5334" y="15213"/>
                <a:chExt cx="1524" cy="53393"/>
              </a:xfrm>
            </p:grpSpPr>
            <p:sp>
              <p:nvSpPr>
                <p:cNvPr id="377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1372" y="23551"/>
                  <a:ext cx="9367" cy="1444"/>
                </a:xfrm>
                <a:prstGeom prst="parallelogram">
                  <a:avLst>
                    <a:gd name="adj" fmla="val 162171"/>
                  </a:avLst>
                </a:pr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78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1372" y="40315"/>
                  <a:ext cx="9367" cy="1444"/>
                </a:xfrm>
                <a:prstGeom prst="parallelogram">
                  <a:avLst>
                    <a:gd name="adj" fmla="val 162171"/>
                  </a:avLst>
                </a:pr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79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1372" y="48697"/>
                  <a:ext cx="9367" cy="1444"/>
                </a:xfrm>
                <a:prstGeom prst="parallelogram">
                  <a:avLst>
                    <a:gd name="adj" fmla="val 162171"/>
                  </a:avLst>
                </a:pr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80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1372" y="57841"/>
                  <a:ext cx="9367" cy="1444"/>
                </a:xfrm>
                <a:prstGeom prst="parallelogram">
                  <a:avLst>
                    <a:gd name="adj" fmla="val 162171"/>
                  </a:avLst>
                </a:pr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81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1452" y="31932"/>
                  <a:ext cx="9367" cy="1445"/>
                </a:xfrm>
                <a:prstGeom prst="parallelogram">
                  <a:avLst>
                    <a:gd name="adj" fmla="val 162059"/>
                  </a:avLst>
                </a:pr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82" name="AutoShape 17"/>
                <p:cNvSpPr>
                  <a:spLocks noChangeArrowheads="1"/>
                </p:cNvSpPr>
                <p:nvPr/>
              </p:nvSpPr>
              <p:spPr bwMode="auto">
                <a:xfrm rot="5400000">
                  <a:off x="3034" y="17513"/>
                  <a:ext cx="6123" cy="1524"/>
                </a:xfrm>
                <a:custGeom>
                  <a:avLst/>
                  <a:gdLst>
                    <a:gd name="T0" fmla="*/ 10540 w 1474727"/>
                    <a:gd name="T1" fmla="*/ 147735 h 154388"/>
                    <a:gd name="T2" fmla="*/ 0 w 1474727"/>
                    <a:gd name="T3" fmla="*/ 0 h 154388"/>
                    <a:gd name="T4" fmla="*/ 186682 w 1474727"/>
                    <a:gd name="T5" fmla="*/ 9671 h 154388"/>
                    <a:gd name="T6" fmla="*/ 216401 w 1474727"/>
                    <a:gd name="T7" fmla="*/ 26592 h 154388"/>
                    <a:gd name="T8" fmla="*/ 146323 w 1474727"/>
                    <a:gd name="T9" fmla="*/ 150438 h 154388"/>
                    <a:gd name="T10" fmla="*/ 10540 w 1474727"/>
                    <a:gd name="T11" fmla="*/ 147735 h 15438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1474727" h="154388">
                      <a:moveTo>
                        <a:pt x="61150" y="151614"/>
                      </a:moveTo>
                      <a:cubicBezTo>
                        <a:pt x="12327" y="100151"/>
                        <a:pt x="187373" y="34401"/>
                        <a:pt x="0" y="0"/>
                      </a:cubicBezTo>
                      <a:lnTo>
                        <a:pt x="1083093" y="9925"/>
                      </a:lnTo>
                      <a:cubicBezTo>
                        <a:pt x="1140568" y="15713"/>
                        <a:pt x="1474727" y="11132"/>
                        <a:pt x="1255517" y="27290"/>
                      </a:cubicBezTo>
                      <a:lnTo>
                        <a:pt x="848937" y="154388"/>
                      </a:lnTo>
                      <a:lnTo>
                        <a:pt x="61150" y="151614"/>
                      </a:lnTo>
                      <a:close/>
                    </a:path>
                  </a:pathLst>
                </a:cu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83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3035" y="64783"/>
                  <a:ext cx="6122" cy="1524"/>
                </a:xfrm>
                <a:custGeom>
                  <a:avLst/>
                  <a:gdLst>
                    <a:gd name="T0" fmla="*/ 10540 w 1474727"/>
                    <a:gd name="T1" fmla="*/ 147735 h 154388"/>
                    <a:gd name="T2" fmla="*/ 0 w 1474727"/>
                    <a:gd name="T3" fmla="*/ 0 h 154388"/>
                    <a:gd name="T4" fmla="*/ 186682 w 1474727"/>
                    <a:gd name="T5" fmla="*/ 9671 h 154388"/>
                    <a:gd name="T6" fmla="*/ 216401 w 1474727"/>
                    <a:gd name="T7" fmla="*/ 26592 h 154388"/>
                    <a:gd name="T8" fmla="*/ 146323 w 1474727"/>
                    <a:gd name="T9" fmla="*/ 150438 h 154388"/>
                    <a:gd name="T10" fmla="*/ 10540 w 1474727"/>
                    <a:gd name="T11" fmla="*/ 147735 h 15438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1474727" h="154388">
                      <a:moveTo>
                        <a:pt x="61150" y="151614"/>
                      </a:moveTo>
                      <a:cubicBezTo>
                        <a:pt x="12327" y="100151"/>
                        <a:pt x="187373" y="34401"/>
                        <a:pt x="0" y="0"/>
                      </a:cubicBezTo>
                      <a:lnTo>
                        <a:pt x="1083093" y="9925"/>
                      </a:lnTo>
                      <a:cubicBezTo>
                        <a:pt x="1140568" y="15713"/>
                        <a:pt x="1474727" y="11132"/>
                        <a:pt x="1255517" y="27290"/>
                      </a:cubicBezTo>
                      <a:lnTo>
                        <a:pt x="848937" y="154388"/>
                      </a:lnTo>
                      <a:lnTo>
                        <a:pt x="61150" y="151614"/>
                      </a:lnTo>
                      <a:close/>
                    </a:path>
                  </a:pathLst>
                </a:cu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</p:grpSp>
        </p:grpSp>
        <p:sp>
          <p:nvSpPr>
            <p:cNvPr id="371" name="Rectangle 371"/>
            <p:cNvSpPr>
              <a:spLocks noChangeArrowheads="1"/>
            </p:cNvSpPr>
            <p:nvPr/>
          </p:nvSpPr>
          <p:spPr bwMode="auto">
            <a:xfrm>
              <a:off x="37339" y="0"/>
              <a:ext cx="14229" cy="3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865438" algn="ctr"/>
                  <a:tab pos="5730875" algn="r"/>
                </a:tabLst>
              </a:pPr>
              <a:r>
                <a:rPr kumimoji="0" lang="en-GB" sz="800" b="0" i="0" u="none" strike="noStrike" cap="none" normalizeH="0" baseline="0" smtClean="0">
                  <a:ln>
                    <a:noFill/>
                  </a:ln>
                  <a:solidFill>
                    <a:srgbClr val="808080"/>
                  </a:solidFill>
                  <a:effectLst/>
                  <a:latin typeface="Comic Sans MS" pitchFamily="66" charset="0"/>
                  <a:ea typeface="Calibri" pitchFamily="34" charset="0"/>
                  <a:cs typeface="Arial" pitchFamily="34" charset="0"/>
                </a:rPr>
                <a:t>RESTRICTED</a:t>
              </a:r>
              <a:endParaRPr kumimoji="0" lang="en-GB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372" name="Object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3048"/>
              <a:ext cx="91396" cy="65537"/>
            </a:xfrm>
            <a:prstGeom prst="rect">
              <a:avLst/>
            </a:prstGeom>
            <a:noFill/>
          </p:spPr>
        </p:pic>
      </p:grp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0" y="50307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87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pSp>
        <p:nvGrpSpPr>
          <p:cNvPr id="32769" name="Group 60495"/>
          <p:cNvGrpSpPr>
            <a:grpSpLocks/>
          </p:cNvGrpSpPr>
          <p:nvPr/>
        </p:nvGrpSpPr>
        <p:grpSpPr bwMode="auto">
          <a:xfrm>
            <a:off x="-324544" y="228600"/>
            <a:ext cx="9468544" cy="6464617"/>
            <a:chOff x="0" y="0"/>
            <a:chExt cx="91440" cy="68611"/>
          </a:xfrm>
        </p:grpSpPr>
        <p:grpSp>
          <p:nvGrpSpPr>
            <p:cNvPr id="385" name="Group 385"/>
            <p:cNvGrpSpPr>
              <a:grpSpLocks/>
            </p:cNvGrpSpPr>
            <p:nvPr/>
          </p:nvGrpSpPr>
          <p:grpSpPr bwMode="auto">
            <a:xfrm>
              <a:off x="0" y="0"/>
              <a:ext cx="3790" cy="68611"/>
              <a:chOff x="0" y="0"/>
              <a:chExt cx="6858" cy="68606"/>
            </a:xfrm>
          </p:grpSpPr>
          <p:sp>
            <p:nvSpPr>
              <p:cNvPr id="391" name="Freeform 391"/>
              <p:cNvSpPr>
                <a:spLocks/>
              </p:cNvSpPr>
              <p:nvPr/>
            </p:nvSpPr>
            <p:spPr bwMode="auto">
              <a:xfrm>
                <a:off x="2286" y="0"/>
                <a:ext cx="1524" cy="68580"/>
              </a:xfrm>
              <a:custGeom>
                <a:avLst/>
                <a:gdLst>
                  <a:gd name="T0" fmla="*/ 0 w 152400"/>
                  <a:gd name="T1" fmla="*/ 25401 h 6858000"/>
                  <a:gd name="T2" fmla="*/ 7440 w 152400"/>
                  <a:gd name="T3" fmla="*/ 7440 h 6858000"/>
                  <a:gd name="T4" fmla="*/ 25401 w 152400"/>
                  <a:gd name="T5" fmla="*/ 0 h 6858000"/>
                  <a:gd name="T6" fmla="*/ 126999 w 152400"/>
                  <a:gd name="T7" fmla="*/ 0 h 6858000"/>
                  <a:gd name="T8" fmla="*/ 144960 w 152400"/>
                  <a:gd name="T9" fmla="*/ 7440 h 6858000"/>
                  <a:gd name="T10" fmla="*/ 152400 w 152400"/>
                  <a:gd name="T11" fmla="*/ 25401 h 6858000"/>
                  <a:gd name="T12" fmla="*/ 152400 w 152400"/>
                  <a:gd name="T13" fmla="*/ 6832599 h 6858000"/>
                  <a:gd name="T14" fmla="*/ 144960 w 152400"/>
                  <a:gd name="T15" fmla="*/ 6850560 h 6858000"/>
                  <a:gd name="T16" fmla="*/ 126999 w 152400"/>
                  <a:gd name="T17" fmla="*/ 6858000 h 6858000"/>
                  <a:gd name="T18" fmla="*/ 25401 w 152400"/>
                  <a:gd name="T19" fmla="*/ 6858000 h 6858000"/>
                  <a:gd name="T20" fmla="*/ 7440 w 152400"/>
                  <a:gd name="T21" fmla="*/ 6850560 h 6858000"/>
                  <a:gd name="T22" fmla="*/ 0 w 152400"/>
                  <a:gd name="T23" fmla="*/ 6832599 h 6858000"/>
                  <a:gd name="T24" fmla="*/ 0 w 152400"/>
                  <a:gd name="T25" fmla="*/ 25401 h 685800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2400" h="6858000">
                    <a:moveTo>
                      <a:pt x="0" y="25401"/>
                    </a:moveTo>
                    <a:cubicBezTo>
                      <a:pt x="0" y="18664"/>
                      <a:pt x="2676" y="12203"/>
                      <a:pt x="7440" y="7440"/>
                    </a:cubicBezTo>
                    <a:cubicBezTo>
                      <a:pt x="12204" y="2676"/>
                      <a:pt x="18664" y="0"/>
                      <a:pt x="25401" y="0"/>
                    </a:cubicBezTo>
                    <a:lnTo>
                      <a:pt x="126999" y="0"/>
                    </a:lnTo>
                    <a:cubicBezTo>
                      <a:pt x="133736" y="0"/>
                      <a:pt x="140197" y="2676"/>
                      <a:pt x="144960" y="7440"/>
                    </a:cubicBezTo>
                    <a:cubicBezTo>
                      <a:pt x="149724" y="12204"/>
                      <a:pt x="152400" y="18664"/>
                      <a:pt x="152400" y="25401"/>
                    </a:cubicBezTo>
                    <a:lnTo>
                      <a:pt x="152400" y="6832599"/>
                    </a:lnTo>
                    <a:cubicBezTo>
                      <a:pt x="152400" y="6839336"/>
                      <a:pt x="149724" y="6845797"/>
                      <a:pt x="144960" y="6850560"/>
                    </a:cubicBezTo>
                    <a:cubicBezTo>
                      <a:pt x="140196" y="6855324"/>
                      <a:pt x="133736" y="6858000"/>
                      <a:pt x="126999" y="6858000"/>
                    </a:cubicBezTo>
                    <a:lnTo>
                      <a:pt x="25401" y="6858000"/>
                    </a:lnTo>
                    <a:cubicBezTo>
                      <a:pt x="18664" y="6858000"/>
                      <a:pt x="12203" y="6855324"/>
                      <a:pt x="7440" y="6850560"/>
                    </a:cubicBezTo>
                    <a:cubicBezTo>
                      <a:pt x="2676" y="6845796"/>
                      <a:pt x="0" y="6839336"/>
                      <a:pt x="0" y="6832599"/>
                    </a:cubicBezTo>
                    <a:lnTo>
                      <a:pt x="0" y="25401"/>
                    </a:lnTo>
                    <a:close/>
                  </a:path>
                </a:pathLst>
              </a:custGeom>
              <a:solidFill>
                <a:srgbClr val="00B0F0"/>
              </a:solidFill>
              <a:ln w="9525">
                <a:noFill/>
                <a:round/>
                <a:headEnd/>
                <a:tailEnd/>
              </a:ln>
              <a:effectLst>
                <a:outerShdw dist="19050" dir="5400000" algn="ctr" rotWithShape="0">
                  <a:srgbClr val="000000">
                    <a:alpha val="62999"/>
                  </a:srgbClr>
                </a:outerShdw>
              </a:effec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pic>
            <p:nvPicPr>
              <p:cNvPr id="392" name="Object 27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r="7921" b="7359"/>
              <a:stretch>
                <a:fillRect/>
              </a:stretch>
            </p:blipFill>
            <p:spPr bwMode="auto">
              <a:xfrm>
                <a:off x="0" y="8382"/>
                <a:ext cx="4572" cy="6873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FFFF">
                      <a:alpha val="0"/>
                    </a:srgbClr>
                  </a:gs>
                </a:gsLst>
                <a:lin ang="5400000" scaled="1"/>
              </a:gradFill>
              <a:ln w="3175">
                <a:solidFill>
                  <a:srgbClr val="FFFFFF"/>
                </a:solidFill>
                <a:miter lim="800000"/>
                <a:headEnd/>
                <a:tailEnd/>
              </a:ln>
            </p:spPr>
          </p:pic>
          <p:sp>
            <p:nvSpPr>
              <p:cNvPr id="393" name="AutoShape 17"/>
              <p:cNvSpPr>
                <a:spLocks noChangeArrowheads="1"/>
              </p:cNvSpPr>
              <p:nvPr/>
            </p:nvSpPr>
            <p:spPr bwMode="auto">
              <a:xfrm rot="5400000">
                <a:off x="1561" y="3848"/>
                <a:ext cx="9069" cy="1524"/>
              </a:xfrm>
              <a:custGeom>
                <a:avLst/>
                <a:gdLst>
                  <a:gd name="T0" fmla="*/ 42869 w 1083093"/>
                  <a:gd name="T1" fmla="*/ 147735 h 154388"/>
                  <a:gd name="T2" fmla="*/ 0 w 1083093"/>
                  <a:gd name="T3" fmla="*/ 0 h 154388"/>
                  <a:gd name="T4" fmla="*/ 759302 w 1083093"/>
                  <a:gd name="T5" fmla="*/ 9671 h 154388"/>
                  <a:gd name="T6" fmla="*/ 595147 w 1083093"/>
                  <a:gd name="T7" fmla="*/ 150438 h 154388"/>
                  <a:gd name="T8" fmla="*/ 42869 w 1083093"/>
                  <a:gd name="T9" fmla="*/ 147735 h 1543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83093" h="154388">
                    <a:moveTo>
                      <a:pt x="61150" y="151614"/>
                    </a:moveTo>
                    <a:cubicBezTo>
                      <a:pt x="12327" y="100151"/>
                      <a:pt x="187373" y="34401"/>
                      <a:pt x="0" y="0"/>
                    </a:cubicBezTo>
                    <a:lnTo>
                      <a:pt x="1083093" y="9925"/>
                    </a:lnTo>
                    <a:lnTo>
                      <a:pt x="848937" y="154388"/>
                    </a:lnTo>
                    <a:lnTo>
                      <a:pt x="61150" y="151614"/>
                    </a:lnTo>
                    <a:close/>
                  </a:path>
                </a:pathLst>
              </a:custGeom>
              <a:solidFill>
                <a:srgbClr val="33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grpSp>
            <p:nvGrpSpPr>
              <p:cNvPr id="394" name="Group 394"/>
              <p:cNvGrpSpPr>
                <a:grpSpLocks/>
              </p:cNvGrpSpPr>
              <p:nvPr/>
            </p:nvGrpSpPr>
            <p:grpSpPr bwMode="auto">
              <a:xfrm>
                <a:off x="5334" y="15213"/>
                <a:ext cx="1524" cy="53393"/>
                <a:chOff x="5334" y="15213"/>
                <a:chExt cx="1524" cy="53393"/>
              </a:xfrm>
            </p:grpSpPr>
            <p:sp>
              <p:nvSpPr>
                <p:cNvPr id="395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1372" y="23551"/>
                  <a:ext cx="9367" cy="1444"/>
                </a:xfrm>
                <a:prstGeom prst="parallelogram">
                  <a:avLst>
                    <a:gd name="adj" fmla="val 162171"/>
                  </a:avLst>
                </a:pr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96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1372" y="40315"/>
                  <a:ext cx="9367" cy="1444"/>
                </a:xfrm>
                <a:prstGeom prst="parallelogram">
                  <a:avLst>
                    <a:gd name="adj" fmla="val 162171"/>
                  </a:avLst>
                </a:pr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97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1372" y="48697"/>
                  <a:ext cx="9367" cy="1444"/>
                </a:xfrm>
                <a:prstGeom prst="parallelogram">
                  <a:avLst>
                    <a:gd name="adj" fmla="val 162171"/>
                  </a:avLst>
                </a:pr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98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1372" y="57841"/>
                  <a:ext cx="9367" cy="1444"/>
                </a:xfrm>
                <a:prstGeom prst="parallelogram">
                  <a:avLst>
                    <a:gd name="adj" fmla="val 162171"/>
                  </a:avLst>
                </a:pr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99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1452" y="31932"/>
                  <a:ext cx="9367" cy="1445"/>
                </a:xfrm>
                <a:prstGeom prst="parallelogram">
                  <a:avLst>
                    <a:gd name="adj" fmla="val 162059"/>
                  </a:avLst>
                </a:pr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400" name="AutoShape 17"/>
                <p:cNvSpPr>
                  <a:spLocks noChangeArrowheads="1"/>
                </p:cNvSpPr>
                <p:nvPr/>
              </p:nvSpPr>
              <p:spPr bwMode="auto">
                <a:xfrm rot="5400000">
                  <a:off x="3034" y="17513"/>
                  <a:ext cx="6123" cy="1524"/>
                </a:xfrm>
                <a:custGeom>
                  <a:avLst/>
                  <a:gdLst>
                    <a:gd name="T0" fmla="*/ 10540 w 1474727"/>
                    <a:gd name="T1" fmla="*/ 147735 h 154388"/>
                    <a:gd name="T2" fmla="*/ 0 w 1474727"/>
                    <a:gd name="T3" fmla="*/ 0 h 154388"/>
                    <a:gd name="T4" fmla="*/ 186682 w 1474727"/>
                    <a:gd name="T5" fmla="*/ 9671 h 154388"/>
                    <a:gd name="T6" fmla="*/ 216401 w 1474727"/>
                    <a:gd name="T7" fmla="*/ 26592 h 154388"/>
                    <a:gd name="T8" fmla="*/ 146323 w 1474727"/>
                    <a:gd name="T9" fmla="*/ 150438 h 154388"/>
                    <a:gd name="T10" fmla="*/ 10540 w 1474727"/>
                    <a:gd name="T11" fmla="*/ 147735 h 15438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1474727" h="154388">
                      <a:moveTo>
                        <a:pt x="61150" y="151614"/>
                      </a:moveTo>
                      <a:cubicBezTo>
                        <a:pt x="12327" y="100151"/>
                        <a:pt x="187373" y="34401"/>
                        <a:pt x="0" y="0"/>
                      </a:cubicBezTo>
                      <a:lnTo>
                        <a:pt x="1083093" y="9925"/>
                      </a:lnTo>
                      <a:cubicBezTo>
                        <a:pt x="1140568" y="15713"/>
                        <a:pt x="1474727" y="11132"/>
                        <a:pt x="1255517" y="27290"/>
                      </a:cubicBezTo>
                      <a:lnTo>
                        <a:pt x="848937" y="154388"/>
                      </a:lnTo>
                      <a:lnTo>
                        <a:pt x="61150" y="151614"/>
                      </a:lnTo>
                      <a:close/>
                    </a:path>
                  </a:pathLst>
                </a:cu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401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3035" y="64783"/>
                  <a:ext cx="6122" cy="1524"/>
                </a:xfrm>
                <a:custGeom>
                  <a:avLst/>
                  <a:gdLst>
                    <a:gd name="T0" fmla="*/ 10540 w 1474727"/>
                    <a:gd name="T1" fmla="*/ 147735 h 154388"/>
                    <a:gd name="T2" fmla="*/ 0 w 1474727"/>
                    <a:gd name="T3" fmla="*/ 0 h 154388"/>
                    <a:gd name="T4" fmla="*/ 186682 w 1474727"/>
                    <a:gd name="T5" fmla="*/ 9671 h 154388"/>
                    <a:gd name="T6" fmla="*/ 216401 w 1474727"/>
                    <a:gd name="T7" fmla="*/ 26592 h 154388"/>
                    <a:gd name="T8" fmla="*/ 146323 w 1474727"/>
                    <a:gd name="T9" fmla="*/ 150438 h 154388"/>
                    <a:gd name="T10" fmla="*/ 10540 w 1474727"/>
                    <a:gd name="T11" fmla="*/ 147735 h 15438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1474727" h="154388">
                      <a:moveTo>
                        <a:pt x="61150" y="151614"/>
                      </a:moveTo>
                      <a:cubicBezTo>
                        <a:pt x="12327" y="100151"/>
                        <a:pt x="187373" y="34401"/>
                        <a:pt x="0" y="0"/>
                      </a:cubicBezTo>
                      <a:lnTo>
                        <a:pt x="1083093" y="9925"/>
                      </a:lnTo>
                      <a:cubicBezTo>
                        <a:pt x="1140568" y="15713"/>
                        <a:pt x="1474727" y="11132"/>
                        <a:pt x="1255517" y="27290"/>
                      </a:cubicBezTo>
                      <a:lnTo>
                        <a:pt x="848937" y="154388"/>
                      </a:lnTo>
                      <a:lnTo>
                        <a:pt x="61150" y="151614"/>
                      </a:lnTo>
                      <a:close/>
                    </a:path>
                  </a:pathLst>
                </a:cu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</p:grpSp>
        </p:grpSp>
        <p:sp>
          <p:nvSpPr>
            <p:cNvPr id="387" name="Rectangle 387"/>
            <p:cNvSpPr>
              <a:spLocks noChangeArrowheads="1"/>
            </p:cNvSpPr>
            <p:nvPr/>
          </p:nvSpPr>
          <p:spPr bwMode="auto">
            <a:xfrm>
              <a:off x="37337" y="0"/>
              <a:ext cx="14221" cy="3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865438" algn="ctr"/>
                  <a:tab pos="5730875" algn="r"/>
                </a:tabLst>
              </a:pPr>
              <a:r>
                <a:rPr kumimoji="0" lang="en-GB" sz="800" b="0" i="0" u="none" strike="noStrike" cap="none" normalizeH="0" baseline="0" smtClean="0">
                  <a:ln>
                    <a:noFill/>
                  </a:ln>
                  <a:solidFill>
                    <a:srgbClr val="808080"/>
                  </a:solidFill>
                  <a:effectLst/>
                  <a:latin typeface="Comic Sans MS" pitchFamily="66" charset="0"/>
                  <a:ea typeface="Calibri" pitchFamily="34" charset="0"/>
                  <a:cs typeface="Arial" pitchFamily="34" charset="0"/>
                </a:rPr>
                <a:t>RESTRICTED</a:t>
              </a:r>
              <a:endParaRPr kumimoji="0" lang="en-GB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388" name="Object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" y="4572"/>
              <a:ext cx="44958" cy="60960"/>
            </a:xfrm>
            <a:prstGeom prst="rect">
              <a:avLst/>
            </a:prstGeom>
            <a:noFill/>
          </p:spPr>
        </p:pic>
        <p:pic>
          <p:nvPicPr>
            <p:cNvPr id="389" name="Object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196" y="5810"/>
              <a:ext cx="42482" cy="59722"/>
            </a:xfrm>
            <a:prstGeom prst="rect">
              <a:avLst/>
            </a:prstGeom>
            <a:noFill/>
          </p:spPr>
        </p:pic>
        <p:sp>
          <p:nvSpPr>
            <p:cNvPr id="390" name="Rectangle 390"/>
            <p:cNvSpPr>
              <a:spLocks noChangeArrowheads="1"/>
            </p:cNvSpPr>
            <p:nvPr/>
          </p:nvSpPr>
          <p:spPr bwMode="auto">
            <a:xfrm>
              <a:off x="0" y="0"/>
              <a:ext cx="91440" cy="4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en-GB"/>
            </a:p>
          </p:txBody>
        </p:sp>
      </p:grpSp>
      <p:sp>
        <p:nvSpPr>
          <p:cNvPr id="32790" name="Rectangle 22"/>
          <p:cNvSpPr>
            <a:spLocks noChangeArrowheads="1"/>
          </p:cNvSpPr>
          <p:nvPr/>
        </p:nvSpPr>
        <p:spPr bwMode="auto">
          <a:xfrm>
            <a:off x="0" y="50307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3768" y="2852936"/>
            <a:ext cx="4608512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Comic Sans MS" pitchFamily="66" charset="0"/>
              </a:rPr>
              <a:t>THEREFORE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GB" dirty="0">
                <a:latin typeface="Comic Sans MS" pitchFamily="66" charset="0"/>
              </a:rPr>
              <a:t/>
            </a:r>
            <a:br>
              <a:rPr lang="en-GB" dirty="0">
                <a:latin typeface="Comic Sans MS" pitchFamily="66" charset="0"/>
              </a:rPr>
            </a:br>
            <a:endParaRPr lang="en-GB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28592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latin typeface="Comic Sans MS" pitchFamily="66" charset="0"/>
              </a:rPr>
              <a:t>There is no gainsaying that </a:t>
            </a:r>
            <a:r>
              <a:rPr lang="en-US" dirty="0">
                <a:solidFill>
                  <a:srgbClr val="C00000"/>
                </a:solidFill>
                <a:latin typeface="Comic Sans MS" pitchFamily="66" charset="0"/>
              </a:rPr>
              <a:t>appraisal</a:t>
            </a:r>
            <a:r>
              <a:rPr lang="en-US" dirty="0">
                <a:latin typeface="Comic Sans MS" pitchFamily="66" charset="0"/>
              </a:rPr>
              <a:t> is linked to </a:t>
            </a:r>
            <a:r>
              <a:rPr lang="en-US" dirty="0">
                <a:solidFill>
                  <a:srgbClr val="C00000"/>
                </a:solidFill>
                <a:latin typeface="Comic Sans MS" pitchFamily="66" charset="0"/>
              </a:rPr>
              <a:t>productivity and performance </a:t>
            </a:r>
            <a:endParaRPr lang="en-US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marL="0" indent="0" algn="just">
              <a:buNone/>
            </a:pPr>
            <a:endParaRPr lang="en-US" dirty="0"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Comic Sans MS" pitchFamily="66" charset="0"/>
              </a:rPr>
              <a:t>                 it </a:t>
            </a:r>
            <a:r>
              <a:rPr lang="en-US" dirty="0">
                <a:latin typeface="Comic Sans MS" pitchFamily="66" charset="0"/>
              </a:rPr>
              <a:t>improves employee engagement </a:t>
            </a:r>
            <a:r>
              <a:rPr lang="en-US" dirty="0" smtClean="0">
                <a:latin typeface="Comic Sans MS" pitchFamily="66" charset="0"/>
              </a:rPr>
              <a:t>   </a:t>
            </a:r>
          </a:p>
          <a:p>
            <a:pPr marL="0" indent="0" algn="just">
              <a:buNone/>
            </a:pPr>
            <a:r>
              <a:rPr lang="en-US" dirty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                because </a:t>
            </a:r>
            <a:r>
              <a:rPr lang="en-US" dirty="0">
                <a:latin typeface="Comic Sans MS" pitchFamily="66" charset="0"/>
              </a:rPr>
              <a:t>everyone understands </a:t>
            </a:r>
            <a:r>
              <a:rPr lang="en-US" dirty="0" smtClean="0">
                <a:latin typeface="Comic Sans MS" pitchFamily="66" charset="0"/>
              </a:rPr>
              <a:t>how</a:t>
            </a:r>
          </a:p>
          <a:p>
            <a:pPr marL="0" indent="0" algn="just">
              <a:buNone/>
            </a:pPr>
            <a:r>
              <a:rPr lang="en-US" dirty="0" smtClean="0">
                <a:latin typeface="Comic Sans MS" pitchFamily="66" charset="0"/>
              </a:rPr>
              <a:t>                 </a:t>
            </a:r>
            <a:r>
              <a:rPr lang="en-US" dirty="0">
                <a:latin typeface="Comic Sans MS" pitchFamily="66" charset="0"/>
              </a:rPr>
              <a:t>the quality of their inputs </a:t>
            </a:r>
            <a:endParaRPr lang="en-US" dirty="0" smtClean="0"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en-US" dirty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                directly </a:t>
            </a:r>
            <a:r>
              <a:rPr lang="en-US" dirty="0">
                <a:latin typeface="Comic Sans MS" pitchFamily="66" charset="0"/>
              </a:rPr>
              <a:t>contributes to the realization of </a:t>
            </a:r>
            <a:r>
              <a:rPr lang="en-US" dirty="0" smtClean="0">
                <a:latin typeface="Comic Sans MS" pitchFamily="66" charset="0"/>
              </a:rPr>
              <a:t>   </a:t>
            </a:r>
          </a:p>
          <a:p>
            <a:pPr marL="0" indent="0" algn="just">
              <a:buNone/>
            </a:pPr>
            <a:r>
              <a:rPr lang="en-US" dirty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                the </a:t>
            </a:r>
            <a:r>
              <a:rPr lang="en-US" dirty="0">
                <a:latin typeface="Comic Sans MS" pitchFamily="66" charset="0"/>
              </a:rPr>
              <a:t>organization’s high level goals. </a:t>
            </a:r>
            <a:endParaRPr lang="en-GB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66191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2859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>
                <a:latin typeface="Comic Sans MS" pitchFamily="66" charset="0"/>
              </a:rPr>
              <a:t>An </a:t>
            </a:r>
            <a:r>
              <a:rPr lang="en-US" dirty="0">
                <a:latin typeface="Comic Sans MS" pitchFamily="66" charset="0"/>
              </a:rPr>
              <a:t>objective appraisal system is a veritable tool which must be exploited by any result-oriented and performance driven organization or </a:t>
            </a:r>
            <a:r>
              <a:rPr lang="en-US" dirty="0" smtClean="0">
                <a:latin typeface="Comic Sans MS" pitchFamily="66" charset="0"/>
              </a:rPr>
              <a:t>individual</a:t>
            </a:r>
          </a:p>
          <a:p>
            <a:pPr marL="0" indent="0" algn="just">
              <a:buNone/>
            </a:pPr>
            <a:endParaRPr lang="en-US" dirty="0">
              <a:latin typeface="Comic Sans MS" pitchFamily="66" charset="0"/>
            </a:endParaRPr>
          </a:p>
          <a:p>
            <a:pPr marL="0" indent="0" algn="just">
              <a:buNone/>
            </a:pPr>
            <a:endParaRPr lang="en-US" dirty="0" smtClean="0"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Comic Sans MS" pitchFamily="66" charset="0"/>
              </a:rPr>
              <a:t>Regular </a:t>
            </a:r>
            <a:r>
              <a:rPr lang="en-US" dirty="0">
                <a:latin typeface="Comic Sans MS" pitchFamily="66" charset="0"/>
              </a:rPr>
              <a:t>evaluation and appraisal of the entire processes of the Corps informs Management of whichever area that needs more attention. </a:t>
            </a:r>
            <a:endParaRPr lang="en-GB" dirty="0">
              <a:latin typeface="Comic Sans MS" pitchFamily="66" charset="0"/>
            </a:endParaRPr>
          </a:p>
          <a:p>
            <a:pPr algn="just"/>
            <a:endParaRPr lang="en-GB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9711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1124744"/>
            <a:ext cx="2396064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ectangle 2"/>
          <p:cNvSpPr/>
          <p:nvPr/>
        </p:nvSpPr>
        <p:spPr>
          <a:xfrm>
            <a:off x="1619672" y="3212976"/>
            <a:ext cx="51125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00B050"/>
                </a:solidFill>
                <a:latin typeface="Comic Sans MS" pitchFamily="66" charset="0"/>
              </a:rPr>
              <a:t>THANK YOU FOR LISTENING</a:t>
            </a:r>
            <a:endParaRPr lang="en-GB" sz="24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752" y="704088"/>
            <a:ext cx="4608512" cy="70868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 smtClean="0">
                <a:solidFill>
                  <a:srgbClr val="C00000"/>
                </a:solidFill>
                <a:latin typeface="Comic Sans MS" pitchFamily="66" charset="0"/>
              </a:rPr>
              <a:t>AIM</a:t>
            </a:r>
            <a:r>
              <a:rPr lang="en-GB" sz="4400" dirty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en-GB" sz="4400" dirty="0">
                <a:solidFill>
                  <a:srgbClr val="C00000"/>
                </a:solidFill>
                <a:latin typeface="Comic Sans MS" pitchFamily="66" charset="0"/>
              </a:rPr>
            </a:br>
            <a:endParaRPr lang="en-GB" sz="44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 smtClean="0">
                <a:latin typeface="Comic Sans MS" pitchFamily="66" charset="0"/>
              </a:rPr>
              <a:t>To </a:t>
            </a:r>
            <a:r>
              <a:rPr lang="en-US" sz="2800" dirty="0">
                <a:latin typeface="Comic Sans MS" pitchFamily="66" charset="0"/>
              </a:rPr>
              <a:t>acquaint course participants with </a:t>
            </a:r>
            <a:endParaRPr lang="en-US" sz="2800" dirty="0" smtClean="0"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en-US" sz="2800" dirty="0" smtClean="0">
                <a:latin typeface="Comic Sans MS" pitchFamily="66" charset="0"/>
              </a:rPr>
              <a:t>appraisal </a:t>
            </a:r>
            <a:r>
              <a:rPr lang="en-US" sz="2800" dirty="0">
                <a:latin typeface="Comic Sans MS" pitchFamily="66" charset="0"/>
              </a:rPr>
              <a:t>methodology in FRSC</a:t>
            </a:r>
            <a:r>
              <a:rPr lang="en-US" sz="2800" dirty="0" smtClean="0">
                <a:latin typeface="Comic Sans MS" pitchFamily="66" charset="0"/>
              </a:rPr>
              <a:t>.</a:t>
            </a:r>
            <a:endParaRPr lang="en-GB" sz="28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Comic Sans MS" pitchFamily="66" charset="0"/>
              </a:rPr>
              <a:t>OBJECTIVES</a:t>
            </a:r>
            <a:r>
              <a:rPr lang="en-GB" dirty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en-GB" dirty="0">
                <a:solidFill>
                  <a:srgbClr val="C00000"/>
                </a:solidFill>
                <a:latin typeface="Comic Sans MS" pitchFamily="66" charset="0"/>
              </a:rPr>
            </a:br>
            <a:endParaRPr lang="en-GB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3688" y="3068960"/>
            <a:ext cx="5760640" cy="72008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dirty="0">
                <a:latin typeface="Comic Sans MS" pitchFamily="66" charset="0"/>
              </a:rPr>
              <a:t>At the end of this paper, </a:t>
            </a:r>
            <a:endParaRPr lang="en-US" sz="2800" dirty="0" smtClean="0">
              <a:latin typeface="Comic Sans MS" pitchFamily="66" charset="0"/>
            </a:endParaRPr>
          </a:p>
          <a:p>
            <a:pPr marL="0" indent="0" algn="just">
              <a:buNone/>
            </a:pPr>
            <a:endParaRPr lang="en-US" sz="2800" dirty="0" smtClean="0"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en-US" sz="2800" dirty="0" smtClean="0">
                <a:latin typeface="Comic Sans MS" pitchFamily="66" charset="0"/>
              </a:rPr>
              <a:t>participants </a:t>
            </a:r>
            <a:r>
              <a:rPr lang="en-US" sz="2800" dirty="0">
                <a:latin typeface="Comic Sans MS" pitchFamily="66" charset="0"/>
              </a:rPr>
              <a:t>should be able </a:t>
            </a:r>
            <a:r>
              <a:rPr lang="en-US" sz="2800" dirty="0" smtClean="0">
                <a:latin typeface="Comic Sans MS" pitchFamily="66" charset="0"/>
              </a:rPr>
              <a:t>to:</a:t>
            </a:r>
            <a:endParaRPr lang="en-GB" sz="2800" dirty="0">
              <a:latin typeface="Comic Sans MS" pitchFamily="66" charset="0"/>
            </a:endParaRPr>
          </a:p>
          <a:p>
            <a:pPr marL="0" indent="0">
              <a:buNone/>
            </a:pPr>
            <a:endParaRPr lang="en-GB" sz="2800" dirty="0">
              <a:latin typeface="Comic Sans MS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62308" y="0"/>
            <a:ext cx="1666528" cy="348648"/>
          </a:xfrm>
        </p:spPr>
        <p:txBody>
          <a:bodyPr>
            <a:normAutofit fontScale="90000"/>
          </a:bodyPr>
          <a:lstStyle/>
          <a:p>
            <a:r>
              <a:rPr lang="en-US" sz="1200" b="1" dirty="0" smtClean="0">
                <a:latin typeface="Comic Sans MS" pitchFamily="66" charset="0"/>
              </a:rPr>
              <a:t>OBJECTIVES </a:t>
            </a:r>
            <a:r>
              <a:rPr lang="en-US" sz="1200" b="1" dirty="0" err="1" smtClean="0">
                <a:latin typeface="Comic Sans MS" pitchFamily="66" charset="0"/>
              </a:rPr>
              <a:t>contd</a:t>
            </a:r>
            <a:r>
              <a:rPr lang="en-GB" sz="1200" dirty="0">
                <a:latin typeface="Comic Sans MS" pitchFamily="66" charset="0"/>
              </a:rPr>
              <a:t/>
            </a:r>
            <a:br>
              <a:rPr lang="en-GB" sz="1200" dirty="0">
                <a:latin typeface="Comic Sans MS" pitchFamily="66" charset="0"/>
              </a:rPr>
            </a:br>
            <a:endParaRPr lang="en-GB" sz="12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688632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10000"/>
              </a:lnSpc>
            </a:pPr>
            <a:r>
              <a:rPr lang="en-US" sz="2800" b="1" dirty="0" smtClean="0">
                <a:latin typeface="Comic Sans MS" pitchFamily="66" charset="0"/>
              </a:rPr>
              <a:t>Give </a:t>
            </a:r>
            <a:r>
              <a:rPr lang="en-US" sz="2800" b="1" dirty="0">
                <a:latin typeface="Comic Sans MS" pitchFamily="66" charset="0"/>
              </a:rPr>
              <a:t>the meaning of appraisal.</a:t>
            </a:r>
            <a:endParaRPr lang="en-GB" sz="2800" b="1" dirty="0">
              <a:latin typeface="Comic Sans MS" pitchFamily="66" charset="0"/>
            </a:endParaRPr>
          </a:p>
          <a:p>
            <a:pPr lvl="0">
              <a:lnSpc>
                <a:spcPct val="110000"/>
              </a:lnSpc>
            </a:pPr>
            <a:r>
              <a:rPr lang="en-US" sz="2800" b="1" dirty="0">
                <a:latin typeface="Comic Sans MS" pitchFamily="66" charset="0"/>
              </a:rPr>
              <a:t>List the objectives of appraisal in FRSC. </a:t>
            </a:r>
            <a:endParaRPr lang="en-GB" sz="2800" b="1" dirty="0">
              <a:latin typeface="Comic Sans MS" pitchFamily="66" charset="0"/>
            </a:endParaRPr>
          </a:p>
          <a:p>
            <a:pPr lvl="0">
              <a:lnSpc>
                <a:spcPct val="110000"/>
              </a:lnSpc>
            </a:pPr>
            <a:r>
              <a:rPr lang="en-US" sz="2800" b="1" dirty="0">
                <a:latin typeface="Comic Sans MS" pitchFamily="66" charset="0"/>
              </a:rPr>
              <a:t>Describe the appraisal system in FRSC before the current system.</a:t>
            </a:r>
            <a:endParaRPr lang="en-GB" sz="2800" b="1" dirty="0">
              <a:latin typeface="Comic Sans MS" pitchFamily="66" charset="0"/>
            </a:endParaRPr>
          </a:p>
          <a:p>
            <a:pPr lvl="0">
              <a:lnSpc>
                <a:spcPct val="110000"/>
              </a:lnSpc>
            </a:pPr>
            <a:r>
              <a:rPr lang="en-US" sz="2800" b="1" dirty="0">
                <a:latin typeface="Comic Sans MS" pitchFamily="66" charset="0"/>
              </a:rPr>
              <a:t>List the essential elements of the current appraisal system in FRSC.	</a:t>
            </a:r>
            <a:endParaRPr lang="en-GB" sz="2800" b="1" dirty="0">
              <a:latin typeface="Comic Sans MS" pitchFamily="66" charset="0"/>
            </a:endParaRPr>
          </a:p>
          <a:p>
            <a:pPr lvl="0">
              <a:lnSpc>
                <a:spcPct val="110000"/>
              </a:lnSpc>
            </a:pPr>
            <a:r>
              <a:rPr lang="en-US" sz="2800" b="1" dirty="0">
                <a:latin typeface="Comic Sans MS" pitchFamily="66" charset="0"/>
              </a:rPr>
              <a:t>Itemize the levels of performance appraisal/appraisal    methodology in FRSC.</a:t>
            </a:r>
            <a:endParaRPr lang="en-GB" sz="2800" b="1" dirty="0">
              <a:latin typeface="Comic Sans MS" pitchFamily="66" charset="0"/>
            </a:endParaRPr>
          </a:p>
          <a:p>
            <a:pPr lvl="0">
              <a:lnSpc>
                <a:spcPct val="110000"/>
              </a:lnSpc>
            </a:pPr>
            <a:r>
              <a:rPr lang="en-US" sz="2800" b="1" dirty="0">
                <a:latin typeface="Comic Sans MS" pitchFamily="66" charset="0"/>
              </a:rPr>
              <a:t>Explain staff annual job binder. </a:t>
            </a:r>
            <a:endParaRPr lang="en-GB" sz="2800" b="1" dirty="0">
              <a:latin typeface="Comic Sans MS" pitchFamily="66" charset="0"/>
            </a:endParaRPr>
          </a:p>
          <a:p>
            <a:pPr lvl="0">
              <a:lnSpc>
                <a:spcPct val="110000"/>
              </a:lnSpc>
            </a:pPr>
            <a:r>
              <a:rPr lang="en-US" sz="2800" b="1" dirty="0">
                <a:latin typeface="Comic Sans MS" pitchFamily="66" charset="0"/>
              </a:rPr>
              <a:t>Discuss the annual performance evaluation report (APER)</a:t>
            </a:r>
            <a:endParaRPr lang="en-GB" sz="2800" b="1" dirty="0">
              <a:latin typeface="Comic Sans MS" pitchFamily="66" charset="0"/>
            </a:endParaRPr>
          </a:p>
          <a:p>
            <a:pPr>
              <a:lnSpc>
                <a:spcPct val="110000"/>
              </a:lnSpc>
              <a:buNone/>
            </a:pPr>
            <a:r>
              <a:rPr lang="en-US" b="1" dirty="0">
                <a:latin typeface="Comic Sans MS" pitchFamily="66" charset="0"/>
              </a:rPr>
              <a:t> </a:t>
            </a:r>
            <a:endParaRPr lang="en-GB" b="1" dirty="0">
              <a:latin typeface="Comic Sans MS" pitchFamily="66" charset="0"/>
            </a:endParaRPr>
          </a:p>
          <a:p>
            <a:endParaRPr lang="en-GB" b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379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908720"/>
            <a:ext cx="5915000" cy="70868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WHAT IS APPRAISAL ?</a:t>
            </a:r>
            <a:r>
              <a:rPr lang="en-GB" dirty="0">
                <a:solidFill>
                  <a:srgbClr val="C00000"/>
                </a:solidFill>
              </a:rPr>
              <a:t/>
            </a:r>
            <a:br>
              <a:rPr lang="en-GB" dirty="0">
                <a:solidFill>
                  <a:srgbClr val="C00000"/>
                </a:solidFill>
              </a:rPr>
            </a:b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12776"/>
            <a:ext cx="7653536" cy="43924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b="1" dirty="0">
                <a:latin typeface="Comic Sans MS" pitchFamily="66" charset="0"/>
              </a:rPr>
              <a:t>Appraisal </a:t>
            </a:r>
            <a:r>
              <a:rPr lang="en-US" sz="3200" b="1" dirty="0" smtClean="0">
                <a:latin typeface="Comic Sans MS" pitchFamily="66" charset="0"/>
              </a:rPr>
              <a:t>means </a:t>
            </a:r>
            <a:r>
              <a:rPr lang="en-US" sz="3200" b="1" dirty="0" smtClean="0">
                <a:solidFill>
                  <a:srgbClr val="C00000"/>
                </a:solidFill>
                <a:latin typeface="Comic Sans MS" pitchFamily="66" charset="0"/>
              </a:rPr>
              <a:t>Evaluation</a:t>
            </a:r>
          </a:p>
          <a:p>
            <a:pPr marL="0" indent="0" algn="just">
              <a:buNone/>
            </a:pPr>
            <a:endParaRPr lang="en-US" sz="3200" b="1" dirty="0" smtClean="0"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en-US" sz="3200" b="1" dirty="0" smtClean="0">
                <a:latin typeface="Comic Sans MS" pitchFamily="66" charset="0"/>
              </a:rPr>
              <a:t>which </a:t>
            </a:r>
            <a:r>
              <a:rPr lang="en-US" sz="3200" b="1" dirty="0">
                <a:latin typeface="Comic Sans MS" pitchFamily="66" charset="0"/>
              </a:rPr>
              <a:t>in simple terms is a </a:t>
            </a:r>
            <a:r>
              <a:rPr lang="en-US" sz="3200" b="1" dirty="0">
                <a:solidFill>
                  <a:srgbClr val="C00000"/>
                </a:solidFill>
                <a:latin typeface="Comic Sans MS" pitchFamily="66" charset="0"/>
              </a:rPr>
              <a:t>judgment or opinion on something or somebody</a:t>
            </a:r>
            <a:r>
              <a:rPr lang="en-US" sz="3200" b="1" dirty="0" smtClean="0">
                <a:latin typeface="Comic Sans MS" pitchFamily="66" charset="0"/>
              </a:rPr>
              <a:t>,</a:t>
            </a:r>
          </a:p>
          <a:p>
            <a:pPr marL="0" indent="0" algn="just">
              <a:buNone/>
            </a:pPr>
            <a:endParaRPr lang="en-US" sz="3200" b="1" dirty="0"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en-US" sz="3200" b="1" dirty="0" smtClean="0">
                <a:latin typeface="Comic Sans MS" pitchFamily="66" charset="0"/>
              </a:rPr>
              <a:t>especially </a:t>
            </a:r>
            <a:r>
              <a:rPr lang="en-US" sz="3200" b="1" dirty="0">
                <a:latin typeface="Comic Sans MS" pitchFamily="66" charset="0"/>
              </a:rPr>
              <a:t>one that assesses effectiveness or usefulness. </a:t>
            </a:r>
            <a:endParaRPr lang="en-GB" sz="3200" b="1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5648" y="11088"/>
            <a:ext cx="3168352" cy="432048"/>
          </a:xfrm>
        </p:spPr>
        <p:txBody>
          <a:bodyPr>
            <a:normAutofit/>
          </a:bodyPr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  <a:latin typeface="Comic Sans MS" pitchFamily="66" charset="0"/>
              </a:rPr>
              <a:t>WHAT IS APPRAISAL ? </a:t>
            </a:r>
            <a:r>
              <a:rPr lang="en-US" sz="1200" b="1" dirty="0" err="1" smtClean="0">
                <a:solidFill>
                  <a:schemeClr val="tx1"/>
                </a:solidFill>
                <a:latin typeface="Comic Sans MS" pitchFamily="66" charset="0"/>
              </a:rPr>
              <a:t>contd</a:t>
            </a:r>
            <a:r>
              <a:rPr lang="en-GB" sz="1200" dirty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GB" sz="1200" dirty="0">
                <a:solidFill>
                  <a:schemeClr val="tx1"/>
                </a:solidFill>
                <a:latin typeface="Comic Sans MS" pitchFamily="66" charset="0"/>
              </a:rPr>
            </a:br>
            <a:endParaRPr lang="en-GB" sz="1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439248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b="1" dirty="0" smtClean="0">
                <a:latin typeface="Comic Sans MS" pitchFamily="66" charset="0"/>
              </a:rPr>
              <a:t>Appraisal is also an </a:t>
            </a:r>
          </a:p>
          <a:p>
            <a:pPr marL="0" indent="0" algn="just">
              <a:buNone/>
            </a:pPr>
            <a:endParaRPr lang="en-US" sz="2800" b="1" dirty="0">
              <a:solidFill>
                <a:srgbClr val="C00000"/>
              </a:solidFill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en-US" sz="2800" b="1" dirty="0" smtClean="0">
                <a:solidFill>
                  <a:srgbClr val="C00000"/>
                </a:solidFill>
                <a:latin typeface="Comic Sans MS" pitchFamily="66" charset="0"/>
              </a:rPr>
              <a:t>objective </a:t>
            </a:r>
            <a:r>
              <a:rPr lang="en-US" sz="2800" b="1" dirty="0">
                <a:solidFill>
                  <a:srgbClr val="C00000"/>
                </a:solidFill>
                <a:latin typeface="Comic Sans MS" pitchFamily="66" charset="0"/>
              </a:rPr>
              <a:t>measurement of the </a:t>
            </a:r>
            <a:r>
              <a:rPr lang="en-US" sz="2800" b="1" dirty="0" smtClean="0">
                <a:solidFill>
                  <a:srgbClr val="C00000"/>
                </a:solidFill>
                <a:latin typeface="Comic Sans MS" pitchFamily="66" charset="0"/>
              </a:rPr>
              <a:t>effectiveness of an </a:t>
            </a:r>
            <a:r>
              <a:rPr lang="en-US" sz="2800" b="1" dirty="0">
                <a:solidFill>
                  <a:srgbClr val="C00000"/>
                </a:solidFill>
                <a:latin typeface="Comic Sans MS" pitchFamily="66" charset="0"/>
              </a:rPr>
              <a:t>output or service delivery of an individual employee, organization or country</a:t>
            </a:r>
            <a:r>
              <a:rPr lang="en-US" sz="2800" b="1" dirty="0">
                <a:latin typeface="Comic Sans MS" pitchFamily="66" charset="0"/>
              </a:rPr>
              <a:t>, </a:t>
            </a:r>
            <a:endParaRPr lang="en-US" sz="2800" b="1" dirty="0" smtClean="0">
              <a:latin typeface="Comic Sans MS" pitchFamily="66" charset="0"/>
            </a:endParaRPr>
          </a:p>
          <a:p>
            <a:pPr marL="0" indent="0" algn="just">
              <a:buNone/>
            </a:pPr>
            <a:endParaRPr lang="en-US" sz="2800" b="1" dirty="0"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en-US" sz="2800" b="1" dirty="0" smtClean="0">
                <a:latin typeface="Comic Sans MS" pitchFamily="66" charset="0"/>
              </a:rPr>
              <a:t>in </a:t>
            </a:r>
            <a:r>
              <a:rPr lang="en-US" sz="2800" b="1" dirty="0">
                <a:latin typeface="Comic Sans MS" pitchFamily="66" charset="0"/>
              </a:rPr>
              <a:t>relation to available resources and in realization of a desired </a:t>
            </a:r>
            <a:r>
              <a:rPr lang="en-US" sz="2800" b="1" dirty="0" smtClean="0">
                <a:latin typeface="Comic Sans MS" pitchFamily="66" charset="0"/>
              </a:rPr>
              <a:t>end</a:t>
            </a:r>
            <a:endParaRPr lang="en-GB" sz="2800" b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693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968</TotalTime>
  <Words>1281</Words>
  <Application>Microsoft Office PowerPoint</Application>
  <PresentationFormat>On-screen Show (4:3)</PresentationFormat>
  <Paragraphs>277</Paragraphs>
  <Slides>46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Flow</vt:lpstr>
      <vt:lpstr>APPRAISAL METHODOLOGY IN FRSC </vt:lpstr>
      <vt:lpstr>INTRODUCTION </vt:lpstr>
      <vt:lpstr>INTRODUCTION contd. </vt:lpstr>
      <vt:lpstr>INTRODUCTION contd. </vt:lpstr>
      <vt:lpstr>AIM </vt:lpstr>
      <vt:lpstr>OBJECTIVES </vt:lpstr>
      <vt:lpstr>OBJECTIVES contd </vt:lpstr>
      <vt:lpstr>WHAT IS APPRAISAL ? </vt:lpstr>
      <vt:lpstr>WHAT IS APPRAISAL ? contd </vt:lpstr>
      <vt:lpstr>WHAT IS APPRAISAL ? contd </vt:lpstr>
      <vt:lpstr>OBJECTIVES OF APPRAISAL IN FRSC </vt:lpstr>
      <vt:lpstr>OBJECTIVES OF APPRAISAL IN FRSC contd </vt:lpstr>
      <vt:lpstr>OBJECTIVES OF APPRAISAL IN FRSC contd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BRIEF DESCRIPTION OF APPRAISAL SYSTEM IN FRSC PRIOR TO INTRODUCTION OF THE CURRENT PERFORMANCE APPRAISAL SYSTEM  </vt:lpstr>
      <vt:lpstr>BRIEF DESCRIPTION OF APPRAISAL SYSTEM IN FRSC PRIOR TO INTRODUCTION OF THE CURRENT PERFORMANCE APPRAISAL SYSTEM  contd </vt:lpstr>
      <vt:lpstr>BRIEF DESCRIPTION OF APPRAISAL SYSTEM IN FRSC PRIOR TO INTRODUCTION OF THE CURRENT PERFORMANCE APPRAISAL SYSTEM  contd </vt:lpstr>
      <vt:lpstr>BRIEF DESCRIPTION OF APPRAISAL SYSTEM IN FRSC PRIOR TO INTRODUCTION OF THE CURRENT PERFORMANCE APPRAISAL SYSTEM  contd </vt:lpstr>
      <vt:lpstr>PowerPoint Presentation</vt:lpstr>
      <vt:lpstr>PERFORMANCE MANAGEMENT SYSTEM (PMS)</vt:lpstr>
      <vt:lpstr>ESSENTIAL ELEMENTS OF THE CURRENT APPRAISAL SYSTEM IN FRSC  </vt:lpstr>
      <vt:lpstr>PowerPoint Presentation</vt:lpstr>
      <vt:lpstr>PowerPoint Presentation</vt:lpstr>
      <vt:lpstr>LEVELS OF PERFORMANCE APPRAISAL/APPRAISAL METHODOLOGY IN FRSC</vt:lpstr>
      <vt:lpstr>CORPORATE  </vt:lpstr>
      <vt:lpstr>DEPARTMENT/ CORPS OFFICE </vt:lpstr>
      <vt:lpstr>COMMANDS</vt:lpstr>
      <vt:lpstr>INDIVIDUAL  </vt:lpstr>
      <vt:lpstr>ANNUAL PERFORMANCE EVALUATION REPORT (APER) </vt:lpstr>
      <vt:lpstr>ANNUAL PERFORMANCE EVALUATION REPORT (APER) contd. </vt:lpstr>
      <vt:lpstr>ANNUAL PERFORMANCE EVALUATION REPORT (APER) contd. </vt:lpstr>
      <vt:lpstr>ANNUAL PERFORMANCE EVALUATION REPORT (APER) contd. </vt:lpstr>
      <vt:lpstr>ANNUAL PERFORMANCE EVALUATION REPORT (APER) CONTD</vt:lpstr>
      <vt:lpstr>ANNUAL PERFORMANCE EVALUATION REPORT (APER) CONTD</vt:lpstr>
      <vt:lpstr>ANNUAL PERFORMANCE EVALUATION REPORT (APER) CONTD</vt:lpstr>
      <vt:lpstr>PowerPoint Presentation</vt:lpstr>
      <vt:lpstr>PowerPoint Presentation</vt:lpstr>
      <vt:lpstr>PowerPoint Presentation</vt:lpstr>
      <vt:lpstr>THEREFORE  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APPRAISAL METHODOLOGY IN FRSC</dc:title>
  <dc:creator>Ugochukwu Amaechi</dc:creator>
  <cp:lastModifiedBy>HP</cp:lastModifiedBy>
  <cp:revision>33</cp:revision>
  <dcterms:created xsi:type="dcterms:W3CDTF">2016-09-26T12:28:11Z</dcterms:created>
  <dcterms:modified xsi:type="dcterms:W3CDTF">2021-02-04T12:46:14Z</dcterms:modified>
</cp:coreProperties>
</file>