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1" r:id="rId6"/>
    <p:sldId id="292" r:id="rId7"/>
    <p:sldId id="260" r:id="rId8"/>
    <p:sldId id="261" r:id="rId9"/>
    <p:sldId id="301" r:id="rId10"/>
    <p:sldId id="262" r:id="rId11"/>
    <p:sldId id="294" r:id="rId12"/>
    <p:sldId id="263" r:id="rId13"/>
    <p:sldId id="264" r:id="rId14"/>
    <p:sldId id="299" r:id="rId15"/>
    <p:sldId id="265" r:id="rId16"/>
    <p:sldId id="300" r:id="rId17"/>
    <p:sldId id="266" r:id="rId18"/>
    <p:sldId id="267" r:id="rId19"/>
    <p:sldId id="268" r:id="rId20"/>
    <p:sldId id="269" r:id="rId21"/>
    <p:sldId id="287" r:id="rId22"/>
    <p:sldId id="270" r:id="rId23"/>
    <p:sldId id="288" r:id="rId24"/>
    <p:sldId id="271" r:id="rId25"/>
    <p:sldId id="272" r:id="rId26"/>
    <p:sldId id="289" r:id="rId27"/>
    <p:sldId id="290" r:id="rId28"/>
    <p:sldId id="273" r:id="rId29"/>
    <p:sldId id="274" r:id="rId30"/>
    <p:sldId id="275" r:id="rId31"/>
    <p:sldId id="276" r:id="rId32"/>
    <p:sldId id="277" r:id="rId33"/>
    <p:sldId id="278" r:id="rId34"/>
    <p:sldId id="279" r:id="rId35"/>
    <p:sldId id="280" r:id="rId36"/>
    <p:sldId id="281"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03078AA-2B09-4907-901C-FA3CF484B63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078AA-2B09-4907-901C-FA3CF484B63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078AA-2B09-4907-901C-FA3CF484B6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76EEA6-CE1A-4FD2-902F-93B502CE62F9}" type="datetimeFigureOut">
              <a:rPr lang="en-GB" smtClean="0"/>
              <a:pPr/>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03078AA-2B09-4907-901C-FA3CF484B63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76EEA6-CE1A-4FD2-902F-93B502CE62F9}" type="datetimeFigureOut">
              <a:rPr lang="en-GB" smtClean="0"/>
              <a:pPr/>
              <a:t>04/02/2021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3078AA-2B09-4907-901C-FA3CF484B63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pinterest.co.uk/pin/421931058820619407/"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google.com.ng/url?sa=i&amp;rct=j&amp;q=&amp;esrc=s&amp;source=images&amp;cd=&amp;ved=0ahUKEwi6j5u_rKPXAhVBORoKHc2nB8cQjRwIBw&amp;url=http://celebrityreviews2.blogspot.com/2011/06/tragedy-at-queen-salute-horse-has-to-be.html&amp;psig=AOvVaw2NsUsEgazRFcjtL80dS2A_&amp;ust=150983065683069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rineshop.net/anodized-sword-sling-for-officers-sword-500433"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016223"/>
          </a:xfrm>
        </p:spPr>
        <p:txBody>
          <a:bodyPr/>
          <a:lstStyle/>
          <a:p>
            <a:r>
              <a:rPr lang="en-GB" b="1" dirty="0"/>
              <a:t>ADVANCED SWORD DRILL </a:t>
            </a:r>
            <a:endParaRPr lang="en-GB" dirty="0"/>
          </a:p>
        </p:txBody>
      </p:sp>
      <p:sp>
        <p:nvSpPr>
          <p:cNvPr id="3" name="Subtitle 2"/>
          <p:cNvSpPr>
            <a:spLocks noGrp="1"/>
          </p:cNvSpPr>
          <p:nvPr>
            <p:ph type="subTitle" idx="1"/>
          </p:nvPr>
        </p:nvSpPr>
        <p:spPr>
          <a:xfrm>
            <a:off x="827584" y="3140968"/>
            <a:ext cx="7488832" cy="3312368"/>
          </a:xfrm>
        </p:spPr>
        <p:txBody>
          <a:bodyPr>
            <a:normAutofit/>
          </a:bodyPr>
          <a:lstStyle/>
          <a:p>
            <a:endParaRPr lang="en-GB" dirty="0"/>
          </a:p>
        </p:txBody>
      </p:sp>
      <p:pic>
        <p:nvPicPr>
          <p:cNvPr id="4" name="Picture 4"/>
          <p:cNvPicPr>
            <a:picLocks noChangeAspect="1" noChangeArrowheads="1"/>
          </p:cNvPicPr>
          <p:nvPr/>
        </p:nvPicPr>
        <p:blipFill>
          <a:blip r:embed="rId2" cstate="print"/>
          <a:srcRect/>
          <a:stretch>
            <a:fillRect/>
          </a:stretch>
        </p:blipFill>
        <p:spPr bwMode="auto">
          <a:xfrm>
            <a:off x="179512" y="1844824"/>
            <a:ext cx="3036368"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dirty="0" smtClean="0"/>
              <a:t>METHOD OF WEARING SWORD CONTD</a:t>
            </a:r>
            <a:endParaRPr lang="en-GB" sz="3600" dirty="0"/>
          </a:p>
        </p:txBody>
      </p:sp>
      <p:sp>
        <p:nvSpPr>
          <p:cNvPr id="3" name="Content Placeholder 2"/>
          <p:cNvSpPr>
            <a:spLocks noGrp="1"/>
          </p:cNvSpPr>
          <p:nvPr>
            <p:ph idx="1"/>
          </p:nvPr>
        </p:nvSpPr>
        <p:spPr>
          <a:xfrm>
            <a:off x="457200" y="908720"/>
            <a:ext cx="3898776" cy="5688632"/>
          </a:xfrm>
        </p:spPr>
        <p:txBody>
          <a:bodyPr>
            <a:normAutofit fontScale="92500" lnSpcReduction="20000"/>
          </a:bodyPr>
          <a:lstStyle/>
          <a:p>
            <a:r>
              <a:rPr lang="en-GB" b="1" dirty="0" smtClean="0"/>
              <a:t>Trailed sword </a:t>
            </a:r>
          </a:p>
          <a:p>
            <a:r>
              <a:rPr lang="en-GB" dirty="0" smtClean="0"/>
              <a:t>a. Wearing of sword. The sword is worn in this position by mounted officers, when they are dismounted; the shoe of the scabbard when the sword is not drawn, rests on the ground behind the left heel; the hand holds the handle of the sword, back of the hand to the left, fingers curled around the handle, thumb around the right side. The sword handle is forward of the body. </a:t>
            </a:r>
            <a:endParaRPr lang="en-GB" dirty="0"/>
          </a:p>
          <a:p>
            <a:endParaRPr lang="en-GB" dirty="0"/>
          </a:p>
        </p:txBody>
      </p:sp>
      <p:pic>
        <p:nvPicPr>
          <p:cNvPr id="28674" name="Picture 2" descr="Image result for mounted sword drill">
            <a:hlinkClick r:id="rId2"/>
          </p:cNvPr>
          <p:cNvPicPr>
            <a:picLocks noChangeAspect="1" noChangeArrowheads="1"/>
          </p:cNvPicPr>
          <p:nvPr/>
        </p:nvPicPr>
        <p:blipFill>
          <a:blip r:embed="rId3" cstate="print"/>
          <a:srcRect/>
          <a:stretch>
            <a:fillRect/>
          </a:stretch>
        </p:blipFill>
        <p:spPr bwMode="auto">
          <a:xfrm>
            <a:off x="4572000" y="764705"/>
            <a:ext cx="4276725" cy="2880320"/>
          </a:xfrm>
          <a:prstGeom prst="rect">
            <a:avLst/>
          </a:prstGeom>
          <a:noFill/>
        </p:spPr>
      </p:pic>
      <p:pic>
        <p:nvPicPr>
          <p:cNvPr id="28676" name="Picture 4" descr="Related image">
            <a:hlinkClick r:id="rId4"/>
          </p:cNvPr>
          <p:cNvPicPr>
            <a:picLocks noChangeAspect="1" noChangeArrowheads="1"/>
          </p:cNvPicPr>
          <p:nvPr/>
        </p:nvPicPr>
        <p:blipFill>
          <a:blip r:embed="rId5" cstate="print"/>
          <a:srcRect/>
          <a:stretch>
            <a:fillRect/>
          </a:stretch>
        </p:blipFill>
        <p:spPr bwMode="auto">
          <a:xfrm>
            <a:off x="4572000" y="3789040"/>
            <a:ext cx="4320480" cy="2880320"/>
          </a:xfrm>
          <a:prstGeom prst="rect">
            <a:avLst/>
          </a:prstGeom>
          <a:noFill/>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DRAW SWORD</a:t>
            </a:r>
            <a:endParaRPr lang="en-US" dirty="0"/>
          </a:p>
        </p:txBody>
      </p:sp>
      <p:sp>
        <p:nvSpPr>
          <p:cNvPr id="3" name="Content Placeholder 2"/>
          <p:cNvSpPr>
            <a:spLocks noGrp="1"/>
          </p:cNvSpPr>
          <p:nvPr>
            <p:ph idx="1"/>
          </p:nvPr>
        </p:nvSpPr>
        <p:spPr/>
        <p:txBody>
          <a:bodyPr/>
          <a:lstStyle/>
          <a:p>
            <a:r>
              <a:rPr lang="en-US" dirty="0"/>
              <a:t>In drawing of sword for the purpose of Drill, the movements are </a:t>
            </a:r>
            <a:r>
              <a:rPr lang="en-US" dirty="0" smtClean="0"/>
              <a:t>basically </a:t>
            </a:r>
            <a:r>
              <a:rPr lang="en-US" dirty="0"/>
              <a:t>divided into three steps i.e.</a:t>
            </a:r>
          </a:p>
          <a:p>
            <a:r>
              <a:rPr lang="en-US" b="1" dirty="0"/>
              <a:t>a.	</a:t>
            </a:r>
            <a:r>
              <a:rPr lang="en-US" b="1" dirty="0" smtClean="0"/>
              <a:t> Miss</a:t>
            </a:r>
            <a:endParaRPr lang="en-US" dirty="0"/>
          </a:p>
          <a:p>
            <a:r>
              <a:rPr lang="en-US" b="1" dirty="0"/>
              <a:t>b.	</a:t>
            </a:r>
            <a:r>
              <a:rPr lang="en-US" b="1" dirty="0" smtClean="0"/>
              <a:t> Recover</a:t>
            </a:r>
            <a:endParaRPr lang="en-US" dirty="0"/>
          </a:p>
          <a:p>
            <a:r>
              <a:rPr lang="en-US" b="1" dirty="0"/>
              <a:t>c.	Carry</a:t>
            </a:r>
            <a:endParaRPr lang="en-US" dirty="0"/>
          </a:p>
          <a:p>
            <a:r>
              <a:rPr lang="en-US" b="1" dirty="0"/>
              <a:t>	Note:</a:t>
            </a:r>
            <a:r>
              <a:rPr lang="en-US" dirty="0"/>
              <a:t> Drawing of sword must be from attention position.</a:t>
            </a:r>
          </a:p>
          <a:p>
            <a:pPr marL="0" indent="0">
              <a:buNone/>
            </a:pPr>
            <a:endParaRPr lang="en-US" dirty="0"/>
          </a:p>
        </p:txBody>
      </p:sp>
    </p:spTree>
    <p:extLst>
      <p:ext uri="{BB962C8B-B14F-4D97-AF65-F5344CB8AC3E}">
        <p14:creationId xmlns:p14="http://schemas.microsoft.com/office/powerpoint/2010/main" val="3790309886"/>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Position of Attention </a:t>
            </a:r>
            <a:br>
              <a:rPr lang="en-GB" b="1" dirty="0" smtClean="0"/>
            </a:br>
            <a:endParaRPr lang="en-GB" dirty="0"/>
          </a:p>
        </p:txBody>
      </p:sp>
      <p:sp>
        <p:nvSpPr>
          <p:cNvPr id="3" name="Content Placeholder 2"/>
          <p:cNvSpPr>
            <a:spLocks noGrp="1"/>
          </p:cNvSpPr>
          <p:nvPr>
            <p:ph idx="1"/>
          </p:nvPr>
        </p:nvSpPr>
        <p:spPr>
          <a:xfrm>
            <a:off x="457200" y="980728"/>
            <a:ext cx="8229600" cy="5616624"/>
          </a:xfrm>
        </p:spPr>
        <p:txBody>
          <a:bodyPr>
            <a:normAutofit/>
          </a:bodyPr>
          <a:lstStyle/>
          <a:p>
            <a:pPr>
              <a:buNone/>
            </a:pPr>
            <a:r>
              <a:rPr lang="en-GB" dirty="0" smtClean="0"/>
              <a:t>	For </a:t>
            </a:r>
            <a:r>
              <a:rPr lang="en-GB" dirty="0"/>
              <a:t>the various methods of wearing swords the position of attention will be. </a:t>
            </a:r>
          </a:p>
          <a:p>
            <a:pPr lvl="1">
              <a:buFont typeface="Wingdings" pitchFamily="2" charset="2"/>
              <a:buChar char="Ø"/>
            </a:pPr>
            <a:r>
              <a:rPr lang="en-GB" dirty="0"/>
              <a:t>a. Sam Browne belt: The position of attention, except that the scabbard is held with the left hand, the left arm straight, thumb curled around the front back of the hand to the left, forefinger running down the left side, remaining fingers curled around the back. (In some Corps and Regiments the left arm is bent outside the hilt). </a:t>
            </a:r>
          </a:p>
          <a:p>
            <a:pPr lvl="1">
              <a:buFont typeface="Wingdings" pitchFamily="2" charset="2"/>
              <a:buChar char="Ø"/>
            </a:pPr>
            <a:r>
              <a:rPr lang="en-GB" dirty="0"/>
              <a:t>b. Slung Sword: The position of attention with the hilt of the sword behind the left elbow. </a:t>
            </a:r>
          </a:p>
          <a:p>
            <a:pPr lvl="1">
              <a:buFont typeface="Wingdings" pitchFamily="2" charset="2"/>
              <a:buChar char="Ø"/>
            </a:pPr>
            <a:r>
              <a:rPr lang="en-GB" dirty="0"/>
              <a:t>c. Trailed Sword: The position of attention except that the left hand holding the sword in its scabbard is slightly forward of the left </a:t>
            </a:r>
            <a:r>
              <a:rPr lang="en-GB" dirty="0" smtClean="0"/>
              <a:t>thigh</a:t>
            </a:r>
            <a:r>
              <a:rPr lang="en-GB" dirty="0"/>
              <a:t>. </a:t>
            </a:r>
          </a:p>
          <a:p>
            <a:endParaRPr lang="en-GB"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296144"/>
          </a:xfrm>
        </p:spPr>
        <p:txBody>
          <a:bodyPr>
            <a:normAutofit fontScale="90000"/>
          </a:bodyPr>
          <a:lstStyle/>
          <a:p>
            <a:pPr algn="ctr"/>
            <a:r>
              <a:rPr lang="en-GB" b="1" dirty="0" smtClean="0"/>
              <a:t>Draw Swords </a:t>
            </a:r>
            <a:br>
              <a:rPr lang="en-GB" b="1" dirty="0" smtClean="0"/>
            </a:br>
            <a:endParaRPr lang="en-GB" dirty="0"/>
          </a:p>
        </p:txBody>
      </p:sp>
      <p:sp>
        <p:nvSpPr>
          <p:cNvPr id="3" name="Content Placeholder 2"/>
          <p:cNvSpPr>
            <a:spLocks noGrp="1"/>
          </p:cNvSpPr>
          <p:nvPr>
            <p:ph idx="1"/>
          </p:nvPr>
        </p:nvSpPr>
        <p:spPr>
          <a:xfrm>
            <a:off x="457200" y="980728"/>
            <a:ext cx="4834880" cy="5688632"/>
          </a:xfrm>
        </p:spPr>
        <p:txBody>
          <a:bodyPr>
            <a:normAutofit/>
          </a:bodyPr>
          <a:lstStyle/>
          <a:p>
            <a:pPr>
              <a:buNone/>
            </a:pPr>
            <a:r>
              <a:rPr lang="en-GB" b="1" dirty="0" smtClean="0"/>
              <a:t>	“</a:t>
            </a:r>
            <a:r>
              <a:rPr lang="en-GB" b="1" dirty="0"/>
              <a:t>DRAW SWORDS – ONE! </a:t>
            </a:r>
          </a:p>
          <a:p>
            <a:pPr lvl="1">
              <a:buFont typeface="Wingdings" pitchFamily="2" charset="2"/>
              <a:buChar char="Ø"/>
            </a:pPr>
            <a:r>
              <a:rPr lang="en-GB" dirty="0"/>
              <a:t>a. Grasp the top of the scabbard with the left hand and turn it so that the hilt of the sword is pointing to the front-back of the hand to the left, fingers curled round the scabbard </a:t>
            </a:r>
            <a:r>
              <a:rPr lang="en-GB" dirty="0" smtClean="0"/>
              <a:t>,thumb </a:t>
            </a:r>
            <a:r>
              <a:rPr lang="en-GB" dirty="0"/>
              <a:t>on the right </a:t>
            </a:r>
            <a:r>
              <a:rPr lang="en-GB" dirty="0" smtClean="0"/>
              <a:t>side, </a:t>
            </a:r>
            <a:r>
              <a:rPr lang="en-GB" dirty="0"/>
              <a:t>left elbow to the rear. At the same time take the right hand across the body and grasp the handle of the sword, back of the hand to the rear. </a:t>
            </a:r>
          </a:p>
        </p:txBody>
      </p:sp>
      <p:pic>
        <p:nvPicPr>
          <p:cNvPr id="4" name="Content Placeholder 3" descr="IMG_2338.JPG"/>
          <p:cNvPicPr>
            <a:picLocks noChangeAspect="1"/>
          </p:cNvPicPr>
          <p:nvPr/>
        </p:nvPicPr>
        <p:blipFill>
          <a:blip r:embed="rId2" cstate="print"/>
          <a:stretch>
            <a:fillRect/>
          </a:stretch>
        </p:blipFill>
        <p:spPr>
          <a:xfrm>
            <a:off x="5292080" y="1458300"/>
            <a:ext cx="3815882" cy="4733488"/>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normAutofit fontScale="90000"/>
          </a:bodyPr>
          <a:lstStyle/>
          <a:p>
            <a:r>
              <a:rPr lang="en-GB" sz="5400" b="1" dirty="0"/>
              <a:t>Draw Swords Cont</a:t>
            </a:r>
            <a:r>
              <a:rPr lang="en-GB" b="1" dirty="0"/>
              <a:t>.</a:t>
            </a:r>
            <a:endParaRPr lang="en-US" dirty="0"/>
          </a:p>
        </p:txBody>
      </p:sp>
      <p:sp>
        <p:nvSpPr>
          <p:cNvPr id="3" name="Content Placeholder 2"/>
          <p:cNvSpPr>
            <a:spLocks noGrp="1"/>
          </p:cNvSpPr>
          <p:nvPr>
            <p:ph idx="1"/>
          </p:nvPr>
        </p:nvSpPr>
        <p:spPr>
          <a:xfrm>
            <a:off x="457200" y="1196752"/>
            <a:ext cx="4330824" cy="5127848"/>
          </a:xfrm>
        </p:spPr>
        <p:txBody>
          <a:bodyPr>
            <a:normAutofit/>
          </a:bodyPr>
          <a:lstStyle/>
          <a:p>
            <a:pPr lvl="1">
              <a:buFont typeface="Wingdings" pitchFamily="2" charset="2"/>
              <a:buChar char="Ø"/>
            </a:pPr>
            <a:r>
              <a:rPr lang="en-GB" dirty="0"/>
              <a:t>b. Draw the sword with the right hand until the forearm is horizontal and as close to the body as possible with the pommel of the sword in line with the shoulder. </a:t>
            </a:r>
          </a:p>
          <a:p>
            <a:pPr>
              <a:buNone/>
            </a:pPr>
            <a:r>
              <a:rPr lang="en-GB" dirty="0"/>
              <a:t>Note: </a:t>
            </a:r>
          </a:p>
          <a:p>
            <a:r>
              <a:rPr lang="en-GB" dirty="0"/>
              <a:t>All these movements are done in sequence without pause. </a:t>
            </a:r>
          </a:p>
          <a:p>
            <a:endParaRPr lang="en-US" dirty="0"/>
          </a:p>
        </p:txBody>
      </p:sp>
      <p:pic>
        <p:nvPicPr>
          <p:cNvPr id="4" name="Content Placeholder 3" descr="IMG_2339.JPG"/>
          <p:cNvPicPr>
            <a:picLocks noChangeAspect="1"/>
          </p:cNvPicPr>
          <p:nvPr/>
        </p:nvPicPr>
        <p:blipFill>
          <a:blip r:embed="rId2" cstate="print"/>
          <a:stretch>
            <a:fillRect/>
          </a:stretch>
        </p:blipFill>
        <p:spPr>
          <a:xfrm>
            <a:off x="5004048" y="1682224"/>
            <a:ext cx="3886200" cy="4866040"/>
          </a:xfrm>
          <a:prstGeom prst="rect">
            <a:avLst/>
          </a:prstGeom>
        </p:spPr>
      </p:pic>
      <p:sp>
        <p:nvSpPr>
          <p:cNvPr id="5" name="Rectangle 4"/>
          <p:cNvSpPr/>
          <p:nvPr/>
        </p:nvSpPr>
        <p:spPr>
          <a:xfrm>
            <a:off x="5004048" y="1110806"/>
            <a:ext cx="3886200" cy="369332"/>
          </a:xfrm>
          <a:prstGeom prst="rect">
            <a:avLst/>
          </a:prstGeom>
        </p:spPr>
        <p:txBody>
          <a:bodyPr wrap="square">
            <a:spAutoFit/>
          </a:bodyPr>
          <a:lstStyle/>
          <a:p>
            <a:r>
              <a:rPr lang="en-US" b="1" dirty="0"/>
              <a:t>DRAW SWORD- “MISS</a:t>
            </a:r>
            <a:endParaRPr lang="en-GB" b="1" dirty="0"/>
          </a:p>
        </p:txBody>
      </p:sp>
    </p:spTree>
    <p:extLst>
      <p:ext uri="{BB962C8B-B14F-4D97-AF65-F5344CB8AC3E}">
        <p14:creationId xmlns:p14="http://schemas.microsoft.com/office/powerpoint/2010/main" val="678554530"/>
      </p:ext>
    </p:extLst>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ctr"/>
            <a:r>
              <a:rPr lang="en-GB" sz="3600" b="1" dirty="0" smtClean="0"/>
              <a:t>Draw Swords Cont</a:t>
            </a:r>
            <a:r>
              <a:rPr lang="en-GB" b="1" dirty="0" smtClean="0"/>
              <a:t>.</a:t>
            </a:r>
            <a:endParaRPr lang="en-GB" dirty="0"/>
          </a:p>
        </p:txBody>
      </p:sp>
      <p:sp>
        <p:nvSpPr>
          <p:cNvPr id="3" name="Content Placeholder 2"/>
          <p:cNvSpPr>
            <a:spLocks noGrp="1"/>
          </p:cNvSpPr>
          <p:nvPr>
            <p:ph idx="1"/>
          </p:nvPr>
        </p:nvSpPr>
        <p:spPr>
          <a:xfrm>
            <a:off x="457200" y="980728"/>
            <a:ext cx="4834880" cy="5544616"/>
          </a:xfrm>
        </p:spPr>
        <p:txBody>
          <a:bodyPr>
            <a:normAutofit fontScale="92500"/>
          </a:bodyPr>
          <a:lstStyle/>
          <a:p>
            <a:endParaRPr lang="en-GB" dirty="0"/>
          </a:p>
          <a:p>
            <a:r>
              <a:rPr lang="en-GB" dirty="0"/>
              <a:t>SQUAD-TWO!” Draw the sword sharply forward and upwards and assume the position of the “Recover” with the tip of the sword uppermost – edge to the left, hilt in line with the mouth, fingers curled around the handle thumb pointing upwards, back of the hand to the front, forearm and elbow close to the chest At the same time release the scabbard and adopt the position of attention with the left hand. </a:t>
            </a:r>
          </a:p>
        </p:txBody>
      </p:sp>
      <p:pic>
        <p:nvPicPr>
          <p:cNvPr id="4" name="Content Placeholder 3" descr="IMG_2340.JPG"/>
          <p:cNvPicPr>
            <a:picLocks noChangeAspect="1"/>
          </p:cNvPicPr>
          <p:nvPr/>
        </p:nvPicPr>
        <p:blipFill>
          <a:blip r:embed="rId2" cstate="print"/>
          <a:stretch>
            <a:fillRect/>
          </a:stretch>
        </p:blipFill>
        <p:spPr>
          <a:xfrm>
            <a:off x="5436096" y="1556792"/>
            <a:ext cx="3384376" cy="4896544"/>
          </a:xfrm>
          <a:prstGeom prst="rect">
            <a:avLst/>
          </a:prstGeom>
        </p:spPr>
      </p:pic>
      <p:sp>
        <p:nvSpPr>
          <p:cNvPr id="5" name="Rectangle 4"/>
          <p:cNvSpPr/>
          <p:nvPr/>
        </p:nvSpPr>
        <p:spPr>
          <a:xfrm>
            <a:off x="5383199" y="1156102"/>
            <a:ext cx="3212482" cy="369332"/>
          </a:xfrm>
          <a:prstGeom prst="rect">
            <a:avLst/>
          </a:prstGeom>
        </p:spPr>
        <p:txBody>
          <a:bodyPr wrap="none">
            <a:spAutoFit/>
          </a:bodyPr>
          <a:lstStyle/>
          <a:p>
            <a:r>
              <a:rPr lang="en-US" b="1" dirty="0"/>
              <a:t>DRAW SWORD- “RECOVER”</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fontScale="90000"/>
          </a:bodyPr>
          <a:lstStyle/>
          <a:p>
            <a:pPr algn="ctr"/>
            <a:r>
              <a:rPr lang="en-GB" sz="5400" b="1" dirty="0"/>
              <a:t>Draw Swords Cont</a:t>
            </a:r>
            <a:r>
              <a:rPr lang="en-GB" b="1" dirty="0"/>
              <a:t>.</a:t>
            </a:r>
            <a:endParaRPr lang="en-US" dirty="0"/>
          </a:p>
        </p:txBody>
      </p:sp>
      <p:sp>
        <p:nvSpPr>
          <p:cNvPr id="3" name="Content Placeholder 2"/>
          <p:cNvSpPr>
            <a:spLocks noGrp="1"/>
          </p:cNvSpPr>
          <p:nvPr>
            <p:ph idx="1"/>
          </p:nvPr>
        </p:nvSpPr>
        <p:spPr>
          <a:xfrm>
            <a:off x="457200" y="1124744"/>
            <a:ext cx="4474840" cy="5472608"/>
          </a:xfrm>
        </p:spPr>
        <p:txBody>
          <a:bodyPr>
            <a:normAutofit fontScale="85000" lnSpcReduction="10000"/>
          </a:bodyPr>
          <a:lstStyle/>
          <a:p>
            <a:r>
              <a:rPr lang="en-GB" dirty="0"/>
              <a:t>d. “SQUAD-THREE!” Bring the sword to the right side and assume the position of the “Carry” with the blade vertical and edge to the front; change the grip during this movement curling the fingers lightly on the forefinger and thumb, forearm horizontal, elbow close to the side. </a:t>
            </a:r>
          </a:p>
          <a:p>
            <a:r>
              <a:rPr lang="en-GB" dirty="0"/>
              <a:t>Note: </a:t>
            </a:r>
          </a:p>
          <a:p>
            <a:r>
              <a:rPr lang="en-GB" dirty="0"/>
              <a:t>To ensure that the sword is upright on the march it should be held lightly balanced and gripped by the thumb and fore finger, the finger extended giving balance. </a:t>
            </a:r>
          </a:p>
          <a:p>
            <a:endParaRPr lang="en-US" dirty="0"/>
          </a:p>
        </p:txBody>
      </p:sp>
      <p:pic>
        <p:nvPicPr>
          <p:cNvPr id="4" name="Content Placeholder 3" descr="IMG_2342.JPG"/>
          <p:cNvPicPr>
            <a:picLocks noChangeAspect="1"/>
          </p:cNvPicPr>
          <p:nvPr/>
        </p:nvPicPr>
        <p:blipFill>
          <a:blip r:embed="rId2" cstate="print"/>
          <a:stretch>
            <a:fillRect/>
          </a:stretch>
        </p:blipFill>
        <p:spPr>
          <a:xfrm>
            <a:off x="5220072" y="1412776"/>
            <a:ext cx="3538736" cy="4779085"/>
          </a:xfrm>
          <a:prstGeom prst="rect">
            <a:avLst/>
          </a:prstGeom>
        </p:spPr>
      </p:pic>
      <p:sp>
        <p:nvSpPr>
          <p:cNvPr id="5" name="Rectangle 4"/>
          <p:cNvSpPr/>
          <p:nvPr/>
        </p:nvSpPr>
        <p:spPr>
          <a:xfrm>
            <a:off x="5328131" y="951519"/>
            <a:ext cx="2893613" cy="369332"/>
          </a:xfrm>
          <a:prstGeom prst="rect">
            <a:avLst/>
          </a:prstGeom>
        </p:spPr>
        <p:txBody>
          <a:bodyPr wrap="none">
            <a:spAutoFit/>
          </a:bodyPr>
          <a:lstStyle/>
          <a:p>
            <a:r>
              <a:rPr lang="en-US" b="1" dirty="0"/>
              <a:t>DRAW SWORD- “CARRY</a:t>
            </a:r>
            <a:r>
              <a:rPr lang="en-US" dirty="0"/>
              <a:t>”</a:t>
            </a:r>
            <a:endParaRPr lang="en-GB" dirty="0"/>
          </a:p>
        </p:txBody>
      </p:sp>
    </p:spTree>
    <p:extLst>
      <p:ext uri="{BB962C8B-B14F-4D97-AF65-F5344CB8AC3E}">
        <p14:creationId xmlns:p14="http://schemas.microsoft.com/office/powerpoint/2010/main" val="3119601997"/>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normAutofit fontScale="90000"/>
          </a:bodyPr>
          <a:lstStyle/>
          <a:p>
            <a:r>
              <a:rPr lang="en-GB" b="1" dirty="0" smtClean="0"/>
              <a:t>Return Swords </a:t>
            </a:r>
            <a:br>
              <a:rPr lang="en-GB" b="1" dirty="0" smtClean="0"/>
            </a:br>
            <a:endParaRPr lang="en-GB" dirty="0"/>
          </a:p>
        </p:txBody>
      </p:sp>
      <p:sp>
        <p:nvSpPr>
          <p:cNvPr id="3" name="Content Placeholder 2"/>
          <p:cNvSpPr>
            <a:spLocks noGrp="1"/>
          </p:cNvSpPr>
          <p:nvPr>
            <p:ph idx="1"/>
          </p:nvPr>
        </p:nvSpPr>
        <p:spPr>
          <a:xfrm>
            <a:off x="395536" y="836712"/>
            <a:ext cx="8229600" cy="5760640"/>
          </a:xfrm>
        </p:spPr>
        <p:txBody>
          <a:bodyPr>
            <a:normAutofit lnSpcReduction="10000"/>
          </a:bodyPr>
          <a:lstStyle/>
          <a:p>
            <a:r>
              <a:rPr lang="en-GB" dirty="0" smtClean="0"/>
              <a:t>a</a:t>
            </a:r>
            <a:r>
              <a:rPr lang="en-GB" dirty="0"/>
              <a:t>. “RETURN SWORDS-ONE!” </a:t>
            </a:r>
          </a:p>
          <a:p>
            <a:pPr>
              <a:buFont typeface="Wingdings" pitchFamily="2" charset="2"/>
              <a:buChar char="Ø"/>
            </a:pPr>
            <a:r>
              <a:rPr lang="en-GB" dirty="0"/>
              <a:t>1. With the right hand bring the sword across the body, keeping it vertical, until the hilt is to be left of and in line with, the left shoulder. The edge is to the left and right elbow is raised. At the same time seize the scabbard with the left hand and turn it clockwise through 180 degrees with the fingers curled around the top, the thumb on the inside and the elbow to the rear. </a:t>
            </a:r>
          </a:p>
          <a:p>
            <a:pPr>
              <a:buFont typeface="Wingdings" pitchFamily="2" charset="2"/>
              <a:buChar char="Ø"/>
            </a:pPr>
            <a:r>
              <a:rPr lang="en-GB" dirty="0"/>
              <a:t>2. Allow the point of the sword to drop to the rear until it is parallel to the left side of the body. Allow the handle to rotate through the fingers so that the hilt is facing the front. When the sword point touches the scabbard, raise the sword and with the fingers of the left hand, guide it into the mouth of the scabbard. </a:t>
            </a:r>
          </a:p>
          <a:p>
            <a:endParaRPr lang="en-GB"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Return Swords Cont.</a:t>
            </a:r>
            <a:endParaRPr lang="en-GB" sz="3600" dirty="0"/>
          </a:p>
        </p:txBody>
      </p:sp>
      <p:sp>
        <p:nvSpPr>
          <p:cNvPr id="3" name="Content Placeholder 2"/>
          <p:cNvSpPr>
            <a:spLocks noGrp="1"/>
          </p:cNvSpPr>
          <p:nvPr>
            <p:ph idx="1"/>
          </p:nvPr>
        </p:nvSpPr>
        <p:spPr>
          <a:xfrm>
            <a:off x="457200" y="980728"/>
            <a:ext cx="8229600" cy="5688632"/>
          </a:xfrm>
        </p:spPr>
        <p:txBody>
          <a:bodyPr>
            <a:normAutofit/>
          </a:bodyPr>
          <a:lstStyle/>
          <a:p>
            <a:pPr>
              <a:buNone/>
            </a:pPr>
            <a:r>
              <a:rPr lang="en-GB" dirty="0"/>
              <a:t>	</a:t>
            </a:r>
            <a:r>
              <a:rPr lang="en-GB" dirty="0" smtClean="0"/>
              <a:t>Force </a:t>
            </a:r>
            <a:r>
              <a:rPr lang="en-GB" dirty="0"/>
              <a:t>these </a:t>
            </a:r>
            <a:r>
              <a:rPr lang="en-GB" dirty="0" smtClean="0"/>
              <a:t>sword </a:t>
            </a:r>
            <a:r>
              <a:rPr lang="en-GB" dirty="0"/>
              <a:t>into scabbard to the position of “Draw Swords –One” </a:t>
            </a:r>
          </a:p>
          <a:p>
            <a:r>
              <a:rPr lang="en-GB" dirty="0"/>
              <a:t>b. “SQUAD-TWO!” Place the right hand, with the palm downwards the fingers curled, on top of the pommel and with the left hand still holding the scabbard, force the sword onto the scabbard, with the right forearm horizontal and elbow raised. </a:t>
            </a:r>
          </a:p>
          <a:p>
            <a:r>
              <a:rPr lang="en-GB" dirty="0"/>
              <a:t>c. “SQUAD-THREE!” Return both hands to the side. As left hand returns to the side </a:t>
            </a:r>
            <a:r>
              <a:rPr lang="en-GB" dirty="0" smtClean="0"/>
              <a:t>give </a:t>
            </a:r>
            <a:r>
              <a:rPr lang="en-GB" dirty="0"/>
              <a:t>the scabbards a flick to ensure that </a:t>
            </a:r>
            <a:r>
              <a:rPr lang="en-GB" dirty="0" smtClean="0"/>
              <a:t>the </a:t>
            </a:r>
            <a:r>
              <a:rPr lang="en-GB" dirty="0"/>
              <a:t>sword twists back to the position of attention. </a:t>
            </a:r>
          </a:p>
          <a:p>
            <a:endParaRPr lang="en-GB"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3466728" cy="4713387"/>
          </a:xfrm>
        </p:spPr>
        <p:txBody>
          <a:bodyPr>
            <a:normAutofit lnSpcReduction="10000"/>
          </a:bodyPr>
          <a:lstStyle/>
          <a:p>
            <a:pPr>
              <a:buNone/>
            </a:pPr>
            <a:r>
              <a:rPr lang="en-GB" b="1" dirty="0" smtClean="0"/>
              <a:t>	Slope </a:t>
            </a:r>
            <a:r>
              <a:rPr lang="en-GB" b="1" dirty="0"/>
              <a:t>Swords </a:t>
            </a:r>
          </a:p>
          <a:p>
            <a:r>
              <a:rPr lang="en-GB" dirty="0"/>
              <a:t>“SLOPE SWORDS!” Done only from the carry. Allow sword to drop back on to the right shoulder, the forearm remains horizontal, the fingers rest on the handle and the little finger goes behind the handles. </a:t>
            </a:r>
          </a:p>
        </p:txBody>
      </p:sp>
      <p:pic>
        <p:nvPicPr>
          <p:cNvPr id="4" name="Content Placeholder 3" descr="C:\Users\MIE\Desktop\Regimental Pics\DSC04703.JPG"/>
          <p:cNvPicPr>
            <a:picLocks/>
          </p:cNvPicPr>
          <p:nvPr/>
        </p:nvPicPr>
        <p:blipFill>
          <a:blip r:embed="rId2" cstate="print"/>
          <a:srcRect/>
          <a:stretch>
            <a:fillRect/>
          </a:stretch>
        </p:blipFill>
        <p:spPr bwMode="auto">
          <a:xfrm>
            <a:off x="4499992" y="1052736"/>
            <a:ext cx="4267199" cy="5622032"/>
          </a:xfrm>
          <a:prstGeom prst="rect">
            <a:avLst/>
          </a:prstGeom>
          <a:noFill/>
          <a:ln w="9525">
            <a:noFill/>
            <a:miter lim="800000"/>
            <a:headEnd/>
            <a:tailEnd/>
          </a:ln>
        </p:spPr>
      </p:pic>
      <p:sp>
        <p:nvSpPr>
          <p:cNvPr id="5" name="Rectangle 4"/>
          <p:cNvSpPr/>
          <p:nvPr/>
        </p:nvSpPr>
        <p:spPr>
          <a:xfrm>
            <a:off x="5292080" y="548680"/>
            <a:ext cx="3024336" cy="400110"/>
          </a:xfrm>
          <a:prstGeom prst="rect">
            <a:avLst/>
          </a:prstGeom>
        </p:spPr>
        <p:txBody>
          <a:bodyPr wrap="square">
            <a:spAutoFit/>
          </a:bodyPr>
          <a:lstStyle/>
          <a:p>
            <a:r>
              <a:rPr lang="en-US" sz="2000" dirty="0" smtClean="0"/>
              <a:t>SLOPE SWORD</a:t>
            </a:r>
            <a:endParaRPr lang="en-GB" sz="2000"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a:lstStyle/>
          <a:p>
            <a:r>
              <a:rPr lang="en-GB" b="1" dirty="0" smtClean="0"/>
              <a:t>Introduction:</a:t>
            </a:r>
            <a:endParaRPr lang="en-GB" dirty="0"/>
          </a:p>
        </p:txBody>
      </p:sp>
      <p:sp>
        <p:nvSpPr>
          <p:cNvPr id="3" name="Content Placeholder 2"/>
          <p:cNvSpPr>
            <a:spLocks noGrp="1"/>
          </p:cNvSpPr>
          <p:nvPr>
            <p:ph idx="1"/>
          </p:nvPr>
        </p:nvSpPr>
        <p:spPr>
          <a:xfrm>
            <a:off x="457200" y="1268760"/>
            <a:ext cx="8229600" cy="5256584"/>
          </a:xfrm>
        </p:spPr>
        <p:txBody>
          <a:bodyPr>
            <a:normAutofit fontScale="62500" lnSpcReduction="20000"/>
          </a:bodyPr>
          <a:lstStyle/>
          <a:p>
            <a:pPr>
              <a:buNone/>
            </a:pPr>
            <a:r>
              <a:rPr lang="en-GB" b="1" dirty="0" smtClean="0"/>
              <a:t>	</a:t>
            </a:r>
            <a:r>
              <a:rPr lang="en-US" sz="2800" dirty="0"/>
              <a:t> </a:t>
            </a:r>
            <a:r>
              <a:rPr lang="en-US" sz="2900" dirty="0"/>
              <a:t>Sword Drill is taught to Officers who bear and use swords on parades. </a:t>
            </a:r>
            <a:r>
              <a:rPr lang="en-GB" sz="2900" dirty="0" smtClean="0"/>
              <a:t>The </a:t>
            </a:r>
            <a:r>
              <a:rPr lang="en-GB" sz="2900" dirty="0"/>
              <a:t>two main qualities that should be pursued in sword drills are </a:t>
            </a:r>
          </a:p>
          <a:p>
            <a:pPr lvl="1">
              <a:buFont typeface="Wingdings" pitchFamily="2" charset="2"/>
              <a:buChar char="Ø"/>
            </a:pPr>
            <a:r>
              <a:rPr lang="en-GB" sz="2900" dirty="0"/>
              <a:t>a. Accuracy </a:t>
            </a:r>
          </a:p>
          <a:p>
            <a:pPr lvl="1">
              <a:buFont typeface="Wingdings" pitchFamily="2" charset="2"/>
              <a:buChar char="Ø"/>
            </a:pPr>
            <a:r>
              <a:rPr lang="en-GB" sz="2900" dirty="0"/>
              <a:t>b. Graceful movement </a:t>
            </a:r>
          </a:p>
          <a:p>
            <a:pPr marL="393192" lvl="1" indent="0">
              <a:buNone/>
            </a:pPr>
            <a:endParaRPr lang="en-GB" sz="2900" dirty="0"/>
          </a:p>
          <a:p>
            <a:pPr>
              <a:buNone/>
            </a:pPr>
            <a:r>
              <a:rPr lang="en-GB" sz="2900" dirty="0" smtClean="0"/>
              <a:t>	When </a:t>
            </a:r>
            <a:r>
              <a:rPr lang="en-GB" sz="2900" dirty="0"/>
              <a:t>drawn the sword is always </a:t>
            </a:r>
            <a:r>
              <a:rPr lang="en-GB" sz="2900" dirty="0" smtClean="0"/>
              <a:t>held </a:t>
            </a:r>
            <a:r>
              <a:rPr lang="en-GB" sz="2900" dirty="0"/>
              <a:t>at the ‘carry’ with two exception </a:t>
            </a:r>
          </a:p>
          <a:p>
            <a:pPr lvl="1">
              <a:buFont typeface="Wingdings" pitchFamily="2" charset="2"/>
              <a:buChar char="Ø"/>
            </a:pPr>
            <a:r>
              <a:rPr lang="en-GB" sz="2900" dirty="0"/>
              <a:t>a. When </a:t>
            </a:r>
            <a:r>
              <a:rPr lang="en-GB" sz="2900" dirty="0" smtClean="0"/>
              <a:t>Marshals </a:t>
            </a:r>
            <a:r>
              <a:rPr lang="en-GB" sz="2900" dirty="0"/>
              <a:t>are matching at ease </a:t>
            </a:r>
          </a:p>
          <a:p>
            <a:pPr lvl="1">
              <a:buFont typeface="Wingdings" pitchFamily="2" charset="2"/>
              <a:buChar char="Ø"/>
            </a:pPr>
            <a:r>
              <a:rPr lang="en-GB" sz="2900" dirty="0"/>
              <a:t>b. When colours are </a:t>
            </a:r>
            <a:r>
              <a:rPr lang="en-GB" sz="2900" dirty="0" smtClean="0"/>
              <a:t>sloped.</a:t>
            </a:r>
          </a:p>
          <a:p>
            <a:pPr marL="393192" lvl="1" indent="0">
              <a:buNone/>
            </a:pPr>
            <a:r>
              <a:rPr lang="en-GB" sz="2900" dirty="0" smtClean="0"/>
              <a:t> </a:t>
            </a:r>
            <a:endParaRPr lang="en-GB" sz="2900" dirty="0"/>
          </a:p>
          <a:p>
            <a:pPr>
              <a:buNone/>
            </a:pPr>
            <a:r>
              <a:rPr lang="en-GB" sz="2900" dirty="0" smtClean="0"/>
              <a:t>	When </a:t>
            </a:r>
            <a:r>
              <a:rPr lang="en-GB" sz="2900" dirty="0"/>
              <a:t>officers are ordered to </a:t>
            </a:r>
            <a:r>
              <a:rPr lang="en-GB" sz="2900" dirty="0" smtClean="0"/>
              <a:t>“</a:t>
            </a:r>
            <a:r>
              <a:rPr lang="en-GB" sz="2900" b="1" dirty="0" smtClean="0"/>
              <a:t>FALL IN</a:t>
            </a:r>
            <a:r>
              <a:rPr lang="en-GB" sz="2900" dirty="0" smtClean="0"/>
              <a:t>” </a:t>
            </a:r>
          </a:p>
          <a:p>
            <a:pPr lvl="1">
              <a:buFont typeface="Wingdings" pitchFamily="2" charset="2"/>
              <a:buChar char="Ø"/>
            </a:pPr>
            <a:r>
              <a:rPr lang="en-GB" sz="2900" dirty="0" smtClean="0"/>
              <a:t>They </a:t>
            </a:r>
            <a:r>
              <a:rPr lang="en-GB" sz="2900" dirty="0"/>
              <a:t>will come to </a:t>
            </a:r>
            <a:r>
              <a:rPr lang="en-GB" sz="2900" dirty="0" smtClean="0"/>
              <a:t>attention, </a:t>
            </a:r>
            <a:r>
              <a:rPr lang="en-GB" sz="2900" dirty="0"/>
              <a:t>draw their sword before stepping off</a:t>
            </a:r>
            <a:r>
              <a:rPr lang="en-GB" sz="2900" dirty="0" smtClean="0"/>
              <a:t>.</a:t>
            </a:r>
          </a:p>
          <a:p>
            <a:pPr>
              <a:buNone/>
            </a:pPr>
            <a:r>
              <a:rPr lang="en-GB" sz="2900" dirty="0" smtClean="0"/>
              <a:t>	 </a:t>
            </a:r>
            <a:r>
              <a:rPr lang="en-GB" sz="2900" dirty="0"/>
              <a:t>When ordered to </a:t>
            </a:r>
            <a:r>
              <a:rPr lang="en-GB" sz="2900" dirty="0" smtClean="0"/>
              <a:t>“</a:t>
            </a:r>
            <a:r>
              <a:rPr lang="en-GB" sz="2900" b="1" dirty="0" smtClean="0"/>
              <a:t>FALL OUT”</a:t>
            </a:r>
            <a:r>
              <a:rPr lang="en-GB" sz="2900" dirty="0" smtClean="0"/>
              <a:t>, </a:t>
            </a:r>
          </a:p>
          <a:p>
            <a:pPr lvl="1">
              <a:buFont typeface="Wingdings" pitchFamily="2" charset="2"/>
              <a:buChar char="Ø"/>
            </a:pPr>
            <a:r>
              <a:rPr lang="en-GB" sz="2900" dirty="0" smtClean="0"/>
              <a:t>They </a:t>
            </a:r>
            <a:r>
              <a:rPr lang="en-GB" sz="2900" dirty="0"/>
              <a:t>will salute the senior officer, </a:t>
            </a:r>
            <a:r>
              <a:rPr lang="en-GB" sz="2900" dirty="0" smtClean="0"/>
              <a:t>return </a:t>
            </a:r>
            <a:r>
              <a:rPr lang="en-GB" sz="2900" dirty="0"/>
              <a:t>their swords and fall in behind him. </a:t>
            </a:r>
            <a:endParaRPr lang="en-GB" sz="2900" dirty="0" smtClean="0"/>
          </a:p>
          <a:p>
            <a:pPr marL="393192" lvl="1" indent="0">
              <a:buNone/>
            </a:pPr>
            <a:endParaRPr lang="en-GB" sz="2900" dirty="0" smtClean="0"/>
          </a:p>
          <a:p>
            <a:pPr lvl="1">
              <a:buFont typeface="Wingdings" pitchFamily="2" charset="2"/>
              <a:buChar char="Ø"/>
            </a:pPr>
            <a:r>
              <a:rPr lang="en-US" sz="2900" dirty="0"/>
              <a:t>This lecture shall emphasize; parts of sword, methods of wearing sword, drawing and returning sword, sloping of sword, saluting at the halt with the sword and saluting with the sword while marching.</a:t>
            </a:r>
          </a:p>
          <a:p>
            <a:pPr lvl="1">
              <a:buFont typeface="Wingdings" pitchFamily="2" charset="2"/>
              <a:buChar char="Ø"/>
            </a:pPr>
            <a:endParaRPr lang="en-GB" dirty="0"/>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smtClean="0"/>
              <a:t>Stand at Ease (Sword Drawn) </a:t>
            </a:r>
            <a:endParaRPr lang="en-GB" sz="3600" b="1" dirty="0"/>
          </a:p>
        </p:txBody>
      </p:sp>
      <p:sp>
        <p:nvSpPr>
          <p:cNvPr id="3" name="Content Placeholder 2"/>
          <p:cNvSpPr>
            <a:spLocks noGrp="1"/>
          </p:cNvSpPr>
          <p:nvPr>
            <p:ph idx="1"/>
          </p:nvPr>
        </p:nvSpPr>
        <p:spPr>
          <a:xfrm>
            <a:off x="457200" y="1052736"/>
            <a:ext cx="8229600" cy="5544616"/>
          </a:xfrm>
        </p:spPr>
        <p:txBody>
          <a:bodyPr>
            <a:normAutofit/>
          </a:bodyPr>
          <a:lstStyle/>
          <a:p>
            <a:pPr>
              <a:buNone/>
            </a:pPr>
            <a:r>
              <a:rPr lang="en-GB" dirty="0" smtClean="0"/>
              <a:t>	“</a:t>
            </a:r>
            <a:r>
              <a:rPr lang="en-GB" dirty="0"/>
              <a:t>STAND AT-EASE!” Bend the left knee” and slope the sword. </a:t>
            </a:r>
          </a:p>
          <a:p>
            <a:pPr>
              <a:buNone/>
            </a:pPr>
            <a:r>
              <a:rPr lang="en-GB" dirty="0"/>
              <a:t>Note: </a:t>
            </a:r>
          </a:p>
          <a:p>
            <a:pPr>
              <a:buNone/>
            </a:pPr>
            <a:r>
              <a:rPr lang="en-GB" dirty="0" smtClean="0"/>
              <a:t>	The </a:t>
            </a:r>
            <a:r>
              <a:rPr lang="en-GB" dirty="0"/>
              <a:t>left hand remains to the side except with the trailed sword. </a:t>
            </a:r>
          </a:p>
          <a:p>
            <a:pPr>
              <a:buNone/>
            </a:pPr>
            <a:r>
              <a:rPr lang="en-GB" b="1" dirty="0" smtClean="0"/>
              <a:t>	Stand </a:t>
            </a:r>
            <a:r>
              <a:rPr lang="en-GB" b="1" dirty="0"/>
              <a:t>Easy (Sword Drawn) </a:t>
            </a:r>
          </a:p>
          <a:p>
            <a:pPr>
              <a:buNone/>
            </a:pPr>
            <a:r>
              <a:rPr lang="en-GB" dirty="0" smtClean="0"/>
              <a:t>	“</a:t>
            </a:r>
            <a:r>
              <a:rPr lang="en-GB" dirty="0"/>
              <a:t>SWORD-EASY!” Allow the point of the sword to fall forward and to the left so that it is </a:t>
            </a:r>
            <a:r>
              <a:rPr lang="en-GB" dirty="0" smtClean="0"/>
              <a:t>placed </a:t>
            </a:r>
            <a:r>
              <a:rPr lang="en-GB" dirty="0"/>
              <a:t>to the ground between the feet in line with the tips of the toes. The Hilt faces right and the hand is cupped on top of the pommel. Place the left hand on top of the right hand and relax the body. </a:t>
            </a:r>
          </a:p>
        </p:txBody>
      </p:sp>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584176"/>
          </a:xfrm>
        </p:spPr>
        <p:txBody>
          <a:bodyPr>
            <a:normAutofit/>
          </a:bodyPr>
          <a:lstStyle/>
          <a:p>
            <a:r>
              <a:rPr lang="en-US" dirty="0" smtClean="0"/>
              <a:t>STAND AT EASE- </a:t>
            </a:r>
            <a:r>
              <a:rPr lang="en-GB" dirty="0" smtClean="0"/>
              <a:t/>
            </a:r>
            <a:br>
              <a:rPr lang="en-GB" dirty="0" smtClean="0"/>
            </a:br>
            <a:endParaRPr lang="en-GB" dirty="0"/>
          </a:p>
        </p:txBody>
      </p:sp>
      <p:pic>
        <p:nvPicPr>
          <p:cNvPr id="4" name="Content Placeholder 3" descr="C:\Users\MIE\Desktop\Regimental Pics\DSC04705.JPG"/>
          <p:cNvPicPr>
            <a:picLocks noGrp="1"/>
          </p:cNvPicPr>
          <p:nvPr>
            <p:ph idx="1"/>
          </p:nvPr>
        </p:nvPicPr>
        <p:blipFill>
          <a:blip r:embed="rId2" cstate="print"/>
          <a:srcRect/>
          <a:stretch>
            <a:fillRect/>
          </a:stretch>
        </p:blipFill>
        <p:spPr bwMode="auto">
          <a:xfrm>
            <a:off x="251520" y="1700808"/>
            <a:ext cx="3888432" cy="4896543"/>
          </a:xfrm>
          <a:prstGeom prst="rect">
            <a:avLst/>
          </a:prstGeom>
          <a:noFill/>
          <a:ln w="9525">
            <a:noFill/>
            <a:miter lim="800000"/>
            <a:headEnd/>
            <a:tailEnd/>
          </a:ln>
        </p:spPr>
      </p:pic>
      <p:pic>
        <p:nvPicPr>
          <p:cNvPr id="6" name="Content Placeholder 3" descr="C:\Users\MIE\Desktop\Regimental Pics\DSC04707.JPG"/>
          <p:cNvPicPr>
            <a:picLocks/>
          </p:cNvPicPr>
          <p:nvPr/>
        </p:nvPicPr>
        <p:blipFill>
          <a:blip r:embed="rId3" cstate="print"/>
          <a:srcRect/>
          <a:stretch>
            <a:fillRect/>
          </a:stretch>
        </p:blipFill>
        <p:spPr bwMode="auto">
          <a:xfrm>
            <a:off x="4283968" y="1700808"/>
            <a:ext cx="4283968" cy="4896544"/>
          </a:xfrm>
          <a:prstGeom prst="rect">
            <a:avLst/>
          </a:prstGeom>
          <a:noFill/>
          <a:ln w="9525">
            <a:noFill/>
            <a:miter lim="800000"/>
            <a:headEnd/>
            <a:tailEnd/>
          </a:ln>
        </p:spPr>
      </p:pic>
      <p:sp>
        <p:nvSpPr>
          <p:cNvPr id="7" name="Rectangle 6"/>
          <p:cNvSpPr/>
          <p:nvPr/>
        </p:nvSpPr>
        <p:spPr>
          <a:xfrm>
            <a:off x="1115616" y="1196752"/>
            <a:ext cx="1687706" cy="369332"/>
          </a:xfrm>
          <a:prstGeom prst="rect">
            <a:avLst/>
          </a:prstGeom>
        </p:spPr>
        <p:txBody>
          <a:bodyPr wrap="none">
            <a:spAutoFit/>
          </a:bodyPr>
          <a:lstStyle/>
          <a:p>
            <a:r>
              <a:rPr lang="en-US" dirty="0" smtClean="0"/>
              <a:t>DRY GROUND</a:t>
            </a:r>
            <a:endParaRPr lang="en-GB" dirty="0"/>
          </a:p>
        </p:txBody>
      </p:sp>
      <p:sp>
        <p:nvSpPr>
          <p:cNvPr id="8" name="Rectangle 7"/>
          <p:cNvSpPr/>
          <p:nvPr/>
        </p:nvSpPr>
        <p:spPr>
          <a:xfrm>
            <a:off x="5292080" y="1124744"/>
            <a:ext cx="1811714" cy="369332"/>
          </a:xfrm>
          <a:prstGeom prst="rect">
            <a:avLst/>
          </a:prstGeom>
        </p:spPr>
        <p:txBody>
          <a:bodyPr wrap="none">
            <a:spAutoFit/>
          </a:bodyPr>
          <a:lstStyle/>
          <a:p>
            <a:r>
              <a:rPr lang="en-US" dirty="0" smtClean="0"/>
              <a:t>WET GROUND </a:t>
            </a:r>
            <a:endParaRPr lang="en-GB" dirty="0"/>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fontScale="90000"/>
          </a:bodyPr>
          <a:lstStyle/>
          <a:p>
            <a:r>
              <a:rPr lang="en-GB" sz="4000" b="1" dirty="0" smtClean="0"/>
              <a:t>Saluting (At the Halt)</a:t>
            </a:r>
            <a:r>
              <a:rPr lang="en-GB" b="1" dirty="0" smtClean="0"/>
              <a:t> </a:t>
            </a:r>
            <a:br>
              <a:rPr lang="en-GB" b="1" dirty="0" smtClean="0"/>
            </a:br>
            <a:endParaRPr lang="en-GB" dirty="0"/>
          </a:p>
        </p:txBody>
      </p:sp>
      <p:sp>
        <p:nvSpPr>
          <p:cNvPr id="3" name="Content Placeholder 2"/>
          <p:cNvSpPr>
            <a:spLocks noGrp="1"/>
          </p:cNvSpPr>
          <p:nvPr>
            <p:ph idx="1"/>
          </p:nvPr>
        </p:nvSpPr>
        <p:spPr>
          <a:xfrm>
            <a:off x="457200" y="908720"/>
            <a:ext cx="8229600" cy="5688632"/>
          </a:xfrm>
        </p:spPr>
        <p:txBody>
          <a:bodyPr>
            <a:normAutofit fontScale="85000" lnSpcReduction="10000"/>
          </a:bodyPr>
          <a:lstStyle/>
          <a:p>
            <a:pPr>
              <a:buNone/>
            </a:pPr>
            <a:r>
              <a:rPr lang="en-GB" b="1" dirty="0" smtClean="0"/>
              <a:t>	Saluting (At the Halt) </a:t>
            </a:r>
            <a:endParaRPr lang="en-GB" dirty="0" smtClean="0"/>
          </a:p>
          <a:p>
            <a:pPr lvl="1">
              <a:buFont typeface="Wingdings" pitchFamily="2" charset="2"/>
              <a:buChar char="Ø"/>
            </a:pPr>
            <a:r>
              <a:rPr lang="en-GB" dirty="0" smtClean="0"/>
              <a:t>a</a:t>
            </a:r>
            <a:r>
              <a:rPr lang="en-GB" dirty="0"/>
              <a:t>. “SALUTE TO THE FRONT-ONE!” Bring sword to the recover. </a:t>
            </a:r>
          </a:p>
          <a:p>
            <a:pPr lvl="1">
              <a:buFont typeface="Wingdings" pitchFamily="2" charset="2"/>
              <a:buChar char="Ø"/>
            </a:pPr>
            <a:r>
              <a:rPr lang="en-GB" dirty="0"/>
              <a:t>b. “SQUAD-TWO!” Lower the sword swiftly to the right side </a:t>
            </a:r>
            <a:r>
              <a:rPr lang="en-GB" dirty="0" smtClean="0"/>
              <a:t>so </a:t>
            </a:r>
            <a:r>
              <a:rPr lang="en-GB" dirty="0"/>
              <a:t>that the right arm is straight the edge of the sword is to the left, the point is 12 inches from the ground and in front of the right shoulder. The thumb is flat on the side of the handle and the fingers grip the handle. The hilt is just behind the right thigh. </a:t>
            </a:r>
          </a:p>
          <a:p>
            <a:pPr lvl="1">
              <a:buFont typeface="Wingdings" pitchFamily="2" charset="2"/>
              <a:buChar char="Ø"/>
            </a:pPr>
            <a:r>
              <a:rPr lang="en-GB" dirty="0"/>
              <a:t>c. “SQUAD-THREE!” Bring the sword to the Recover. </a:t>
            </a:r>
          </a:p>
          <a:p>
            <a:pPr lvl="1">
              <a:buFont typeface="Wingdings" pitchFamily="2" charset="2"/>
              <a:buChar char="Ø"/>
            </a:pPr>
            <a:r>
              <a:rPr lang="en-GB" dirty="0"/>
              <a:t>d. “SQUAD-FOUR!” Return to the carry. </a:t>
            </a:r>
          </a:p>
          <a:p>
            <a:pPr>
              <a:buNone/>
            </a:pPr>
            <a:r>
              <a:rPr lang="en-GB" b="1" dirty="0"/>
              <a:t>Note: </a:t>
            </a:r>
          </a:p>
          <a:p>
            <a:pPr lvl="1">
              <a:buFont typeface="Wingdings" pitchFamily="2" charset="2"/>
              <a:buChar char="Ø"/>
            </a:pPr>
            <a:r>
              <a:rPr lang="en-GB" dirty="0"/>
              <a:t>1. Marshals with the exception of Chief Inspector, on Trooping the Colour Parades, do not salute with the sword. “Carry swords” is the compliment given. </a:t>
            </a:r>
          </a:p>
          <a:p>
            <a:pPr lvl="1">
              <a:buFont typeface="Wingdings" pitchFamily="2" charset="2"/>
              <a:buChar char="Ø"/>
            </a:pPr>
            <a:r>
              <a:rPr lang="en-GB" dirty="0"/>
              <a:t>2. Officer (Recipient of Salute) will salute when on saluting officer complete action on “Squad Two” Remain in position of salute to drop hand simultaneously as saluting officer completes action on “squad Four”. </a:t>
            </a:r>
          </a:p>
          <a:p>
            <a:endParaRPr lang="en-GB" dirty="0"/>
          </a:p>
        </p:txBody>
      </p:sp>
    </p:spTree>
  </p:cSld>
  <p:clrMapOvr>
    <a:masterClrMapping/>
  </p:clrMapOvr>
  <p:transition>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rmAutofit fontScale="90000"/>
          </a:bodyPr>
          <a:lstStyle/>
          <a:p>
            <a:endParaRPr lang="en-GB" dirty="0"/>
          </a:p>
        </p:txBody>
      </p:sp>
      <p:sp>
        <p:nvSpPr>
          <p:cNvPr id="3" name="Content Placeholder 2"/>
          <p:cNvSpPr>
            <a:spLocks noGrp="1"/>
          </p:cNvSpPr>
          <p:nvPr>
            <p:ph sz="half" idx="1"/>
          </p:nvPr>
        </p:nvSpPr>
        <p:spPr>
          <a:xfrm>
            <a:off x="457200" y="764704"/>
            <a:ext cx="4038600" cy="5590221"/>
          </a:xfrm>
        </p:spPr>
        <p:txBody>
          <a:bodyPr/>
          <a:lstStyle/>
          <a:p>
            <a:endParaRPr lang="en-US" sz="2000" dirty="0" smtClean="0"/>
          </a:p>
          <a:p>
            <a:r>
              <a:rPr lang="en-US" sz="2000" dirty="0" smtClean="0"/>
              <a:t>SALUTE TO THE FRONT</a:t>
            </a:r>
          </a:p>
        </p:txBody>
      </p:sp>
      <p:pic>
        <p:nvPicPr>
          <p:cNvPr id="5" name="Content Placeholder 3" descr="C:\Users\MIE\Documents\IMG_2344.JPG"/>
          <p:cNvPicPr>
            <a:picLocks/>
          </p:cNvPicPr>
          <p:nvPr/>
        </p:nvPicPr>
        <p:blipFill>
          <a:blip r:embed="rId2" cstate="print"/>
          <a:srcRect/>
          <a:stretch>
            <a:fillRect/>
          </a:stretch>
        </p:blipFill>
        <p:spPr bwMode="auto">
          <a:xfrm>
            <a:off x="323528" y="1700808"/>
            <a:ext cx="3672408" cy="4752528"/>
          </a:xfrm>
          <a:prstGeom prst="rect">
            <a:avLst/>
          </a:prstGeom>
          <a:noFill/>
          <a:ln w="9525">
            <a:noFill/>
            <a:miter lim="800000"/>
            <a:headEnd/>
            <a:tailEnd/>
          </a:ln>
        </p:spPr>
      </p:pic>
      <p:pic>
        <p:nvPicPr>
          <p:cNvPr id="6" name="Content Placeholder 3" descr="C:\Users\MIE\Documents\IMG_2343.JPG"/>
          <p:cNvPicPr>
            <a:picLocks noGrp="1"/>
          </p:cNvPicPr>
          <p:nvPr>
            <p:ph sz="half" idx="2"/>
          </p:nvPr>
        </p:nvPicPr>
        <p:blipFill>
          <a:blip r:embed="rId3" cstate="print"/>
          <a:srcRect/>
          <a:stretch>
            <a:fillRect/>
          </a:stretch>
        </p:blipFill>
        <p:spPr bwMode="auto">
          <a:xfrm>
            <a:off x="5292080" y="1700808"/>
            <a:ext cx="3456384" cy="4680520"/>
          </a:xfrm>
          <a:prstGeom prst="rect">
            <a:avLst/>
          </a:prstGeom>
          <a:noFill/>
          <a:ln w="9525">
            <a:noFill/>
            <a:miter lim="800000"/>
            <a:headEnd/>
            <a:tailEnd/>
          </a:ln>
        </p:spPr>
      </p:pic>
      <p:sp>
        <p:nvSpPr>
          <p:cNvPr id="7" name="Rectangle 6"/>
          <p:cNvSpPr/>
          <p:nvPr/>
        </p:nvSpPr>
        <p:spPr>
          <a:xfrm>
            <a:off x="5292080" y="908720"/>
            <a:ext cx="3457797" cy="707886"/>
          </a:xfrm>
          <a:prstGeom prst="rect">
            <a:avLst/>
          </a:prstGeom>
        </p:spPr>
        <p:txBody>
          <a:bodyPr wrap="square">
            <a:spAutoFit/>
          </a:bodyPr>
          <a:lstStyle/>
          <a:p>
            <a:r>
              <a:rPr lang="en-US" sz="2000" dirty="0" smtClean="0"/>
              <a:t>SALUTE TO THE FRONT- SIDE VIEW</a:t>
            </a:r>
            <a:endParaRPr lang="en-GB" sz="2000" dirty="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296144"/>
          </a:xfrm>
        </p:spPr>
        <p:txBody>
          <a:bodyPr>
            <a:normAutofit fontScale="90000"/>
          </a:bodyPr>
          <a:lstStyle/>
          <a:p>
            <a:r>
              <a:rPr lang="en-GB" sz="4000" b="1" dirty="0" smtClean="0"/>
              <a:t>Saluting on March in Slow Time </a:t>
            </a:r>
            <a:r>
              <a:rPr lang="en-GB" b="1" dirty="0" smtClean="0"/>
              <a:t/>
            </a:r>
            <a:br>
              <a:rPr lang="en-GB" b="1" dirty="0" smtClean="0"/>
            </a:br>
            <a:endParaRPr lang="en-GB" dirty="0"/>
          </a:p>
        </p:txBody>
      </p:sp>
      <p:sp>
        <p:nvSpPr>
          <p:cNvPr id="3" name="Content Placeholder 2"/>
          <p:cNvSpPr>
            <a:spLocks noGrp="1"/>
          </p:cNvSpPr>
          <p:nvPr>
            <p:ph idx="1"/>
          </p:nvPr>
        </p:nvSpPr>
        <p:spPr>
          <a:xfrm>
            <a:off x="457200" y="908720"/>
            <a:ext cx="8229600" cy="5616624"/>
          </a:xfrm>
        </p:spPr>
        <p:txBody>
          <a:bodyPr>
            <a:normAutofit fontScale="47500" lnSpcReduction="20000"/>
          </a:bodyPr>
          <a:lstStyle/>
          <a:p>
            <a:pPr>
              <a:buNone/>
            </a:pPr>
            <a:r>
              <a:rPr lang="en-GB" dirty="0" smtClean="0"/>
              <a:t>	</a:t>
            </a:r>
            <a:r>
              <a:rPr lang="en-GB" sz="4000" dirty="0" smtClean="0"/>
              <a:t>The </a:t>
            </a:r>
            <a:r>
              <a:rPr lang="en-GB" sz="4000" dirty="0"/>
              <a:t>movement starts from the carry, as the left foot comes to the ground after the word of command “Eyes Right” or “Left” it lasts over four pace, finishing on the right foot. There is no pause between the movement, which will be carried out as one graceful gesture, with the hand moving at about the same speed as the feet in all movements except the first one. </a:t>
            </a:r>
          </a:p>
          <a:p>
            <a:pPr lvl="1">
              <a:buFont typeface="Wingdings" pitchFamily="2" charset="2"/>
              <a:buChar char="Ø"/>
            </a:pPr>
            <a:r>
              <a:rPr lang="en-GB" sz="4000" dirty="0"/>
              <a:t>a. “SALUTING BY NUMBERS, SALUTE TO THE RIGHT-ONE” Shoot the right arm out above shoulder high so that the pommel of the sword is in line with the top of the shoulder. The sword is square off to the right, blade vertical edge to the right. At the same time turn the head and eyes to the right (or left). </a:t>
            </a:r>
          </a:p>
          <a:p>
            <a:pPr lvl="1">
              <a:buFont typeface="Wingdings" pitchFamily="2" charset="2"/>
              <a:buChar char="Ø"/>
            </a:pPr>
            <a:r>
              <a:rPr lang="en-GB" sz="4000" dirty="0"/>
              <a:t>b. “SQUAD-TWO!” Keep the blade vertical and hand and elbow, at the same height as for the first movement. Bring the sword round in a circular sweep across the body so that the pommel of the hilt comes to the point of the left shoulder. The elbow is kept level with the shoulder and the thumb remains round the handle. </a:t>
            </a:r>
          </a:p>
          <a:p>
            <a:pPr lvl="1">
              <a:buFont typeface="Wingdings" pitchFamily="2" charset="2"/>
              <a:buChar char="Ø"/>
            </a:pPr>
            <a:r>
              <a:rPr lang="en-GB" sz="4000" dirty="0"/>
              <a:t>c. “SQUAD_THREE!” Without a pause, continue the sweep, the sword passing through the position of the recover, until the pommel is in front of the point of the right shoulder. Elbow shoulder high, upper arm horizontal, hand in line with the mouth. </a:t>
            </a:r>
          </a:p>
          <a:p>
            <a:pPr lvl="1">
              <a:buFont typeface="Wingdings" pitchFamily="2" charset="2"/>
              <a:buChar char="Ø"/>
            </a:pPr>
            <a:r>
              <a:rPr lang="en-GB" sz="4000" dirty="0"/>
              <a:t>d. “SQUAD-FOUR!” Lowering the elbow to the side and changing the grip so that the thumb points up the side of the handle, lower the sword to the position of the salute. </a:t>
            </a: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a:bodyPr>
          <a:lstStyle/>
          <a:p>
            <a:r>
              <a:rPr lang="en-GB" sz="4000" b="1" dirty="0" smtClean="0"/>
              <a:t>Saluting On March In Slow Time Cont.</a:t>
            </a:r>
            <a:endParaRPr lang="en-GB" sz="4000" dirty="0"/>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r>
              <a:rPr lang="en-GB" sz="3400" b="1" dirty="0"/>
              <a:t>The timing is as follows: </a:t>
            </a:r>
          </a:p>
          <a:p>
            <a:pPr lvl="1">
              <a:buFont typeface="Wingdings" pitchFamily="2" charset="2"/>
              <a:buChar char="Ø"/>
            </a:pPr>
            <a:r>
              <a:rPr lang="en-GB" sz="3400" dirty="0"/>
              <a:t>1. Left foot comes to the ground shoot the right arm out </a:t>
            </a:r>
          </a:p>
          <a:p>
            <a:pPr lvl="1">
              <a:buFont typeface="Wingdings" pitchFamily="2" charset="2"/>
              <a:buChar char="Ø"/>
            </a:pPr>
            <a:r>
              <a:rPr lang="en-GB" sz="3400" dirty="0"/>
              <a:t>2. Right foot comes to the ground sword at the left shoulder. </a:t>
            </a:r>
          </a:p>
          <a:p>
            <a:pPr lvl="1">
              <a:buFont typeface="Wingdings" pitchFamily="2" charset="2"/>
              <a:buChar char="Ø"/>
            </a:pPr>
            <a:r>
              <a:rPr lang="en-GB" sz="3400" dirty="0"/>
              <a:t>3. Left foot come to the ground sword at the right shoulder. </a:t>
            </a:r>
          </a:p>
          <a:p>
            <a:pPr lvl="1">
              <a:buFont typeface="Wingdings" pitchFamily="2" charset="2"/>
              <a:buChar char="Ø"/>
            </a:pPr>
            <a:r>
              <a:rPr lang="en-GB" sz="3400" dirty="0"/>
              <a:t>4. Right foot comes to the ground point lowered to the salute. </a:t>
            </a:r>
          </a:p>
          <a:p>
            <a:endParaRPr lang="en-GB" sz="3400" dirty="0"/>
          </a:p>
          <a:p>
            <a:r>
              <a:rPr lang="en-GB" sz="3400" dirty="0"/>
              <a:t>e. “EYES-FRONT!” Given as the right foot comes to the ground. As the next left comes to the ground, turn the head and eyes to the front and at the same time bring the sword to the position of the recover, elbow close to the side. As the left foot next comes to the ground bring the sword down to the position of the carry. </a:t>
            </a:r>
          </a:p>
          <a:p>
            <a:endParaRPr lang="en-GB" dirty="0"/>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endParaRPr lang="en-GB" dirty="0"/>
          </a:p>
        </p:txBody>
      </p:sp>
      <p:pic>
        <p:nvPicPr>
          <p:cNvPr id="5" name="Content Placeholder 3" descr="C:\Users\MIE\Documents\IMG_2347.JPG"/>
          <p:cNvPicPr>
            <a:picLocks noGrp="1"/>
          </p:cNvPicPr>
          <p:nvPr>
            <p:ph sz="half" idx="1"/>
          </p:nvPr>
        </p:nvPicPr>
        <p:blipFill>
          <a:blip r:embed="rId2" cstate="print"/>
          <a:srcRect/>
          <a:stretch>
            <a:fillRect/>
          </a:stretch>
        </p:blipFill>
        <p:spPr bwMode="auto">
          <a:xfrm>
            <a:off x="323528" y="1916832"/>
            <a:ext cx="3372172" cy="4680520"/>
          </a:xfrm>
          <a:prstGeom prst="rect">
            <a:avLst/>
          </a:prstGeom>
          <a:noFill/>
          <a:ln w="9525">
            <a:noFill/>
            <a:miter lim="800000"/>
            <a:headEnd/>
            <a:tailEnd/>
          </a:ln>
        </p:spPr>
      </p:pic>
      <p:sp>
        <p:nvSpPr>
          <p:cNvPr id="6" name="Rectangle 5"/>
          <p:cNvSpPr/>
          <p:nvPr/>
        </p:nvSpPr>
        <p:spPr>
          <a:xfrm>
            <a:off x="323528" y="1124744"/>
            <a:ext cx="3528392" cy="646331"/>
          </a:xfrm>
          <a:prstGeom prst="rect">
            <a:avLst/>
          </a:prstGeom>
        </p:spPr>
        <p:txBody>
          <a:bodyPr wrap="square">
            <a:spAutoFit/>
          </a:bodyPr>
          <a:lstStyle/>
          <a:p>
            <a:r>
              <a:rPr lang="en-US" dirty="0" smtClean="0"/>
              <a:t>SALUTING WITH SWORD- SLOW MARCH (STEP ONE)</a:t>
            </a:r>
            <a:endParaRPr lang="en-GB" dirty="0"/>
          </a:p>
        </p:txBody>
      </p:sp>
      <p:pic>
        <p:nvPicPr>
          <p:cNvPr id="7" name="Content Placeholder 5" descr="C:\Users\MIE\Documents\IMG_2348.JPG"/>
          <p:cNvPicPr>
            <a:picLocks noGrp="1"/>
          </p:cNvPicPr>
          <p:nvPr>
            <p:ph sz="half" idx="2"/>
          </p:nvPr>
        </p:nvPicPr>
        <p:blipFill>
          <a:blip r:embed="rId3" cstate="print"/>
          <a:srcRect/>
          <a:stretch>
            <a:fillRect/>
          </a:stretch>
        </p:blipFill>
        <p:spPr bwMode="auto">
          <a:xfrm>
            <a:off x="4860032" y="1916832"/>
            <a:ext cx="3888432" cy="4680520"/>
          </a:xfrm>
          <a:prstGeom prst="rect">
            <a:avLst/>
          </a:prstGeom>
          <a:noFill/>
          <a:ln w="9525">
            <a:noFill/>
            <a:miter lim="800000"/>
            <a:headEnd/>
            <a:tailEnd/>
          </a:ln>
        </p:spPr>
      </p:pic>
      <p:sp>
        <p:nvSpPr>
          <p:cNvPr id="8" name="Rectangle 7"/>
          <p:cNvSpPr/>
          <p:nvPr/>
        </p:nvSpPr>
        <p:spPr>
          <a:xfrm>
            <a:off x="4932040" y="1196752"/>
            <a:ext cx="3779912" cy="646331"/>
          </a:xfrm>
          <a:prstGeom prst="rect">
            <a:avLst/>
          </a:prstGeom>
        </p:spPr>
        <p:txBody>
          <a:bodyPr wrap="square">
            <a:spAutoFit/>
          </a:bodyPr>
          <a:lstStyle/>
          <a:p>
            <a:r>
              <a:rPr lang="en-US" dirty="0" smtClean="0"/>
              <a:t>SALUTING WITH SWORD- SLOW MARCH (STEP TWO)</a:t>
            </a:r>
            <a:endParaRPr lang="en-GB" dirty="0"/>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endParaRPr lang="en-GB" dirty="0"/>
          </a:p>
        </p:txBody>
      </p:sp>
      <p:pic>
        <p:nvPicPr>
          <p:cNvPr id="5" name="Content Placeholder 4" descr="C:\Users\MIE\Documents\IMG_2349.JPG"/>
          <p:cNvPicPr>
            <a:picLocks noGrp="1"/>
          </p:cNvPicPr>
          <p:nvPr>
            <p:ph sz="half" idx="1"/>
          </p:nvPr>
        </p:nvPicPr>
        <p:blipFill>
          <a:blip r:embed="rId2" cstate="print"/>
          <a:srcRect/>
          <a:stretch>
            <a:fillRect/>
          </a:stretch>
        </p:blipFill>
        <p:spPr bwMode="auto">
          <a:xfrm>
            <a:off x="395536" y="1628800"/>
            <a:ext cx="3300164" cy="4968552"/>
          </a:xfrm>
          <a:prstGeom prst="rect">
            <a:avLst/>
          </a:prstGeom>
          <a:noFill/>
          <a:ln w="9525">
            <a:noFill/>
            <a:miter lim="800000"/>
            <a:headEnd/>
            <a:tailEnd/>
          </a:ln>
        </p:spPr>
      </p:pic>
      <p:sp>
        <p:nvSpPr>
          <p:cNvPr id="6" name="Rectangle 5"/>
          <p:cNvSpPr/>
          <p:nvPr/>
        </p:nvSpPr>
        <p:spPr>
          <a:xfrm>
            <a:off x="395536" y="836712"/>
            <a:ext cx="3600400" cy="646331"/>
          </a:xfrm>
          <a:prstGeom prst="rect">
            <a:avLst/>
          </a:prstGeom>
        </p:spPr>
        <p:txBody>
          <a:bodyPr wrap="square">
            <a:spAutoFit/>
          </a:bodyPr>
          <a:lstStyle/>
          <a:p>
            <a:r>
              <a:rPr lang="en-US" dirty="0" smtClean="0"/>
              <a:t>SALUTING WITH SWORD- SLOW MARCH (STEP THREE)</a:t>
            </a:r>
            <a:endParaRPr lang="en-GB" dirty="0"/>
          </a:p>
        </p:txBody>
      </p:sp>
      <p:pic>
        <p:nvPicPr>
          <p:cNvPr id="7" name="Content Placeholder 5" descr="C:\Users\MIE\Documents\IMG_2350.JPG"/>
          <p:cNvPicPr>
            <a:picLocks noGrp="1"/>
          </p:cNvPicPr>
          <p:nvPr>
            <p:ph sz="half" idx="2"/>
          </p:nvPr>
        </p:nvPicPr>
        <p:blipFill>
          <a:blip r:embed="rId3" cstate="print"/>
          <a:srcRect/>
          <a:stretch>
            <a:fillRect/>
          </a:stretch>
        </p:blipFill>
        <p:spPr bwMode="auto">
          <a:xfrm>
            <a:off x="4644008" y="1628800"/>
            <a:ext cx="4176464" cy="4968552"/>
          </a:xfrm>
          <a:prstGeom prst="rect">
            <a:avLst/>
          </a:prstGeom>
          <a:noFill/>
          <a:ln w="9525">
            <a:noFill/>
            <a:miter lim="800000"/>
            <a:headEnd/>
            <a:tailEnd/>
          </a:ln>
        </p:spPr>
      </p:pic>
      <p:sp>
        <p:nvSpPr>
          <p:cNvPr id="8" name="Rectangle 7"/>
          <p:cNvSpPr/>
          <p:nvPr/>
        </p:nvSpPr>
        <p:spPr>
          <a:xfrm>
            <a:off x="4788024" y="836712"/>
            <a:ext cx="4139952" cy="646331"/>
          </a:xfrm>
          <a:prstGeom prst="rect">
            <a:avLst/>
          </a:prstGeom>
        </p:spPr>
        <p:txBody>
          <a:bodyPr wrap="square">
            <a:spAutoFit/>
          </a:bodyPr>
          <a:lstStyle/>
          <a:p>
            <a:r>
              <a:rPr lang="en-US" dirty="0" smtClean="0"/>
              <a:t>SALUTING WITH SWORD- SLOW MARCH (STEP FOUR)</a:t>
            </a:r>
            <a:endParaRPr lang="en-GB" dirty="0"/>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GB" sz="4400" b="1" dirty="0" smtClean="0"/>
              <a:t>Saluting on the March in Quick Time </a:t>
            </a:r>
            <a:r>
              <a:rPr lang="en-GB" b="1" dirty="0" smtClean="0"/>
              <a:t/>
            </a:r>
            <a:br>
              <a:rPr lang="en-GB" b="1" dirty="0" smtClean="0"/>
            </a:br>
            <a:endParaRPr lang="en-GB" dirty="0"/>
          </a:p>
        </p:txBody>
      </p:sp>
      <p:sp>
        <p:nvSpPr>
          <p:cNvPr id="3" name="Content Placeholder 2"/>
          <p:cNvSpPr>
            <a:spLocks noGrp="1"/>
          </p:cNvSpPr>
          <p:nvPr>
            <p:ph idx="1"/>
          </p:nvPr>
        </p:nvSpPr>
        <p:spPr/>
        <p:txBody>
          <a:bodyPr/>
          <a:lstStyle/>
          <a:p>
            <a:pPr>
              <a:buNone/>
            </a:pPr>
            <a:r>
              <a:rPr lang="en-GB" dirty="0" smtClean="0"/>
              <a:t>	The </a:t>
            </a:r>
            <a:r>
              <a:rPr lang="en-GB" dirty="0"/>
              <a:t>sword will be retained at the carry. The head and eyes will be turned off on the word of command given to the troops. </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sz="4000" b="1" dirty="0" smtClean="0"/>
              <a:t>Mounted Sword Drill </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616624"/>
          </a:xfrm>
        </p:spPr>
        <p:txBody>
          <a:bodyPr>
            <a:normAutofit fontScale="92500"/>
          </a:bodyPr>
          <a:lstStyle/>
          <a:p>
            <a:r>
              <a:rPr lang="en-GB" b="1" dirty="0" smtClean="0"/>
              <a:t>To </a:t>
            </a:r>
            <a:r>
              <a:rPr lang="en-GB" b="1" dirty="0"/>
              <a:t>Draw Swords </a:t>
            </a:r>
          </a:p>
          <a:p>
            <a:pPr lvl="1">
              <a:buFont typeface="Wingdings" pitchFamily="2" charset="2"/>
              <a:buChar char="Ø"/>
            </a:pPr>
            <a:r>
              <a:rPr lang="en-GB" dirty="0"/>
              <a:t>a. “DRAW SWORDS ONE!” Bring the right arm across body, over the bridle arm, and draw the sword until the hilt rests on the bridle arm. If required put the right hand through the sword knot and take two or more turns to secure it. Grasp the handle, with the forearm and elbow close to the body. Body is upright and shoulders are square to the front. </a:t>
            </a:r>
          </a:p>
          <a:p>
            <a:pPr lvl="1">
              <a:buFont typeface="Wingdings" pitchFamily="2" charset="2"/>
              <a:buChar char="Ø"/>
            </a:pPr>
            <a:r>
              <a:rPr lang="en-GB" dirty="0"/>
              <a:t>b. “SQUAD-TWO!” Draw the sword sharply and bring it to the position of the recover. </a:t>
            </a:r>
          </a:p>
          <a:p>
            <a:pPr lvl="1">
              <a:buFont typeface="Wingdings" pitchFamily="2" charset="2"/>
              <a:buChar char="Ø"/>
            </a:pPr>
            <a:r>
              <a:rPr lang="en-GB" dirty="0"/>
              <a:t>c. “SQUAD-THREE!” (Position of the Carry). Force the sword down to the right thigh so that the upper arm is vertical, elbow close to the side, wrist resting on the thigh, blade </a:t>
            </a:r>
            <a:r>
              <a:rPr lang="en-GB" dirty="0" smtClean="0"/>
              <a:t>vertical</a:t>
            </a:r>
            <a:r>
              <a:rPr lang="en-GB" dirty="0"/>
              <a:t>, edge to front, hilt resting on the top of the hand, first three fingers gripping the handle, little finger behind to steady it, pommel pressed </a:t>
            </a:r>
            <a:r>
              <a:rPr lang="en-GB" dirty="0" smtClean="0"/>
              <a:t>against </a:t>
            </a:r>
            <a:r>
              <a:rPr lang="en-GB" dirty="0"/>
              <a:t>the thigh. </a:t>
            </a:r>
          </a:p>
          <a:p>
            <a:endParaRPr lang="en-GB"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b="1" dirty="0" smtClean="0"/>
              <a:t>Aim:</a:t>
            </a:r>
            <a:r>
              <a:rPr lang="en-GB" b="1" dirty="0" smtClean="0"/>
              <a:t> </a:t>
            </a:r>
            <a:br>
              <a:rPr lang="en-GB" b="1" dirty="0" smtClean="0"/>
            </a:br>
            <a:endParaRPr lang="en-GB" dirty="0"/>
          </a:p>
        </p:txBody>
      </p:sp>
      <p:sp>
        <p:nvSpPr>
          <p:cNvPr id="3" name="Content Placeholder 2"/>
          <p:cNvSpPr>
            <a:spLocks noGrp="1"/>
          </p:cNvSpPr>
          <p:nvPr>
            <p:ph idx="1"/>
          </p:nvPr>
        </p:nvSpPr>
        <p:spPr/>
        <p:txBody>
          <a:bodyPr/>
          <a:lstStyle/>
          <a:p>
            <a:r>
              <a:rPr lang="en-GB" dirty="0" smtClean="0"/>
              <a:t>The </a:t>
            </a:r>
            <a:r>
              <a:rPr lang="en-GB" dirty="0"/>
              <a:t>aim of this paper is to acquaint officers or participants with the rudiments of Advanced sword drill.</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Mounted Sword Drill Cont.</a:t>
            </a:r>
            <a:endParaRPr lang="en-GB" sz="3600" dirty="0"/>
          </a:p>
        </p:txBody>
      </p:sp>
      <p:sp>
        <p:nvSpPr>
          <p:cNvPr id="3" name="Content Placeholder 2"/>
          <p:cNvSpPr>
            <a:spLocks noGrp="1"/>
          </p:cNvSpPr>
          <p:nvPr>
            <p:ph idx="1"/>
          </p:nvPr>
        </p:nvSpPr>
        <p:spPr>
          <a:xfrm>
            <a:off x="457200" y="1052736"/>
            <a:ext cx="8229600" cy="5472608"/>
          </a:xfrm>
        </p:spPr>
        <p:txBody>
          <a:bodyPr>
            <a:normAutofit fontScale="85000" lnSpcReduction="20000"/>
          </a:bodyPr>
          <a:lstStyle/>
          <a:p>
            <a:pPr>
              <a:buFont typeface="Wingdings" pitchFamily="2" charset="2"/>
              <a:buChar char="v"/>
            </a:pPr>
            <a:r>
              <a:rPr lang="en-GB" b="1" dirty="0" smtClean="0"/>
              <a:t>Slope </a:t>
            </a:r>
            <a:r>
              <a:rPr lang="en-GB" b="1" dirty="0"/>
              <a:t>Swords </a:t>
            </a:r>
          </a:p>
          <a:p>
            <a:pPr>
              <a:buNone/>
            </a:pPr>
            <a:r>
              <a:rPr lang="en-GB" dirty="0" smtClean="0"/>
              <a:t>	“SLOPE </a:t>
            </a:r>
            <a:r>
              <a:rPr lang="en-GB" dirty="0"/>
              <a:t>SWORDS!” Raise the forearm until it is horizontal, hand in front of the elbow and lower the sword on to the shoulder as already detailed. </a:t>
            </a:r>
          </a:p>
          <a:p>
            <a:pPr>
              <a:buFont typeface="Wingdings" pitchFamily="2" charset="2"/>
              <a:buChar char="v"/>
            </a:pPr>
            <a:r>
              <a:rPr lang="en-GB" b="1" dirty="0"/>
              <a:t>Sit At Ease </a:t>
            </a:r>
          </a:p>
          <a:p>
            <a:pPr>
              <a:buNone/>
            </a:pPr>
            <a:r>
              <a:rPr lang="en-GB" dirty="0" smtClean="0"/>
              <a:t>	“</a:t>
            </a:r>
            <a:r>
              <a:rPr lang="en-GB" dirty="0"/>
              <a:t>SIT AT EASE!” (From the slope only). place both hands on the front of the saddle, right over left, without removing the sword from the shoulder. </a:t>
            </a:r>
          </a:p>
          <a:p>
            <a:pPr>
              <a:buFont typeface="Wingdings" pitchFamily="2" charset="2"/>
              <a:buChar char="v"/>
            </a:pPr>
            <a:r>
              <a:rPr lang="en-GB" b="1" dirty="0"/>
              <a:t>Return Swords </a:t>
            </a:r>
          </a:p>
          <a:p>
            <a:pPr lvl="1">
              <a:buFont typeface="Wingdings" pitchFamily="2" charset="2"/>
              <a:buChar char="Ø"/>
            </a:pPr>
            <a:r>
              <a:rPr lang="en-GB" dirty="0"/>
              <a:t>a. “RETURN SWORDS ONE!” As already detailed passing the right arm over the bridle arm. </a:t>
            </a:r>
          </a:p>
          <a:p>
            <a:pPr lvl="1">
              <a:buFont typeface="Wingdings" pitchFamily="2" charset="2"/>
              <a:buChar char="Ø"/>
            </a:pPr>
            <a:r>
              <a:rPr lang="en-GB" dirty="0"/>
              <a:t>b. “SQUAD-TWO!” As already detailed (if necessary clearing the hand from the sword knot) </a:t>
            </a:r>
          </a:p>
          <a:p>
            <a:pPr lvl="1">
              <a:buFont typeface="Wingdings" pitchFamily="2" charset="2"/>
              <a:buChar char="Ø"/>
            </a:pPr>
            <a:r>
              <a:rPr lang="en-GB" dirty="0"/>
              <a:t>c. “SQUAD-THREE!” Return the right hand to the side. </a:t>
            </a:r>
          </a:p>
          <a:p>
            <a:pPr>
              <a:buFont typeface="Wingdings" pitchFamily="2" charset="2"/>
              <a:buChar char="v"/>
            </a:pPr>
            <a:r>
              <a:rPr lang="en-GB" b="1" dirty="0"/>
              <a:t>Proving </a:t>
            </a:r>
          </a:p>
          <a:p>
            <a:pPr>
              <a:buNone/>
            </a:pPr>
            <a:r>
              <a:rPr lang="en-GB" dirty="0" smtClean="0"/>
              <a:t>	With </a:t>
            </a:r>
            <a:r>
              <a:rPr lang="en-GB" dirty="0"/>
              <a:t>the sword at the slope a man ordered to prove will come to the carry. On the command “As you were” he will slope swords. </a:t>
            </a:r>
          </a:p>
        </p:txBody>
      </p:sp>
    </p:spTree>
  </p:cSld>
  <p:clrMapOvr>
    <a:masterClrMapping/>
  </p:clrMapOvr>
  <p:transition>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Funeral Exercises With Sword </a:t>
            </a:r>
            <a:r>
              <a:rPr lang="en-GB" b="1" dirty="0" smtClean="0"/>
              <a:t/>
            </a:r>
            <a:br>
              <a:rPr lang="en-GB" b="1" dirty="0" smtClean="0"/>
            </a:br>
            <a:endParaRPr lang="en-GB" dirty="0"/>
          </a:p>
        </p:txBody>
      </p:sp>
      <p:sp>
        <p:nvSpPr>
          <p:cNvPr id="3" name="Content Placeholder 2"/>
          <p:cNvSpPr>
            <a:spLocks noGrp="1"/>
          </p:cNvSpPr>
          <p:nvPr>
            <p:ph idx="1"/>
          </p:nvPr>
        </p:nvSpPr>
        <p:spPr>
          <a:xfrm>
            <a:off x="457200" y="1556792"/>
            <a:ext cx="8229600" cy="4968552"/>
          </a:xfrm>
        </p:spPr>
        <p:txBody>
          <a:bodyPr>
            <a:normAutofit/>
          </a:bodyPr>
          <a:lstStyle/>
          <a:p>
            <a:pPr>
              <a:buNone/>
            </a:pPr>
            <a:r>
              <a:rPr lang="en-GB" dirty="0" smtClean="0"/>
              <a:t>Funeral exercise with swords are done as follows:</a:t>
            </a:r>
          </a:p>
          <a:p>
            <a:pPr lvl="1">
              <a:buFont typeface="Wingdings" pitchFamily="2" charset="2"/>
              <a:buChar char="Ø"/>
            </a:pPr>
            <a:r>
              <a:rPr lang="en-GB" dirty="0" smtClean="0"/>
              <a:t>a</a:t>
            </a:r>
            <a:r>
              <a:rPr lang="en-GB" dirty="0"/>
              <a:t>. Processional troops will march with their sword </a:t>
            </a:r>
            <a:r>
              <a:rPr lang="en-GB" dirty="0" smtClean="0"/>
              <a:t>reversed, </a:t>
            </a:r>
            <a:r>
              <a:rPr lang="en-GB" dirty="0"/>
              <a:t>but should reverse sword before stepping off. </a:t>
            </a:r>
          </a:p>
          <a:p>
            <a:pPr lvl="1">
              <a:buFont typeface="Wingdings" pitchFamily="2" charset="2"/>
              <a:buChar char="Ø"/>
            </a:pPr>
            <a:r>
              <a:rPr lang="en-GB" dirty="0"/>
              <a:t>b. When marching in quick time the left hand will be removed from the sword and the arm swung. The sword hilt will be allowed to drop, bringing the sword to horizontal position under the right armpit. </a:t>
            </a:r>
          </a:p>
          <a:p>
            <a:endParaRPr lang="en-GB"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Swords</a:t>
            </a:r>
            <a:endParaRPr lang="en-GB" sz="3600" dirty="0"/>
          </a:p>
        </p:txBody>
      </p:sp>
      <p:sp>
        <p:nvSpPr>
          <p:cNvPr id="3" name="Content Placeholder 2"/>
          <p:cNvSpPr>
            <a:spLocks noGrp="1"/>
          </p:cNvSpPr>
          <p:nvPr>
            <p:ph idx="1"/>
          </p:nvPr>
        </p:nvSpPr>
        <p:spPr>
          <a:xfrm>
            <a:off x="457200" y="980728"/>
            <a:ext cx="8229600" cy="5544616"/>
          </a:xfrm>
        </p:spPr>
        <p:txBody>
          <a:bodyPr>
            <a:normAutofit fontScale="92500" lnSpcReduction="10000"/>
          </a:bodyPr>
          <a:lstStyle/>
          <a:p>
            <a:pPr>
              <a:buNone/>
            </a:pPr>
            <a:r>
              <a:rPr lang="en-GB" b="1" dirty="0" smtClean="0"/>
              <a:t> </a:t>
            </a:r>
            <a:r>
              <a:rPr lang="en-GB" b="1" dirty="0"/>
              <a:t>	</a:t>
            </a:r>
            <a:r>
              <a:rPr lang="en-GB" b="1" dirty="0" smtClean="0"/>
              <a:t>The </a:t>
            </a:r>
            <a:r>
              <a:rPr lang="en-GB" b="1" dirty="0"/>
              <a:t>Reverse from the </a:t>
            </a:r>
            <a:r>
              <a:rPr lang="en-GB" b="1" dirty="0" smtClean="0"/>
              <a:t>Carry: </a:t>
            </a:r>
            <a:r>
              <a:rPr lang="en-GB" dirty="0" smtClean="0"/>
              <a:t>This </a:t>
            </a:r>
            <a:r>
              <a:rPr lang="en-GB" dirty="0"/>
              <a:t>movement will be done when soldiers reverse from the shoulder. </a:t>
            </a:r>
          </a:p>
          <a:p>
            <a:pPr lvl="1">
              <a:buFont typeface="Wingdings" pitchFamily="2" charset="2"/>
              <a:buChar char="Ø"/>
            </a:pPr>
            <a:r>
              <a:rPr lang="en-GB" dirty="0"/>
              <a:t>a. “REVERSE ARMS-ONE!” Force the sword under the right arm pit, edge uppermost, by twisting the wrist and dropping the point of the sword to the left front; hilt on top and in front of the right </a:t>
            </a:r>
            <a:r>
              <a:rPr lang="en-GB" dirty="0" smtClean="0"/>
              <a:t>shoulder, </a:t>
            </a:r>
            <a:r>
              <a:rPr lang="en-GB" dirty="0"/>
              <a:t>fingers of the right hand are together and straight and to the right of handle, thumb to the left, back of the hand to the right, right elbow against the side and the sword at an angle of 45 degree. </a:t>
            </a:r>
          </a:p>
          <a:p>
            <a:pPr lvl="1">
              <a:buFont typeface="Wingdings" pitchFamily="2" charset="2"/>
              <a:buChar char="Ø"/>
            </a:pPr>
            <a:r>
              <a:rPr lang="en-GB" dirty="0"/>
              <a:t>b. “SQUAD-TWO!” Seize the blade with the left hand behind the back, in line with waist belt, back of the hand underneath. </a:t>
            </a:r>
          </a:p>
          <a:p>
            <a:pPr>
              <a:buNone/>
            </a:pPr>
            <a:r>
              <a:rPr lang="en-GB" b="1" dirty="0"/>
              <a:t>Note: </a:t>
            </a:r>
          </a:p>
          <a:p>
            <a:r>
              <a:rPr lang="en-GB" dirty="0"/>
              <a:t>The reverses from the carry will be done working on the first and third movement of the rifles. </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52128"/>
          </a:xfrm>
        </p:spPr>
        <p:txBody>
          <a:bodyPr>
            <a:normAutofit fontScale="90000"/>
          </a:bodyPr>
          <a:lstStyle/>
          <a:p>
            <a:r>
              <a:rPr lang="en-GB" sz="4000" b="1" dirty="0" smtClean="0"/>
              <a:t>Change swords from the reverse </a:t>
            </a:r>
            <a:r>
              <a:rPr lang="en-GB" b="1" dirty="0" smtClean="0"/>
              <a:t/>
            </a:r>
            <a:br>
              <a:rPr lang="en-GB" b="1" dirty="0" smtClean="0"/>
            </a:br>
            <a:endParaRPr lang="en-GB" dirty="0"/>
          </a:p>
        </p:txBody>
      </p:sp>
      <p:sp>
        <p:nvSpPr>
          <p:cNvPr id="3" name="Content Placeholder 2"/>
          <p:cNvSpPr>
            <a:spLocks noGrp="1"/>
          </p:cNvSpPr>
          <p:nvPr>
            <p:ph idx="1"/>
          </p:nvPr>
        </p:nvSpPr>
        <p:spPr>
          <a:xfrm>
            <a:off x="457200" y="908720"/>
            <a:ext cx="8229600" cy="5760640"/>
          </a:xfrm>
        </p:spPr>
        <p:txBody>
          <a:bodyPr>
            <a:normAutofit lnSpcReduction="10000"/>
          </a:bodyPr>
          <a:lstStyle/>
          <a:p>
            <a:pPr>
              <a:buFont typeface="Wingdings" pitchFamily="2" charset="2"/>
              <a:buChar char="Ø"/>
            </a:pPr>
            <a:r>
              <a:rPr lang="en-GB" dirty="0" smtClean="0"/>
              <a:t>a</a:t>
            </a:r>
            <a:r>
              <a:rPr lang="en-GB" dirty="0"/>
              <a:t>. “CHANGE ARMS-ONE!” Return the left hand to the side and at the same time change the grip of the right hand by placing it underneath the sword handle, thumb on the right; the hilt to the front. </a:t>
            </a:r>
          </a:p>
          <a:p>
            <a:pPr>
              <a:buFont typeface="Wingdings" pitchFamily="2" charset="2"/>
              <a:buChar char="Ø"/>
            </a:pPr>
            <a:r>
              <a:rPr lang="en-GB" dirty="0"/>
              <a:t>b. “SQUAD-TWO!” Pass the sword across the body into the left hand, return the right hand to the side, rotate the hilt to the right and force the sword under left armpit, thumb to the left fingers curled around the handle, hilt uppermost. </a:t>
            </a:r>
          </a:p>
          <a:p>
            <a:pPr>
              <a:buFont typeface="Wingdings" pitchFamily="2" charset="2"/>
              <a:buChar char="Ø"/>
            </a:pPr>
            <a:r>
              <a:rPr lang="en-GB" dirty="0"/>
              <a:t>c. “SQUAD-THREE!” Seize the blade with the right hand behind the back, back of the hand underneath, sword at an angle of 45 degrees. Change the position of the left hand on the handle, so that the fingers are together and straight on the left and the thumb is on the right with the back of the hand to the left. </a:t>
            </a:r>
          </a:p>
          <a:p>
            <a:endParaRPr lang="en-GB"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1224136"/>
          </a:xfrm>
        </p:spPr>
        <p:txBody>
          <a:bodyPr>
            <a:normAutofit fontScale="90000"/>
          </a:bodyPr>
          <a:lstStyle/>
          <a:p>
            <a:r>
              <a:rPr lang="en-GB" sz="4000" b="1" dirty="0" smtClean="0"/>
              <a:t>To Rest on Swords Reversed from the Present </a:t>
            </a:r>
            <a:r>
              <a:rPr lang="en-GB" b="1" dirty="0" smtClean="0"/>
              <a:t/>
            </a:r>
            <a:br>
              <a:rPr lang="en-GB" b="1" dirty="0" smtClean="0"/>
            </a:br>
            <a:endParaRPr lang="en-GB" dirty="0"/>
          </a:p>
        </p:txBody>
      </p:sp>
      <p:sp>
        <p:nvSpPr>
          <p:cNvPr id="3" name="Content Placeholder 2"/>
          <p:cNvSpPr>
            <a:spLocks noGrp="1"/>
          </p:cNvSpPr>
          <p:nvPr>
            <p:ph idx="1"/>
          </p:nvPr>
        </p:nvSpPr>
        <p:spPr>
          <a:xfrm>
            <a:off x="457200" y="1052736"/>
            <a:ext cx="8229600" cy="5472608"/>
          </a:xfrm>
        </p:spPr>
        <p:txBody>
          <a:bodyPr>
            <a:normAutofit fontScale="92500" lnSpcReduction="20000"/>
          </a:bodyPr>
          <a:lstStyle/>
          <a:p>
            <a:r>
              <a:rPr lang="en-GB" b="1" dirty="0" smtClean="0"/>
              <a:t>To Rest on Swords Reversed from the Present</a:t>
            </a:r>
            <a:endParaRPr lang="en-GB" dirty="0" smtClean="0"/>
          </a:p>
          <a:p>
            <a:pPr lvl="1">
              <a:buFont typeface="Wingdings" pitchFamily="2" charset="2"/>
              <a:buChar char="Ø"/>
            </a:pPr>
            <a:r>
              <a:rPr lang="en-GB" dirty="0" smtClean="0"/>
              <a:t>a</a:t>
            </a:r>
            <a:r>
              <a:rPr lang="en-GB" dirty="0"/>
              <a:t>. “REST ON YOUR ARMS REVERSED-ONE!” Bring the sword to the recover” from the present. </a:t>
            </a:r>
          </a:p>
          <a:p>
            <a:pPr lvl="1">
              <a:buFont typeface="Wingdings" pitchFamily="2" charset="2"/>
              <a:buChar char="Ø"/>
            </a:pPr>
            <a:r>
              <a:rPr lang="en-GB" dirty="0"/>
              <a:t>b. “SQUAD-TWO!” Allow the point of the sword to fall forward and place the point between the feet in line with tip of the toes, edge to the right, rotating the hilt to the right. At the same time </a:t>
            </a:r>
            <a:r>
              <a:rPr lang="en-GB" dirty="0" smtClean="0"/>
              <a:t>move </a:t>
            </a:r>
            <a:r>
              <a:rPr lang="en-GB" dirty="0"/>
              <a:t>the grip of the right hand so that it is resting on the pommel. Keep the elbow raised. This movement is done to a count of eight seconds. </a:t>
            </a:r>
          </a:p>
          <a:p>
            <a:pPr lvl="1">
              <a:buFont typeface="Wingdings" pitchFamily="2" charset="2"/>
              <a:buChar char="Ø"/>
            </a:pPr>
            <a:r>
              <a:rPr lang="en-GB" dirty="0"/>
              <a:t>c. “SQUAD-THREE!” Place the left hand on top of the right with the elbow raised. </a:t>
            </a:r>
          </a:p>
          <a:p>
            <a:pPr lvl="1">
              <a:buFont typeface="Wingdings" pitchFamily="2" charset="2"/>
              <a:buChar char="Ø"/>
            </a:pPr>
            <a:r>
              <a:rPr lang="en-GB" dirty="0"/>
              <a:t>d. “SQUAD-FOUR!” Drop the elbows to the sides. </a:t>
            </a:r>
          </a:p>
          <a:p>
            <a:pPr lvl="1">
              <a:buFont typeface="Wingdings" pitchFamily="2" charset="2"/>
              <a:buChar char="Ø"/>
            </a:pPr>
            <a:r>
              <a:rPr lang="en-GB" dirty="0"/>
              <a:t>e. “SQUAD-FIVE!” Lower the chin on to the breast. </a:t>
            </a:r>
          </a:p>
          <a:p>
            <a:pPr>
              <a:buNone/>
            </a:pPr>
            <a:r>
              <a:rPr lang="en-GB" b="1" dirty="0"/>
              <a:t>Note: </a:t>
            </a:r>
          </a:p>
          <a:p>
            <a:pPr>
              <a:buNone/>
            </a:pPr>
            <a:r>
              <a:rPr lang="en-GB" dirty="0" smtClean="0"/>
              <a:t>	All </a:t>
            </a:r>
            <a:r>
              <a:rPr lang="en-GB" dirty="0"/>
              <a:t>these movements are done with dignity. The third, fourth and fifth movement are not hurried.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96144"/>
          </a:xfrm>
        </p:spPr>
        <p:txBody>
          <a:bodyPr>
            <a:normAutofit fontScale="90000"/>
          </a:bodyPr>
          <a:lstStyle/>
          <a:p>
            <a:r>
              <a:rPr lang="en-GB" sz="4000" b="1" dirty="0" smtClean="0"/>
              <a:t>Present from Rest on Arms Reversed</a:t>
            </a:r>
            <a:r>
              <a:rPr lang="en-GB" b="1" dirty="0" smtClean="0"/>
              <a:t> </a:t>
            </a:r>
            <a:br>
              <a:rPr lang="en-GB" b="1" dirty="0" smtClean="0"/>
            </a:br>
            <a:endParaRPr lang="en-GB" dirty="0"/>
          </a:p>
        </p:txBody>
      </p:sp>
      <p:sp>
        <p:nvSpPr>
          <p:cNvPr id="3" name="Content Placeholder 2"/>
          <p:cNvSpPr>
            <a:spLocks noGrp="1"/>
          </p:cNvSpPr>
          <p:nvPr>
            <p:ph idx="1"/>
          </p:nvPr>
        </p:nvSpPr>
        <p:spPr>
          <a:xfrm>
            <a:off x="457200" y="908720"/>
            <a:ext cx="8229600" cy="5760640"/>
          </a:xfrm>
        </p:spPr>
        <p:txBody>
          <a:bodyPr>
            <a:normAutofit/>
          </a:bodyPr>
          <a:lstStyle/>
          <a:p>
            <a:pPr>
              <a:buNone/>
            </a:pPr>
            <a:r>
              <a:rPr lang="en-GB" dirty="0" smtClean="0"/>
              <a:t>	Before </a:t>
            </a:r>
            <a:r>
              <a:rPr lang="en-GB" dirty="0"/>
              <a:t>this movement is done the party must be called to attention on which command the head and the elbows are raised simultaneously. </a:t>
            </a:r>
          </a:p>
          <a:p>
            <a:pPr lvl="1">
              <a:buFont typeface="Wingdings" pitchFamily="2" charset="2"/>
              <a:buChar char="Ø"/>
            </a:pPr>
            <a:r>
              <a:rPr lang="en-GB" dirty="0"/>
              <a:t>a. “PRESENT ARMS-ONE!” Left arm moved sharply to the side through shortest route. </a:t>
            </a:r>
          </a:p>
          <a:p>
            <a:pPr lvl="1">
              <a:buFont typeface="Wingdings" pitchFamily="2" charset="2"/>
              <a:buChar char="Ø"/>
            </a:pPr>
            <a:r>
              <a:rPr lang="en-GB" dirty="0"/>
              <a:t>b. “SQUAD-TWO!” Twist the sword clockwise so that the hilt is facing left and thumb pointing down. </a:t>
            </a:r>
          </a:p>
          <a:p>
            <a:pPr lvl="1">
              <a:buFont typeface="Wingdings" pitchFamily="2" charset="2"/>
              <a:buChar char="Ø"/>
            </a:pPr>
            <a:r>
              <a:rPr lang="en-GB" dirty="0"/>
              <a:t>c. “SQUAD-THREE!” The sword is moved round the right thigh to the side through the shortest route. The tip of the sword 12 inches above the ground. </a:t>
            </a:r>
          </a:p>
          <a:p>
            <a:pPr>
              <a:buNone/>
            </a:pPr>
            <a:r>
              <a:rPr lang="en-GB" b="1" dirty="0"/>
              <a:t>Note: </a:t>
            </a:r>
          </a:p>
          <a:p>
            <a:pPr>
              <a:buNone/>
            </a:pPr>
            <a:r>
              <a:rPr lang="en-GB" dirty="0" smtClean="0"/>
              <a:t>	This </a:t>
            </a:r>
            <a:r>
              <a:rPr lang="en-GB" dirty="0"/>
              <a:t>is the only exercise when present arms is done without going through the “recover”. </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368152"/>
          </a:xfrm>
        </p:spPr>
        <p:txBody>
          <a:bodyPr>
            <a:normAutofit fontScale="90000"/>
          </a:bodyPr>
          <a:lstStyle/>
          <a:p>
            <a:r>
              <a:rPr lang="en-GB" sz="4400" b="1" dirty="0" smtClean="0"/>
              <a:t>CONCLUSION</a:t>
            </a:r>
            <a:r>
              <a:rPr lang="en-GB" b="1" dirty="0" smtClean="0"/>
              <a:t> </a:t>
            </a:r>
            <a:br>
              <a:rPr lang="en-GB" b="1" dirty="0" smtClean="0"/>
            </a:br>
            <a:endParaRPr lang="en-GB" dirty="0"/>
          </a:p>
        </p:txBody>
      </p:sp>
      <p:sp>
        <p:nvSpPr>
          <p:cNvPr id="3" name="Content Placeholder 2"/>
          <p:cNvSpPr>
            <a:spLocks noGrp="1"/>
          </p:cNvSpPr>
          <p:nvPr>
            <p:ph idx="1"/>
          </p:nvPr>
        </p:nvSpPr>
        <p:spPr>
          <a:xfrm>
            <a:off x="457200" y="1412776"/>
            <a:ext cx="8229600" cy="5040560"/>
          </a:xfrm>
        </p:spPr>
        <p:txBody>
          <a:bodyPr/>
          <a:lstStyle/>
          <a:p>
            <a:pPr>
              <a:buNone/>
            </a:pPr>
            <a:r>
              <a:rPr lang="en-GB" dirty="0" smtClean="0"/>
              <a:t>	</a:t>
            </a:r>
            <a:r>
              <a:rPr lang="en-GB" sz="2800" dirty="0" smtClean="0"/>
              <a:t>Military </a:t>
            </a:r>
            <a:r>
              <a:rPr lang="en-GB" sz="2800" dirty="0"/>
              <a:t>and paramilitary parades would be incomplete without the use of the sword. All officers are known by the sword they carry, though a weapon it also serves as an instrument to showcase dignity, valour and pride in time of peace, as part of dressing, ceremonial parades and celebrations. </a:t>
            </a:r>
          </a:p>
        </p:txBody>
      </p:sp>
    </p:spTree>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708920"/>
            <a:ext cx="8229600" cy="2664296"/>
          </a:xfrm>
        </p:spPr>
        <p:txBody>
          <a:bodyPr>
            <a:normAutofit/>
          </a:bodyPr>
          <a:lstStyle/>
          <a:p>
            <a:r>
              <a:rPr lang="en-GB" sz="4000" dirty="0" smtClean="0">
                <a:solidFill>
                  <a:srgbClr val="7030A0"/>
                </a:solidFill>
              </a:rPr>
              <a:t>THANK YOU FOR LISTENING</a:t>
            </a:r>
            <a:endParaRPr lang="en-GB" sz="4000" dirty="0">
              <a:solidFill>
                <a:srgbClr val="7030A0"/>
              </a:solidFill>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b="1" dirty="0" smtClean="0"/>
              <a:t>Objectives:</a:t>
            </a:r>
            <a:r>
              <a:rPr lang="en-GB" b="1" dirty="0" smtClean="0"/>
              <a:t> </a:t>
            </a:r>
            <a:br>
              <a:rPr lang="en-GB" b="1" dirty="0" smtClean="0"/>
            </a:br>
            <a:endParaRPr lang="en-GB" dirty="0"/>
          </a:p>
        </p:txBody>
      </p:sp>
      <p:sp>
        <p:nvSpPr>
          <p:cNvPr id="3" name="Content Placeholder 2"/>
          <p:cNvSpPr>
            <a:spLocks noGrp="1"/>
          </p:cNvSpPr>
          <p:nvPr>
            <p:ph idx="1"/>
          </p:nvPr>
        </p:nvSpPr>
        <p:spPr>
          <a:xfrm>
            <a:off x="457200" y="1628800"/>
            <a:ext cx="8229600" cy="4497363"/>
          </a:xfrm>
        </p:spPr>
        <p:txBody>
          <a:bodyPr>
            <a:normAutofit/>
          </a:bodyPr>
          <a:lstStyle/>
          <a:p>
            <a:pPr>
              <a:buNone/>
            </a:pPr>
            <a:r>
              <a:rPr lang="en-GB" dirty="0" smtClean="0"/>
              <a:t>	At </a:t>
            </a:r>
            <a:r>
              <a:rPr lang="en-GB" dirty="0"/>
              <a:t>the end of this </a:t>
            </a:r>
            <a:r>
              <a:rPr lang="en-GB" dirty="0" smtClean="0"/>
              <a:t>paper, </a:t>
            </a:r>
            <a:r>
              <a:rPr lang="en-GB" dirty="0"/>
              <a:t>participants should be able to </a:t>
            </a:r>
          </a:p>
          <a:p>
            <a:pPr lvl="1">
              <a:lnSpc>
                <a:spcPct val="150000"/>
              </a:lnSpc>
              <a:buFont typeface="Wingdings" pitchFamily="2" charset="2"/>
              <a:buChar char="Ø"/>
            </a:pPr>
            <a:r>
              <a:rPr lang="en-GB" dirty="0"/>
              <a:t>a. Know the different methods of wearing swords. </a:t>
            </a:r>
          </a:p>
          <a:p>
            <a:pPr lvl="1">
              <a:lnSpc>
                <a:spcPct val="150000"/>
              </a:lnSpc>
              <a:buFont typeface="Wingdings" pitchFamily="2" charset="2"/>
              <a:buChar char="Ø"/>
            </a:pPr>
            <a:r>
              <a:rPr lang="en-GB" dirty="0"/>
              <a:t>b. Know the different methods of drawing and returning sword. </a:t>
            </a:r>
          </a:p>
          <a:p>
            <a:pPr lvl="1">
              <a:lnSpc>
                <a:spcPct val="150000"/>
              </a:lnSpc>
              <a:buFont typeface="Wingdings" pitchFamily="2" charset="2"/>
              <a:buChar char="Ø"/>
            </a:pPr>
            <a:r>
              <a:rPr lang="en-GB" dirty="0"/>
              <a:t>c. Know how to use the sword during funeral parades. </a:t>
            </a:r>
          </a:p>
          <a:p>
            <a:pPr lvl="1">
              <a:lnSpc>
                <a:spcPct val="150000"/>
              </a:lnSpc>
              <a:buFont typeface="Wingdings" pitchFamily="2" charset="2"/>
              <a:buChar char="Ø"/>
            </a:pPr>
            <a:r>
              <a:rPr lang="en-GB" dirty="0"/>
              <a:t>d. Know how to use the sword on mounted drill. </a:t>
            </a:r>
          </a:p>
          <a:p>
            <a:endParaRPr lang="en-GB"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lstStyle/>
          <a:p>
            <a:r>
              <a:rPr lang="en-US"/>
              <a:t>PARTS OF SWORD</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4000" dirty="0"/>
              <a:t>a.	Tip</a:t>
            </a:r>
          </a:p>
          <a:p>
            <a:pPr>
              <a:buFont typeface="Wingdings" pitchFamily="2" charset="2"/>
              <a:buChar char="v"/>
            </a:pPr>
            <a:r>
              <a:rPr lang="en-US" sz="4000" dirty="0"/>
              <a:t>b.	Blade</a:t>
            </a:r>
          </a:p>
          <a:p>
            <a:pPr>
              <a:buFont typeface="Wingdings" pitchFamily="2" charset="2"/>
              <a:buChar char="v"/>
            </a:pPr>
            <a:r>
              <a:rPr lang="en-US" sz="4000" dirty="0"/>
              <a:t>c.	Pummel</a:t>
            </a:r>
          </a:p>
          <a:p>
            <a:pPr>
              <a:buFont typeface="Wingdings" pitchFamily="2" charset="2"/>
              <a:buChar char="v"/>
            </a:pPr>
            <a:r>
              <a:rPr lang="en-US" sz="4000" dirty="0"/>
              <a:t>d.	Hilt</a:t>
            </a:r>
          </a:p>
          <a:p>
            <a:pPr>
              <a:buFont typeface="Wingdings" pitchFamily="2" charset="2"/>
              <a:buChar char="v"/>
            </a:pPr>
            <a:r>
              <a:rPr lang="en-US" sz="4000" dirty="0"/>
              <a:t>e.	Handle</a:t>
            </a:r>
            <a:endParaRPr lang="en-GB"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lstStyle/>
          <a:p>
            <a:r>
              <a:rPr lang="en-US" dirty="0"/>
              <a:t>PARTS OF SWORD</a:t>
            </a:r>
          </a:p>
        </p:txBody>
      </p:sp>
      <p:pic>
        <p:nvPicPr>
          <p:cNvPr id="1026" name="Picture 2" descr="Sword parts-en.sv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68760"/>
            <a:ext cx="814724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638810"/>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dirty="0" smtClean="0"/>
              <a:t>Concept</a:t>
            </a:r>
            <a:endParaRPr lang="en-GB" sz="3600" dirty="0"/>
          </a:p>
        </p:txBody>
      </p:sp>
      <p:sp>
        <p:nvSpPr>
          <p:cNvPr id="3" name="Content Placeholder 2"/>
          <p:cNvSpPr>
            <a:spLocks noGrp="1"/>
          </p:cNvSpPr>
          <p:nvPr>
            <p:ph idx="1"/>
          </p:nvPr>
        </p:nvSpPr>
        <p:spPr>
          <a:xfrm>
            <a:off x="457200" y="980728"/>
            <a:ext cx="8229600" cy="5616624"/>
          </a:xfrm>
        </p:spPr>
        <p:txBody>
          <a:bodyPr>
            <a:normAutofit/>
          </a:bodyPr>
          <a:lstStyle/>
          <a:p>
            <a:r>
              <a:rPr lang="en-GB" dirty="0"/>
              <a:t>Officers are known by the sword” they carry”, swords in drill are only carried by </a:t>
            </a:r>
            <a:r>
              <a:rPr lang="en-GB" dirty="0" smtClean="0"/>
              <a:t>officer, </a:t>
            </a:r>
            <a:r>
              <a:rPr lang="en-GB" dirty="0"/>
              <a:t>it’s a sign of dignity and carriage for the cadre, its only commissioned officers that are allowed to draw sword while on parade. Senior marshals can only wear the sword but can’t draw the sword while on parade.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normAutofit/>
          </a:bodyPr>
          <a:lstStyle/>
          <a:p>
            <a:r>
              <a:rPr lang="en-GB" sz="4000" dirty="0" smtClean="0"/>
              <a:t>METHOD OF WEARING SWORD.</a:t>
            </a:r>
            <a:endParaRPr lang="en-GB" sz="4000" dirty="0"/>
          </a:p>
        </p:txBody>
      </p:sp>
      <p:sp>
        <p:nvSpPr>
          <p:cNvPr id="3" name="Content Placeholder 2"/>
          <p:cNvSpPr>
            <a:spLocks noGrp="1"/>
          </p:cNvSpPr>
          <p:nvPr>
            <p:ph idx="1"/>
          </p:nvPr>
        </p:nvSpPr>
        <p:spPr>
          <a:xfrm>
            <a:off x="457200" y="1628800"/>
            <a:ext cx="4618856" cy="4695800"/>
          </a:xfrm>
        </p:spPr>
        <p:txBody>
          <a:bodyPr>
            <a:normAutofit/>
          </a:bodyPr>
          <a:lstStyle/>
          <a:p>
            <a:r>
              <a:rPr lang="en-US" sz="2800" b="1" dirty="0"/>
              <a:t>Sam Browne belt</a:t>
            </a:r>
            <a:r>
              <a:rPr lang="en-US" sz="2800" dirty="0"/>
              <a:t>: This is hung vertically with the hilt facing to the front and the pummel in line with the top of the Sam Brown. As the sword hilt is already facing the front, no assistance is required by the left hand to turn the sword to the front.</a:t>
            </a:r>
          </a:p>
          <a:p>
            <a:endParaRPr lang="en-GB" b="1" dirty="0" smtClean="0"/>
          </a:p>
        </p:txBody>
      </p:sp>
      <p:pic>
        <p:nvPicPr>
          <p:cNvPr id="4" name="Picture 3" descr="http://www.militaryheritage.com/images/sambrownebelt.jpg"/>
          <p:cNvPicPr/>
          <p:nvPr/>
        </p:nvPicPr>
        <p:blipFill>
          <a:blip r:embed="rId2" cstate="print"/>
          <a:srcRect/>
          <a:stretch>
            <a:fillRect/>
          </a:stretch>
        </p:blipFill>
        <p:spPr bwMode="auto">
          <a:xfrm>
            <a:off x="5364088" y="1556792"/>
            <a:ext cx="3240360" cy="1944216"/>
          </a:xfrm>
          <a:prstGeom prst="rect">
            <a:avLst/>
          </a:prstGeom>
          <a:noFill/>
          <a:ln w="9525">
            <a:noFill/>
            <a:miter lim="800000"/>
            <a:headEnd/>
            <a:tailEnd/>
          </a:ln>
        </p:spPr>
      </p:pic>
      <p:pic>
        <p:nvPicPr>
          <p:cNvPr id="30722" name="Picture 2" descr="The Sam Browne belt is named after Sir Samuel James Browne, VC. The Sam Browne belt is worn on ceremonial occassions by officers and Warrant Officer Class One."/>
          <p:cNvPicPr>
            <a:picLocks noChangeAspect="1" noChangeArrowheads="1"/>
          </p:cNvPicPr>
          <p:nvPr/>
        </p:nvPicPr>
        <p:blipFill>
          <a:blip r:embed="rId3" cstate="print"/>
          <a:srcRect/>
          <a:stretch>
            <a:fillRect/>
          </a:stretch>
        </p:blipFill>
        <p:spPr bwMode="auto">
          <a:xfrm>
            <a:off x="5508104" y="3717032"/>
            <a:ext cx="2694806" cy="288032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txBody>
          <a:bodyPr>
            <a:normAutofit/>
          </a:bodyPr>
          <a:lstStyle/>
          <a:p>
            <a:r>
              <a:rPr lang="en-GB" sz="3600" b="1" dirty="0" smtClean="0"/>
              <a:t>METHOD OF WEARING SWORD CONTD</a:t>
            </a:r>
            <a:endParaRPr lang="en-GB" sz="3600" b="1" dirty="0"/>
          </a:p>
        </p:txBody>
      </p:sp>
      <p:sp>
        <p:nvSpPr>
          <p:cNvPr id="3" name="Content Placeholder 2"/>
          <p:cNvSpPr>
            <a:spLocks noGrp="1"/>
          </p:cNvSpPr>
          <p:nvPr>
            <p:ph idx="1"/>
          </p:nvPr>
        </p:nvSpPr>
        <p:spPr>
          <a:xfrm>
            <a:off x="467544" y="1628800"/>
            <a:ext cx="8229600" cy="1781552"/>
          </a:xfrm>
        </p:spPr>
        <p:txBody>
          <a:bodyPr/>
          <a:lstStyle/>
          <a:p>
            <a:r>
              <a:rPr lang="en-GB" b="1" dirty="0" smtClean="0"/>
              <a:t>Slung sword: </a:t>
            </a:r>
            <a:r>
              <a:rPr lang="en-GB" dirty="0" smtClean="0"/>
              <a:t>The sword is hung on the belt hook, hilt to the rear behind the left elbow, shoe of the scabbard to the front. The method of drawing and returning is given in subsequent paragraphs. </a:t>
            </a:r>
          </a:p>
          <a:p>
            <a:endParaRPr lang="en-GB" dirty="0"/>
          </a:p>
        </p:txBody>
      </p:sp>
      <p:pic>
        <p:nvPicPr>
          <p:cNvPr id="1026" name="Picture 2" descr="Anodized Sword Sling for Officer's Sword">
            <a:hlinkClick r:id="rId2" tooltip="Anodized Sword Sling for Officer's Sword"/>
          </p:cNvPr>
          <p:cNvPicPr>
            <a:picLocks noChangeAspect="1" noChangeArrowheads="1"/>
          </p:cNvPicPr>
          <p:nvPr/>
        </p:nvPicPr>
        <p:blipFill>
          <a:blip r:embed="rId3" cstate="print"/>
          <a:srcRect/>
          <a:stretch>
            <a:fillRect/>
          </a:stretch>
        </p:blipFill>
        <p:spPr bwMode="auto">
          <a:xfrm>
            <a:off x="611560" y="4221088"/>
            <a:ext cx="2000250" cy="2000251"/>
          </a:xfrm>
          <a:prstGeom prst="rect">
            <a:avLst/>
          </a:prstGeom>
          <a:noFill/>
        </p:spPr>
      </p:pic>
      <p:pic>
        <p:nvPicPr>
          <p:cNvPr id="1027" name="Picture 3" descr="Marine Corps Dress Belts"/>
          <p:cNvPicPr>
            <a:picLocks noChangeAspect="1" noChangeArrowheads="1"/>
          </p:cNvPicPr>
          <p:nvPr/>
        </p:nvPicPr>
        <p:blipFill>
          <a:blip r:embed="rId4" cstate="print"/>
          <a:srcRect/>
          <a:stretch>
            <a:fillRect/>
          </a:stretch>
        </p:blipFill>
        <p:spPr bwMode="auto">
          <a:xfrm>
            <a:off x="2987824" y="3717032"/>
            <a:ext cx="2752725" cy="2880320"/>
          </a:xfrm>
          <a:prstGeom prst="rect">
            <a:avLst/>
          </a:prstGeom>
          <a:noFill/>
        </p:spPr>
      </p:pic>
      <p:sp>
        <p:nvSpPr>
          <p:cNvPr id="1028" name="Rectangle 4"/>
          <p:cNvSpPr>
            <a:spLocks noChangeArrowheads="1"/>
          </p:cNvSpPr>
          <p:nvPr/>
        </p:nvSpPr>
        <p:spPr bwMode="auto">
          <a:xfrm>
            <a:off x="0" y="0"/>
            <a:ext cx="3816350" cy="457200"/>
          </a:xfrm>
          <a:prstGeom prst="rect">
            <a:avLst/>
          </a:prstGeom>
          <a:solidFill>
            <a:srgbClr val="FFFFFF"/>
          </a:solidFill>
          <a:ln w="9525">
            <a:noFill/>
            <a:miter lim="800000"/>
            <a:headEnd/>
            <a:tailEnd/>
          </a:ln>
          <a:effectLst/>
        </p:spPr>
        <p:txBody>
          <a:bodyPr vert="horz" wrap="none" lIns="501492"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333333"/>
                </a:solidFill>
                <a:effectLst/>
                <a:latin typeface="Graphik Webfont"/>
                <a:cs typeface="Arial" pitchFamily="34" charset="0"/>
              </a:rPr>
              <a:t>Like this item?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666666"/>
                </a:solidFill>
                <a:effectLst/>
                <a:latin typeface="Graphik Webfont"/>
                <a:cs typeface="Arial" pitchFamily="34" charset="0"/>
              </a:rPr>
              <a:t>Add it to your favourites to revisit it later.</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Graphik Webfont"/>
                <a:cs typeface="Arial" pitchFamily="34" charset="0"/>
              </a:rPr>
              <a:t>  </a:t>
            </a:r>
            <a:endParaRPr kumimoji="0" lang="en-US" sz="30900" b="0" i="0" u="none" strike="noStrike" cap="none" normalizeH="0" baseline="0" smtClean="0">
              <a:ln>
                <a:noFill/>
              </a:ln>
              <a:solidFill>
                <a:srgbClr val="000000"/>
              </a:solidFill>
              <a:effectLst/>
              <a:latin typeface="Graphik Webfon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Graphik Webfont"/>
                <a:cs typeface="Arial" pitchFamily="34" charset="0"/>
              </a:rPr>
              <a:t/>
            </a:r>
            <a:br>
              <a:rPr kumimoji="0" lang="en-US" sz="900" b="0" i="0" u="none" strike="noStrike" cap="none" normalizeH="0" baseline="0" smtClean="0">
                <a:ln>
                  <a:noFill/>
                </a:ln>
                <a:solidFill>
                  <a:srgbClr val="000000"/>
                </a:solidFill>
                <a:effectLst/>
                <a:latin typeface="Graphik Webfont"/>
                <a:cs typeface="Arial" pitchFamily="34" charset="0"/>
              </a:rPr>
            </a:br>
            <a:endParaRPr kumimoji="0" lang="en-US" sz="900" b="0" i="0" u="none" strike="noStrike" cap="none" normalizeH="0" baseline="0" smtClean="0">
              <a:ln>
                <a:noFill/>
              </a:ln>
              <a:solidFill>
                <a:srgbClr val="000000"/>
              </a:solidFill>
              <a:effectLst/>
              <a:latin typeface="Graphik Webfon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Graphik Webfont"/>
              <a:cs typeface="Arial" pitchFamily="34" charset="0"/>
            </a:endParaRPr>
          </a:p>
        </p:txBody>
      </p:sp>
      <p:pic>
        <p:nvPicPr>
          <p:cNvPr id="1029" name="Picture 5" descr="https://img1.etsystatic.com/007/0/5852228/il_570xN.381692749_k4ju.jpg"/>
          <p:cNvPicPr>
            <a:picLocks noChangeAspect="1" noChangeArrowheads="1"/>
          </p:cNvPicPr>
          <p:nvPr/>
        </p:nvPicPr>
        <p:blipFill>
          <a:blip r:embed="rId5" cstate="print"/>
          <a:srcRect/>
          <a:stretch>
            <a:fillRect/>
          </a:stretch>
        </p:blipFill>
        <p:spPr bwMode="auto">
          <a:xfrm>
            <a:off x="5940152" y="3645024"/>
            <a:ext cx="2729458" cy="30243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673</TotalTime>
  <Words>1563</Words>
  <Application>Microsoft Office PowerPoint</Application>
  <PresentationFormat>On-screen Show (4:3)</PresentationFormat>
  <Paragraphs>173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ADVANCED SWORD DRILL </vt:lpstr>
      <vt:lpstr>Introduction:</vt:lpstr>
      <vt:lpstr>Aim:  </vt:lpstr>
      <vt:lpstr>Objectives:  </vt:lpstr>
      <vt:lpstr>PARTS OF SWORD</vt:lpstr>
      <vt:lpstr>PARTS OF SWORD</vt:lpstr>
      <vt:lpstr>Concept</vt:lpstr>
      <vt:lpstr>METHOD OF WEARING SWORD.</vt:lpstr>
      <vt:lpstr>METHOD OF WEARING SWORD CONTD</vt:lpstr>
      <vt:lpstr>METHOD OF WEARING SWORD CONTD</vt:lpstr>
      <vt:lpstr>DRAW SWORD</vt:lpstr>
      <vt:lpstr>Position of Attention  </vt:lpstr>
      <vt:lpstr>Draw Swords  </vt:lpstr>
      <vt:lpstr>Draw Swords Cont.</vt:lpstr>
      <vt:lpstr>Draw Swords Cont.</vt:lpstr>
      <vt:lpstr>Draw Swords Cont.</vt:lpstr>
      <vt:lpstr>Return Swords  </vt:lpstr>
      <vt:lpstr>Return Swords Cont.</vt:lpstr>
      <vt:lpstr>PowerPoint Presentation</vt:lpstr>
      <vt:lpstr>Stand at Ease (Sword Drawn) </vt:lpstr>
      <vt:lpstr>STAND AT EASE-  </vt:lpstr>
      <vt:lpstr>Saluting (At the Halt)  </vt:lpstr>
      <vt:lpstr>PowerPoint Presentation</vt:lpstr>
      <vt:lpstr>Saluting on March in Slow Time  </vt:lpstr>
      <vt:lpstr>Saluting On March In Slow Time Cont.</vt:lpstr>
      <vt:lpstr>PowerPoint Presentation</vt:lpstr>
      <vt:lpstr>PowerPoint Presentation</vt:lpstr>
      <vt:lpstr>Saluting on the March in Quick Time  </vt:lpstr>
      <vt:lpstr>Mounted Sword Drill  </vt:lpstr>
      <vt:lpstr>Mounted Sword Drill Cont.</vt:lpstr>
      <vt:lpstr>Funeral Exercises With Sword  </vt:lpstr>
      <vt:lpstr>Swords</vt:lpstr>
      <vt:lpstr>Change swords from the reverse  </vt:lpstr>
      <vt:lpstr>To Rest on Swords Reversed from the Present  </vt:lpstr>
      <vt:lpstr>Present from Rest on Arms Reversed  </vt:lpstr>
      <vt:lpstr>CONCLUSION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SWORD DRILL</dc:title>
  <dc:creator>Ugochukwu Amaechi</dc:creator>
  <cp:lastModifiedBy>HP</cp:lastModifiedBy>
  <cp:revision>31</cp:revision>
  <dcterms:created xsi:type="dcterms:W3CDTF">2016-10-25T15:59:05Z</dcterms:created>
  <dcterms:modified xsi:type="dcterms:W3CDTF">2021-02-04T12:27:21Z</dcterms:modified>
</cp:coreProperties>
</file>